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6"/>
  </p:notesMasterIdLst>
  <p:handoutMasterIdLst>
    <p:handoutMasterId r:id="rId27"/>
  </p:handoutMasterIdLst>
  <p:sldIdLst>
    <p:sldId id="256" r:id="rId2"/>
    <p:sldId id="261" r:id="rId3"/>
    <p:sldId id="278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80" r:id="rId25"/>
  </p:sldIdLst>
  <p:sldSz cx="9144000" cy="6858000" type="screen4x3"/>
  <p:notesSz cx="6669088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1B6B0-2372-43D2-A817-16FF3503CB0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3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30093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94B40C-DE4A-4048-81F0-3B0471F19B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7961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5C51E-0B53-4129-A5CA-2DD68C7A2275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3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30093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CDCDC-746B-4F84-802A-8C553C2DEC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337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CDCDC-746B-4F84-802A-8C553C2DEC3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 целью</a:t>
            </a:r>
            <a:r>
              <a:rPr lang="ru-RU" baseline="0" dirty="0" smtClean="0"/>
              <a:t> формирования эффективной образовательной среды в группе ДОУ мною изготовлен дидактический материал для детей раннего возраста. Данные игры и упражнения  используются в работе  с детьми с 2015 года, представлены родительской общественности на родительских собраниях.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Игры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направлены на развитие восприятия и сенсорных способностей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детей раннего возраста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CDCDC-746B-4F84-802A-8C553C2DEC3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>
                <a:latin typeface="+mn-lt"/>
              </a:rPr>
              <a:t>Предметно-развивающая среда в группе служит интересам и потребностям детей раннего возраста и их родителям, а ее элементы —игрушки, игры, дидактический материал — развитию ребенка.</a:t>
            </a:r>
            <a:r>
              <a:rPr lang="ru-RU" sz="1200" b="1" dirty="0" smtClean="0">
                <a:latin typeface="+mn-lt"/>
              </a:rPr>
              <a:t> </a:t>
            </a:r>
            <a:r>
              <a:rPr lang="ru-RU" sz="1200" dirty="0" smtClean="0">
                <a:latin typeface="+mn-lt"/>
              </a:rPr>
              <a:t>Дидактические игры могут использоваться педагогами и родителями детей 2-3 лет. </a:t>
            </a:r>
            <a:r>
              <a:rPr lang="ru-RU" sz="1200" smtClean="0">
                <a:latin typeface="+mn-lt"/>
              </a:rPr>
              <a:t>Они увлекательны для ребенка и просты в изготовлении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CDCDC-746B-4F84-802A-8C553C2DEC3D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CDCDC-746B-4F84-802A-8C553C2DEC3D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59632" y="1052736"/>
            <a:ext cx="6696744" cy="2354265"/>
          </a:xfrm>
        </p:spPr>
        <p:txBody>
          <a:bodyPr>
            <a:noAutofit/>
          </a:bodyPr>
          <a:lstStyle/>
          <a:p>
            <a:r>
              <a:rPr lang="ru-RU" sz="3600" b="1" cap="all" dirty="0" smtClean="0"/>
              <a:t>ПРЕЗЕНТАЦИЯ ДИДАКТИЧЕСКОГО МАТЕРИАЛА  для детей раннего возраста</a:t>
            </a:r>
            <a:endParaRPr lang="ru-RU" sz="3600" b="1" cap="all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682399" y="5013176"/>
            <a:ext cx="5712179" cy="988522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воспитатель</a:t>
            </a:r>
            <a:r>
              <a:rPr lang="ru-RU" sz="2000" b="1" dirty="0" smtClean="0"/>
              <a:t> высшей категории </a:t>
            </a:r>
          </a:p>
          <a:p>
            <a:r>
              <a:rPr lang="ru-RU" sz="2000" b="1" dirty="0" err="1" smtClean="0"/>
              <a:t>Горбаченок</a:t>
            </a:r>
            <a:r>
              <a:rPr lang="ru-RU" sz="2000" b="1" dirty="0" smtClean="0"/>
              <a:t> Г.А.</a:t>
            </a:r>
          </a:p>
        </p:txBody>
      </p:sp>
      <p:pic>
        <p:nvPicPr>
          <p:cNvPr id="1026" name="Picture 2" descr="Развитие детей раннего возраста в различных видах деятельности по ФГОС ДО |  ДЕТСТВО-ГИ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33309"/>
            <a:ext cx="2753706" cy="159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05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331640" y="1540835"/>
            <a:ext cx="4536504" cy="20070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Дидактический материал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/>
              <a:t>игры и упражнения</a:t>
            </a:r>
            <a:endParaRPr lang="ru-RU" sz="3600" b="1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259632" y="3789040"/>
            <a:ext cx="6480720" cy="1944216"/>
          </a:xfrm>
        </p:spPr>
        <p:txBody>
          <a:bodyPr>
            <a:noAutofit/>
          </a:bodyPr>
          <a:lstStyle/>
          <a:p>
            <a:pPr algn="l"/>
            <a:r>
              <a:rPr lang="ru-RU" sz="1400" i="1" dirty="0" smtClean="0"/>
              <a:t>Изготовлен воспитателем высшей категории </a:t>
            </a:r>
          </a:p>
          <a:p>
            <a:pPr algn="l"/>
            <a:r>
              <a:rPr lang="ru-RU" sz="1400" i="1" dirty="0" smtClean="0"/>
              <a:t>МАДОУ д/с № 146, кор.1</a:t>
            </a:r>
          </a:p>
          <a:p>
            <a:pPr algn="l"/>
            <a:r>
              <a:rPr lang="ru-RU" sz="1400" i="1" dirty="0" err="1" smtClean="0"/>
              <a:t>Горбаченок</a:t>
            </a:r>
            <a:r>
              <a:rPr lang="ru-RU" sz="1400" i="1" dirty="0" smtClean="0"/>
              <a:t> Галиной Анатольевной</a:t>
            </a:r>
          </a:p>
          <a:p>
            <a:endParaRPr lang="ru-RU" sz="1400" dirty="0" smtClean="0"/>
          </a:p>
          <a:p>
            <a:r>
              <a:rPr lang="ru-RU" sz="1400" b="1" dirty="0" smtClean="0"/>
              <a:t>Данные игры и упражнения  используются в работе  с </a:t>
            </a:r>
            <a:r>
              <a:rPr lang="ru-RU" sz="1400" b="1" dirty="0" smtClean="0"/>
              <a:t>детьми, </a:t>
            </a:r>
          </a:p>
          <a:p>
            <a:r>
              <a:rPr lang="ru-RU" sz="1400" b="1" dirty="0" smtClean="0"/>
              <a:t>представлены </a:t>
            </a:r>
            <a:r>
              <a:rPr lang="ru-RU" sz="1400" b="1" dirty="0" smtClean="0"/>
              <a:t>родительской общественности </a:t>
            </a:r>
            <a:endParaRPr lang="ru-RU" sz="1400" b="1" dirty="0" smtClean="0"/>
          </a:p>
          <a:p>
            <a:r>
              <a:rPr lang="ru-RU" sz="1400" b="1" dirty="0" smtClean="0"/>
              <a:t>на </a:t>
            </a:r>
            <a:r>
              <a:rPr lang="ru-RU" sz="1400" b="1" dirty="0" smtClean="0"/>
              <a:t>родительских собраниях</a:t>
            </a:r>
          </a:p>
          <a:p>
            <a:pPr algn="just"/>
            <a:r>
              <a:rPr lang="ru-RU" sz="1400" dirty="0" smtClean="0"/>
              <a:t>. </a:t>
            </a:r>
            <a:endParaRPr lang="ru-RU" sz="1400" dirty="0"/>
          </a:p>
        </p:txBody>
      </p:sp>
      <p:pic>
        <p:nvPicPr>
          <p:cNvPr id="3074" name="Picture 2" descr="C:\Users\Дмитрий\Desktop\Новая папка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00808"/>
            <a:ext cx="1748792" cy="1847090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65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Сенсорное развитие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119256"/>
            <a:ext cx="6984776" cy="3758015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Сенсорное </a:t>
            </a:r>
            <a:r>
              <a:rPr lang="ru-RU" b="1" dirty="0"/>
              <a:t>развитие</a:t>
            </a:r>
            <a:r>
              <a:rPr lang="ru-RU" dirty="0"/>
              <a:t> (</a:t>
            </a:r>
            <a:r>
              <a:rPr lang="ru-RU" dirty="0" err="1"/>
              <a:t>сенсорика</a:t>
            </a:r>
            <a:r>
              <a:rPr lang="ru-RU" dirty="0"/>
              <a:t>) – это процесс формирования определенных представлений о свойствах предметов: их размере, форме, цвете, положении в пространстве, вкусах, запахах и т.д. 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/>
              <a:t>детей раннего возраста наблюдается интенсивное развитие сенсорных способностей. </a:t>
            </a:r>
            <a:endParaRPr lang="ru-RU" dirty="0" smtClean="0"/>
          </a:p>
          <a:p>
            <a:r>
              <a:rPr lang="ru-RU" dirty="0" smtClean="0"/>
              <a:t>Доминирует в сенсорном развитии раннего возраста восприятие предметов. Ребенок начинает устанавливать взаимосвязь величины, формы, цвета.</a:t>
            </a:r>
          </a:p>
          <a:p>
            <a:r>
              <a:rPr lang="ru-RU" dirty="0" smtClean="0"/>
              <a:t>Переход к предметному восприятию является результатом овладения простейшими действиями – хватанием и удержанием предметов, манипулированием ими, передвижением их в пространстве.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358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Солнечные лучики из прищепок</a:t>
            </a:r>
            <a:endParaRPr lang="ru-RU" b="1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115617" y="2060848"/>
            <a:ext cx="3168351" cy="88167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с</a:t>
            </a:r>
            <a:r>
              <a:rPr lang="ru-RU" dirty="0" smtClean="0"/>
              <a:t>делай из прищепок  лучики для солнышка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4932040" y="1988840"/>
            <a:ext cx="3189723" cy="1008112"/>
          </a:xfrm>
        </p:spPr>
        <p:txBody>
          <a:bodyPr>
            <a:normAutofit/>
          </a:bodyPr>
          <a:lstStyle/>
          <a:p>
            <a:pPr algn="l"/>
            <a:r>
              <a:rPr lang="ru-RU" sz="1700" dirty="0" smtClean="0"/>
              <a:t>Цель: </a:t>
            </a:r>
          </a:p>
          <a:p>
            <a:pPr algn="l"/>
            <a:r>
              <a:rPr lang="ru-RU" sz="1700" dirty="0" smtClean="0"/>
              <a:t>Развитие   мелкой моторики  рук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140968"/>
            <a:ext cx="3227388" cy="2420541"/>
          </a:xfrm>
          <a:ln>
            <a:solidFill>
              <a:srgbClr val="00B0F0"/>
            </a:solidFill>
          </a:ln>
        </p:spPr>
      </p:pic>
      <p:pic>
        <p:nvPicPr>
          <p:cNvPr id="13" name="Объект 1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140968"/>
            <a:ext cx="3227388" cy="2420541"/>
          </a:xfrm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87529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Пересыпание крупы с помощью ложки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94664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dirty="0" smtClean="0"/>
              <a:t>Инструкция:</a:t>
            </a:r>
          </a:p>
          <a:p>
            <a:pPr algn="l"/>
            <a:r>
              <a:rPr lang="ru-RU" dirty="0"/>
              <a:t>п</a:t>
            </a:r>
            <a:r>
              <a:rPr lang="ru-RU" dirty="0" smtClean="0"/>
              <a:t>ересыпь крупу ложкой из одной ёмкости в другую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5076056" y="2122311"/>
            <a:ext cx="2778981" cy="822960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1700" dirty="0" smtClean="0"/>
              <a:t>Цель: учить пересыпать сыпучие вещества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140967"/>
            <a:ext cx="2623021" cy="2583557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6326" y="2944813"/>
            <a:ext cx="2524025" cy="2779712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12063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Переливание воды с помощью ложки и губки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1640" y="2132856"/>
            <a:ext cx="2939521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</a:t>
            </a:r>
          </a:p>
          <a:p>
            <a:pPr algn="l"/>
            <a:r>
              <a:rPr lang="ru-RU" dirty="0"/>
              <a:t>п</a:t>
            </a:r>
            <a:r>
              <a:rPr lang="ru-RU" dirty="0" smtClean="0"/>
              <a:t>ерелей воду с помощью губки/ложки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910669" y="2132856"/>
            <a:ext cx="2944368" cy="812415"/>
          </a:xfrm>
        </p:spPr>
        <p:txBody>
          <a:bodyPr>
            <a:noAutofit/>
          </a:bodyPr>
          <a:lstStyle/>
          <a:p>
            <a:pPr algn="l"/>
            <a:r>
              <a:rPr lang="ru-RU" sz="1700" dirty="0" smtClean="0"/>
              <a:t>Цель: способствовать развитию координации движений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124398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326" y="3140967"/>
            <a:ext cx="2668041" cy="2583557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63705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Рисование с помощью пипеток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2" y="2132856"/>
            <a:ext cx="3312368" cy="79208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н</a:t>
            </a:r>
            <a:r>
              <a:rPr lang="ru-RU" dirty="0" smtClean="0"/>
              <a:t>абираем цветную водичку пипеткой и капаем на лист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1988840"/>
            <a:ext cx="3240360" cy="956431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 развивать воображение, способствовать развитию мелкой моторики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124398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124398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54547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Волшебный песочек (кинетический)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2" y="1988840"/>
            <a:ext cx="3237758" cy="820208"/>
          </a:xfrm>
        </p:spPr>
        <p:txBody>
          <a:bodyPr>
            <a:normAutofit/>
          </a:bodyPr>
          <a:lstStyle/>
          <a:p>
            <a:pPr algn="l"/>
            <a:r>
              <a:rPr lang="ru-RU" sz="1700" dirty="0" smtClean="0"/>
              <a:t>Инструкция: </a:t>
            </a:r>
          </a:p>
          <a:p>
            <a:pPr algn="l"/>
            <a:r>
              <a:rPr lang="ru-RU" sz="1700" dirty="0" smtClean="0"/>
              <a:t>слепи фигурку из песка</a:t>
            </a:r>
            <a:endParaRPr lang="ru-RU" sz="17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204864"/>
            <a:ext cx="3456384" cy="1152128"/>
          </a:xfrm>
        </p:spPr>
        <p:txBody>
          <a:bodyPr>
            <a:noAutofit/>
          </a:bodyPr>
          <a:lstStyle/>
          <a:p>
            <a:pPr algn="l"/>
            <a:r>
              <a:rPr lang="ru-RU" sz="1700" dirty="0" smtClean="0"/>
              <a:t>Цель: формировать положительный эмоциональный настрой,  навыки работы с формочками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429000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29000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63800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Поймай рыбку сачком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820208"/>
          </a:xfrm>
        </p:spPr>
        <p:txBody>
          <a:bodyPr>
            <a:normAutofit/>
          </a:bodyPr>
          <a:lstStyle/>
          <a:p>
            <a:pPr algn="l"/>
            <a:r>
              <a:rPr lang="ru-RU" sz="1700" dirty="0" smtClean="0"/>
              <a:t>Инструкция: </a:t>
            </a:r>
          </a:p>
          <a:p>
            <a:pPr algn="l"/>
            <a:r>
              <a:rPr lang="ru-RU" sz="1700" dirty="0"/>
              <a:t>п</a:t>
            </a:r>
            <a:r>
              <a:rPr lang="ru-RU" sz="1700" dirty="0" smtClean="0"/>
              <a:t>оймай рыбку сачком</a:t>
            </a:r>
            <a:endParaRPr lang="ru-RU" sz="17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122310"/>
            <a:ext cx="3211029" cy="1018657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/>
              <a:t>Цель: у</a:t>
            </a:r>
            <a:r>
              <a:rPr lang="ru-RU" dirty="0" smtClean="0"/>
              <a:t>чить </a:t>
            </a:r>
            <a:r>
              <a:rPr lang="ru-RU" dirty="0"/>
              <a:t>правильно пользоваться словами «тонет», «не тонет», «плавает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284984"/>
            <a:ext cx="3227388" cy="2376264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258542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9036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Нарисуй картинку на шарике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6016" y="2420888"/>
            <a:ext cx="3237758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</a:t>
            </a:r>
          </a:p>
          <a:p>
            <a:pPr algn="l"/>
            <a:r>
              <a:rPr lang="ru-RU" dirty="0"/>
              <a:t>н</a:t>
            </a:r>
            <a:r>
              <a:rPr lang="ru-RU" dirty="0" smtClean="0"/>
              <a:t>арисуй картинку на шарике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716016" y="4077072"/>
            <a:ext cx="3211029" cy="1368152"/>
          </a:xfrm>
        </p:spPr>
        <p:txBody>
          <a:bodyPr>
            <a:noAutofit/>
          </a:bodyPr>
          <a:lstStyle/>
          <a:p>
            <a:pPr algn="l"/>
            <a:r>
              <a:rPr lang="ru-RU" sz="1700" dirty="0" smtClean="0"/>
              <a:t>Цель: </a:t>
            </a:r>
          </a:p>
          <a:p>
            <a:pPr algn="l"/>
            <a:r>
              <a:rPr lang="ru-RU" sz="1700" dirty="0" smtClean="0"/>
              <a:t>учить рисовать фломастером на поверхности воздушного шара, развивать воображение</a:t>
            </a:r>
            <a:endParaRPr lang="ru-RU" sz="17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348880"/>
            <a:ext cx="2695029" cy="3375645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54021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Просеивание манки и фасоли через сито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2132856"/>
            <a:ext cx="3168352" cy="82020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dirty="0" smtClean="0"/>
              <a:t>Инструкция: просей манку и фасоль через сито и посмотри, что осталось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122310"/>
            <a:ext cx="3600400" cy="1306689"/>
          </a:xfrm>
        </p:spPr>
        <p:txBody>
          <a:bodyPr>
            <a:noAutofit/>
          </a:bodyPr>
          <a:lstStyle/>
          <a:p>
            <a:pPr algn="l"/>
            <a:r>
              <a:rPr lang="ru-RU" sz="1700" dirty="0" smtClean="0"/>
              <a:t>Цель: учить просеивать манку и фасоль через детское сито; учить пользоваться словами «крупная» (крупа), «мелкая» (крупа)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501008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01008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92969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Построй фигурку из счётных палочек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п</a:t>
            </a:r>
            <a:r>
              <a:rPr lang="ru-RU" dirty="0" smtClean="0"/>
              <a:t>острой фигурку из счётных палочек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122311"/>
            <a:ext cx="3211029" cy="822960"/>
          </a:xfrm>
        </p:spPr>
        <p:txBody>
          <a:bodyPr>
            <a:noAutofit/>
          </a:bodyPr>
          <a:lstStyle/>
          <a:p>
            <a:pPr algn="just"/>
            <a:r>
              <a:rPr lang="ru-RU" sz="1700" dirty="0" smtClean="0"/>
              <a:t>Цель: научить строить фигуры из счётных палочек по образцу</a:t>
            </a:r>
            <a:endParaRPr lang="ru-RU" sz="17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124398"/>
            <a:ext cx="2985393" cy="2420541"/>
          </a:xfrm>
          <a:ln>
            <a:solidFill>
              <a:srgbClr val="00B050"/>
            </a:solidFill>
          </a:ln>
        </p:spPr>
      </p:pic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167" y="2955322"/>
            <a:ext cx="2810185" cy="3065966"/>
          </a:xfrm>
          <a:ln>
            <a:solidFill>
              <a:srgbClr val="00B050"/>
            </a:solidFill>
          </a:ln>
        </p:spPr>
      </p:pic>
      <p:sp>
        <p:nvSpPr>
          <p:cNvPr id="8" name="Объект 5"/>
          <p:cNvSpPr txBox="1">
            <a:spLocks/>
          </p:cNvSpPr>
          <p:nvPr/>
        </p:nvSpPr>
        <p:spPr>
          <a:xfrm>
            <a:off x="4644008" y="2924944"/>
            <a:ext cx="3227832" cy="27797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2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Гусеница из скрепок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7" y="1844824"/>
            <a:ext cx="3240359" cy="1097696"/>
          </a:xfrm>
        </p:spPr>
        <p:txBody>
          <a:bodyPr>
            <a:normAutofit/>
          </a:bodyPr>
          <a:lstStyle/>
          <a:p>
            <a:pPr algn="l"/>
            <a:r>
              <a:rPr lang="ru-RU" sz="1700" dirty="0" smtClean="0"/>
              <a:t>Инструкция: </a:t>
            </a:r>
          </a:p>
          <a:p>
            <a:pPr algn="l"/>
            <a:r>
              <a:rPr lang="ru-RU" sz="1700" dirty="0"/>
              <a:t>с</a:t>
            </a:r>
            <a:r>
              <a:rPr lang="ru-RU" sz="1700" dirty="0" smtClean="0"/>
              <a:t>делай гусеницу из скрепок</a:t>
            </a:r>
          </a:p>
          <a:p>
            <a:pPr algn="l"/>
            <a:endParaRPr lang="ru-RU" sz="17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860032" y="1772816"/>
            <a:ext cx="3240360" cy="1172455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 учить правильно пользоваться словами «длинный, длинная»,</a:t>
            </a:r>
            <a:r>
              <a:rPr lang="ru-RU" dirty="0"/>
              <a:t> </a:t>
            </a:r>
            <a:r>
              <a:rPr lang="ru-RU" dirty="0" smtClean="0"/>
              <a:t>«короткий, короткая» (гусеница)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13" y="3104555"/>
            <a:ext cx="3227387" cy="2420540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068959"/>
            <a:ext cx="2880320" cy="2808313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55286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Наполни бутылочку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н</a:t>
            </a:r>
            <a:r>
              <a:rPr lang="ru-RU" dirty="0" smtClean="0"/>
              <a:t>аполни бутылочку комочками мятой бумаги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122311"/>
            <a:ext cx="3211029" cy="822960"/>
          </a:xfrm>
        </p:spPr>
        <p:txBody>
          <a:bodyPr>
            <a:noAutofit/>
          </a:bodyPr>
          <a:lstStyle/>
          <a:p>
            <a:pPr algn="l"/>
            <a:r>
              <a:rPr lang="ru-RU" sz="1700" dirty="0" smtClean="0"/>
              <a:t>Цель: учить проталкивать мелкие предметы в отверстия</a:t>
            </a:r>
            <a:endParaRPr lang="ru-RU" sz="17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124398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327" y="2944813"/>
            <a:ext cx="2084784" cy="2779712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41559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Сюрприз в фантике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р</a:t>
            </a:r>
            <a:r>
              <a:rPr lang="ru-RU" dirty="0" smtClean="0"/>
              <a:t>азверни фантики и расскажи, что ты нашел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5148064" y="2122311"/>
            <a:ext cx="2706973" cy="82296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1700" dirty="0" smtClean="0"/>
              <a:t>Цель:</a:t>
            </a:r>
          </a:p>
          <a:p>
            <a:pPr algn="l"/>
            <a:r>
              <a:rPr lang="ru-RU" sz="1700" dirty="0"/>
              <a:t>р</a:t>
            </a:r>
            <a:r>
              <a:rPr lang="ru-RU" sz="1700" dirty="0" smtClean="0"/>
              <a:t>азвивать движения пальцев и кистей рук</a:t>
            </a:r>
            <a:endParaRPr lang="ru-RU" sz="17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124398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996952"/>
            <a:ext cx="2668041" cy="3076475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15656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«Плыви, плыви кораблик»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9" y="1916832"/>
            <a:ext cx="3453782" cy="102568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Сделать кораблик, пустить его в тазик с водой.</a:t>
            </a:r>
          </a:p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п</a:t>
            </a:r>
            <a:r>
              <a:rPr lang="ru-RU" dirty="0" smtClean="0"/>
              <a:t>одуй на кораблик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1772816"/>
            <a:ext cx="3456384" cy="1296144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</a:t>
            </a:r>
          </a:p>
          <a:p>
            <a:pPr algn="l"/>
            <a:r>
              <a:rPr lang="ru-RU" dirty="0"/>
              <a:t>с</a:t>
            </a:r>
            <a:r>
              <a:rPr lang="ru-RU" dirty="0" smtClean="0"/>
              <a:t>пособствовать развитию речевого дыхания, учить длительному непрерывному выдоху через рот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88" y="3320653"/>
            <a:ext cx="3228975" cy="242173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338" y="3320653"/>
            <a:ext cx="3228975" cy="242173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64053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Разобрать по мискам белую и черную фасоль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р</a:t>
            </a:r>
            <a:r>
              <a:rPr lang="ru-RU" dirty="0" smtClean="0"/>
              <a:t>азбери по мискам белую и черную фасоль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122311"/>
            <a:ext cx="3211029" cy="82296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 </a:t>
            </a:r>
          </a:p>
          <a:p>
            <a:pPr algn="l"/>
            <a:r>
              <a:rPr lang="ru-RU" dirty="0"/>
              <a:t>у</a:t>
            </a:r>
            <a:r>
              <a:rPr lang="ru-RU" dirty="0" smtClean="0"/>
              <a:t>чить различать предметы по цвету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877" y="2944813"/>
            <a:ext cx="2084784" cy="2779712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124398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28150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«Красивый коврик»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9" y="1916832"/>
            <a:ext cx="3453782" cy="1025688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ru-RU" sz="2700" dirty="0" smtClean="0"/>
              <a:t>Предварительно снять плёнку со скотча.</a:t>
            </a:r>
          </a:p>
          <a:p>
            <a:pPr algn="l"/>
            <a:r>
              <a:rPr lang="ru-RU" sz="2700" dirty="0" smtClean="0"/>
              <a:t>Инструкция: приклей крупу на коврик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1916832"/>
            <a:ext cx="3456384" cy="100811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 </a:t>
            </a:r>
          </a:p>
          <a:p>
            <a:pPr algn="l"/>
            <a:r>
              <a:rPr lang="ru-RU" dirty="0"/>
              <a:t>у</a:t>
            </a:r>
            <a:r>
              <a:rPr lang="ru-RU" dirty="0" smtClean="0"/>
              <a:t>чить приклеивать на скотч разную крупу, развивать точность движений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96952"/>
            <a:ext cx="2839045" cy="3076475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124398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40052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Рассматривание ракушек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3" y="2122312"/>
            <a:ext cx="3237758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</a:t>
            </a:r>
          </a:p>
          <a:p>
            <a:pPr algn="l"/>
            <a:r>
              <a:rPr lang="ru-RU" dirty="0"/>
              <a:t>п</a:t>
            </a:r>
            <a:r>
              <a:rPr lang="ru-RU" dirty="0" smtClean="0"/>
              <a:t>осмотри какие красивые ракушки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4008" y="2122311"/>
            <a:ext cx="3211029" cy="82296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</a:t>
            </a:r>
          </a:p>
          <a:p>
            <a:pPr algn="l"/>
            <a:r>
              <a:rPr lang="ru-RU" dirty="0"/>
              <a:t>р</a:t>
            </a:r>
            <a:r>
              <a:rPr lang="ru-RU" dirty="0" smtClean="0"/>
              <a:t>азвивать внимательность и усидчивость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3124398"/>
            <a:ext cx="3227388" cy="2420541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124398"/>
            <a:ext cx="3227388" cy="2420541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1665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Разобрать по корзинкам шишки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2132856"/>
            <a:ext cx="3240360" cy="820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Инструкция: </a:t>
            </a:r>
          </a:p>
          <a:p>
            <a:pPr algn="l"/>
            <a:r>
              <a:rPr lang="ru-RU" dirty="0"/>
              <a:t>р</a:t>
            </a:r>
            <a:r>
              <a:rPr lang="ru-RU" dirty="0" smtClean="0"/>
              <a:t>азбери по «корзинкам» шишки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860032" y="2132856"/>
            <a:ext cx="3232400" cy="82296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</a:t>
            </a:r>
          </a:p>
          <a:p>
            <a:pPr algn="l"/>
            <a:r>
              <a:rPr lang="ru-RU" dirty="0"/>
              <a:t>у</a:t>
            </a:r>
            <a:r>
              <a:rPr lang="ru-RU" dirty="0" smtClean="0"/>
              <a:t>чить различать шишки по размеру 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338" y="3247628"/>
            <a:ext cx="3228975" cy="2421731"/>
          </a:xfrm>
          <a:ln>
            <a:solidFill>
              <a:srgbClr val="00B050"/>
            </a:solidFill>
          </a:ln>
        </p:spPr>
      </p:pic>
      <p:pic>
        <p:nvPicPr>
          <p:cNvPr id="10" name="Объект 9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314" y="2997200"/>
            <a:ext cx="2084784" cy="2779713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88685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Достань мелкие предметы из миски с орехами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6016" y="2636912"/>
            <a:ext cx="3453782" cy="1008112"/>
          </a:xfrm>
        </p:spPr>
        <p:txBody>
          <a:bodyPr>
            <a:normAutofit/>
          </a:bodyPr>
          <a:lstStyle/>
          <a:p>
            <a:pPr algn="l"/>
            <a:r>
              <a:rPr lang="ru-RU" sz="1700" dirty="0" smtClean="0"/>
              <a:t>Инструкция: </a:t>
            </a:r>
          </a:p>
          <a:p>
            <a:pPr algn="l"/>
            <a:r>
              <a:rPr lang="ru-RU" sz="1700" dirty="0"/>
              <a:t>д</a:t>
            </a:r>
            <a:r>
              <a:rPr lang="ru-RU" sz="1700" dirty="0" smtClean="0"/>
              <a:t>остань мелкие предметы из миски с орехами</a:t>
            </a:r>
            <a:endParaRPr lang="ru-RU" sz="17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716016" y="4077072"/>
            <a:ext cx="3456384" cy="1255008"/>
          </a:xfrm>
        </p:spPr>
        <p:txBody>
          <a:bodyPr>
            <a:noAutofit/>
          </a:bodyPr>
          <a:lstStyle/>
          <a:p>
            <a:pPr algn="l"/>
            <a:r>
              <a:rPr lang="ru-RU" sz="1700" dirty="0" smtClean="0"/>
              <a:t>Цель: </a:t>
            </a:r>
          </a:p>
          <a:p>
            <a:pPr algn="l"/>
            <a:r>
              <a:rPr lang="ru-RU" sz="1700" dirty="0" smtClean="0"/>
              <a:t>учить правильно пользоваться словами «крупный», «мелкий» орех, сравнивать предметы по размеру</a:t>
            </a:r>
            <a:endParaRPr lang="ru-RU" sz="17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492896"/>
            <a:ext cx="3482355" cy="3052043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76979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Копилка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1988840"/>
            <a:ext cx="3155545" cy="82020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dirty="0" smtClean="0"/>
              <a:t>Инструкция:</a:t>
            </a:r>
          </a:p>
          <a:p>
            <a:pPr algn="l"/>
            <a:r>
              <a:rPr lang="ru-RU" dirty="0"/>
              <a:t>б</a:t>
            </a:r>
            <a:r>
              <a:rPr lang="ru-RU" dirty="0" smtClean="0"/>
              <a:t>рось монетку в копилку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910668" y="2122311"/>
            <a:ext cx="3117715" cy="82296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smtClean="0"/>
              <a:t>Цель:</a:t>
            </a:r>
          </a:p>
          <a:p>
            <a:pPr algn="l"/>
            <a:r>
              <a:rPr lang="ru-RU" dirty="0"/>
              <a:t>р</a:t>
            </a:r>
            <a:r>
              <a:rPr lang="ru-RU" dirty="0" smtClean="0"/>
              <a:t>азвивать точность движений пальцев руки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996952"/>
            <a:ext cx="2479005" cy="2779712"/>
          </a:xfrm>
          <a:ln>
            <a:solidFill>
              <a:srgbClr val="00B05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996952"/>
            <a:ext cx="2304256" cy="2779712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40427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696744" cy="237626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+mn-lt"/>
              </a:rPr>
              <a:t>Предметно-развивающая среда в группе служит интересам и потребностям детей раннего возраста и их родителям, а ее элементы —игрушки, игры, дидактический материал — развитию ребенка. </a:t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r>
              <a:rPr lang="ru-RU" sz="2000" dirty="0" smtClean="0">
                <a:latin typeface="+mn-lt"/>
              </a:rPr>
              <a:t>Дидактические игры могут использоваться педагогами и родителями детей 2-3 лет. Они увлекательны для ребенка и просты в изготовлении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latin typeface="+mn-lt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780610"/>
          </a:xfrm>
        </p:spPr>
        <p:txBody>
          <a:bodyPr>
            <a:normAutofit/>
          </a:bodyPr>
          <a:lstStyle/>
          <a:p>
            <a:pPr algn="r"/>
            <a:endParaRPr lang="ru-RU" b="1" dirty="0" smtClean="0"/>
          </a:p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7" name="Объект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933056"/>
            <a:ext cx="1656184" cy="1656184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8" name="Объект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933056"/>
            <a:ext cx="1656184" cy="1656184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9" name="Объект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933056"/>
            <a:ext cx="1440160" cy="1656184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0" name="Объект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933056"/>
            <a:ext cx="1440160" cy="1656184"/>
          </a:xfrm>
          <a:prstGeom prst="rect">
            <a:avLst/>
          </a:prstGeo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97405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59632" y="1268761"/>
            <a:ext cx="6696744" cy="1440159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СПАСИБО ЗА ВНИМАНИЕ!</a:t>
            </a:r>
            <a:endParaRPr lang="ru-RU" sz="36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7806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.</a:t>
            </a:r>
          </a:p>
          <a:p>
            <a:endParaRPr lang="ru-RU" b="1" dirty="0"/>
          </a:p>
        </p:txBody>
      </p:sp>
      <p:pic>
        <p:nvPicPr>
          <p:cNvPr id="1026" name="Picture 2" descr="C:\Users\Workstation 2\Desktop\4637_750x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99" y="2924944"/>
            <a:ext cx="3456385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405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387</TotalTime>
  <Words>634</Words>
  <Application>Microsoft Office PowerPoint</Application>
  <PresentationFormat>Экран (4:3)</PresentationFormat>
  <Paragraphs>115</Paragraphs>
  <Slides>24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Кнопка</vt:lpstr>
      <vt:lpstr>ПРЕЗЕНТАЦИЯ ДИДАКТИЧЕСКОГО МАТЕРИАЛА  для детей раннего возраста</vt:lpstr>
      <vt:lpstr>Дидактический материал  игры и упражнения</vt:lpstr>
      <vt:lpstr>Сенсорное развитие</vt:lpstr>
      <vt:lpstr>Солнечные лучики из прищепок</vt:lpstr>
      <vt:lpstr>Пересыпание крупы с помощью ложки</vt:lpstr>
      <vt:lpstr>Переливание воды с помощью ложки и губки</vt:lpstr>
      <vt:lpstr>Рисование с помощью пипеток</vt:lpstr>
      <vt:lpstr>Волшебный песочек (кинетический)</vt:lpstr>
      <vt:lpstr>Поймай рыбку сачком</vt:lpstr>
      <vt:lpstr>Нарисуй картинку на шарике</vt:lpstr>
      <vt:lpstr>Просеивание манки и фасоли через сито</vt:lpstr>
      <vt:lpstr>Построй фигурку из счётных палочек</vt:lpstr>
      <vt:lpstr>Гусеница из скрепок</vt:lpstr>
      <vt:lpstr>Наполни бутылочку</vt:lpstr>
      <vt:lpstr>Сюрприз в фантике</vt:lpstr>
      <vt:lpstr>«Плыви, плыви кораблик»</vt:lpstr>
      <vt:lpstr>Разобрать по мискам белую и черную фасоль</vt:lpstr>
      <vt:lpstr>«Красивый коврик»</vt:lpstr>
      <vt:lpstr>Рассматривание ракушек</vt:lpstr>
      <vt:lpstr>Разобрать по корзинкам шишки</vt:lpstr>
      <vt:lpstr>Достань мелкие предметы из миски с орехами</vt:lpstr>
      <vt:lpstr>Копилка</vt:lpstr>
      <vt:lpstr>Предметно-развивающая среда в группе служит интересам и потребностям детей раннего возраста и их родителям, а ее элементы —игрушки, игры, дидактический материал — развитию ребенка.   Дидактические игры могут использоваться педагогами и родителями детей 2-3 лет. Они увлекательны для ребенка и просты в изготовлении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ДИДАКТИЧЕСКОГО МАТЕРИАЛА  для детей раннего возраста</dc:title>
  <dc:creator>Дмитрий</dc:creator>
  <cp:lastModifiedBy>admin</cp:lastModifiedBy>
  <cp:revision>42</cp:revision>
  <dcterms:created xsi:type="dcterms:W3CDTF">2019-01-22T16:43:43Z</dcterms:created>
  <dcterms:modified xsi:type="dcterms:W3CDTF">2022-01-20T04:16:26Z</dcterms:modified>
</cp:coreProperties>
</file>