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84096" autoAdjust="0"/>
  </p:normalViewPr>
  <p:slideViewPr>
    <p:cSldViewPr>
      <p:cViewPr varScale="1">
        <p:scale>
          <a:sx n="129" d="100"/>
          <a:sy n="129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6704A-A0A2-462A-B894-9ED87B391E10}" type="datetimeFigureOut">
              <a:rPr lang="ru-RU" smtClean="0"/>
              <a:pPr/>
              <a:t>18.01.2022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0F262-5A4B-494D-8AAF-0871331AA29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6704A-A0A2-462A-B894-9ED87B391E10}" type="datetimeFigureOut">
              <a:rPr lang="ru-RU" smtClean="0"/>
              <a:pPr/>
              <a:t>18.01.2022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0F262-5A4B-494D-8AAF-0871331AA29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6704A-A0A2-462A-B894-9ED87B391E10}" type="datetimeFigureOut">
              <a:rPr lang="ru-RU" smtClean="0"/>
              <a:pPr/>
              <a:t>18.01.2022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0F262-5A4B-494D-8AAF-0871331AA29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6704A-A0A2-462A-B894-9ED87B391E10}" type="datetimeFigureOut">
              <a:rPr lang="ru-RU" smtClean="0"/>
              <a:pPr/>
              <a:t>18.01.2022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0F262-5A4B-494D-8AAF-0871331AA29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6704A-A0A2-462A-B894-9ED87B391E10}" type="datetimeFigureOut">
              <a:rPr lang="ru-RU" smtClean="0"/>
              <a:pPr/>
              <a:t>18.01.2022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0F262-5A4B-494D-8AAF-0871331AA29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6704A-A0A2-462A-B894-9ED87B391E10}" type="datetimeFigureOut">
              <a:rPr lang="ru-RU" smtClean="0"/>
              <a:pPr/>
              <a:t>18.01.2022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0F262-5A4B-494D-8AAF-0871331AA29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6704A-A0A2-462A-B894-9ED87B391E10}" type="datetimeFigureOut">
              <a:rPr lang="ru-RU" smtClean="0"/>
              <a:pPr/>
              <a:t>18.01.2022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0F262-5A4B-494D-8AAF-0871331AA29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6704A-A0A2-462A-B894-9ED87B391E10}" type="datetimeFigureOut">
              <a:rPr lang="ru-RU" smtClean="0"/>
              <a:pPr/>
              <a:t>18.01.2022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0F262-5A4B-494D-8AAF-0871331AA29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6704A-A0A2-462A-B894-9ED87B391E10}" type="datetimeFigureOut">
              <a:rPr lang="ru-RU" smtClean="0"/>
              <a:pPr/>
              <a:t>18.01.2022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0F262-5A4B-494D-8AAF-0871331AA29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6704A-A0A2-462A-B894-9ED87B391E10}" type="datetimeFigureOut">
              <a:rPr lang="ru-RU" smtClean="0"/>
              <a:pPr/>
              <a:t>18.01.2022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0F262-5A4B-494D-8AAF-0871331AA29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6704A-A0A2-462A-B894-9ED87B391E10}" type="datetimeFigureOut">
              <a:rPr lang="ru-RU" smtClean="0"/>
              <a:pPr/>
              <a:t>18.01.2022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0F262-5A4B-494D-8AAF-0871331AA29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906704A-A0A2-462A-B894-9ED87B391E10}" type="datetimeFigureOut">
              <a:rPr lang="ru-RU" smtClean="0"/>
              <a:pPr/>
              <a:t>18.01.2022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9590F262-5A4B-494D-8AAF-0871331AA29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332657"/>
            <a:ext cx="7744374" cy="1524707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8  Сентября -</a:t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 smtClean="0">
                <a:solidFill>
                  <a:srgbClr val="FFFF00"/>
                </a:solidFill>
              </a:rPr>
              <a:t>Международный день распространения </a:t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 smtClean="0">
                <a:solidFill>
                  <a:srgbClr val="FFFF00"/>
                </a:solidFill>
              </a:rPr>
              <a:t>грамотности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00760" y="3789040"/>
            <a:ext cx="296372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Подготовила и провела </a:t>
            </a:r>
            <a:r>
              <a:rPr lang="ru-RU" sz="3200" dirty="0" smtClean="0"/>
              <a:t>Дрожжина А.А</a:t>
            </a:r>
            <a:r>
              <a:rPr lang="ru-RU" sz="2800" dirty="0" smtClean="0"/>
              <a:t>., </a:t>
            </a:r>
            <a:r>
              <a:rPr lang="ru-RU" dirty="0" smtClean="0"/>
              <a:t>учитель русского языка и литературы высшей категории</a:t>
            </a:r>
          </a:p>
          <a:p>
            <a:r>
              <a:rPr lang="ru-RU" dirty="0" smtClean="0"/>
              <a:t>МКОУ «Андреевская ООШ»</a:t>
            </a:r>
            <a:endParaRPr lang="ru-RU" dirty="0"/>
          </a:p>
        </p:txBody>
      </p:sp>
      <p:pic>
        <p:nvPicPr>
          <p:cNvPr id="5" name="Рисунок 4" descr="международный день грамотности в школе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214554"/>
            <a:ext cx="5429288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3907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357166"/>
            <a:ext cx="84296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FFFF00"/>
                </a:solidFill>
              </a:rPr>
              <a:t>Игра- конкурс любителей </a:t>
            </a:r>
          </a:p>
          <a:p>
            <a:r>
              <a:rPr lang="ru-RU" sz="4800" dirty="0" smtClean="0">
                <a:solidFill>
                  <a:srgbClr val="FFFF00"/>
                </a:solidFill>
              </a:rPr>
              <a:t> 	      русского языка «Грамотеи»</a:t>
            </a: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3" name="Рисунок 2" descr="https://pedsovet.org/upload/articles/inline/d379ac4a7a9ffc74509c7f977a21d0b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9" y="2266950"/>
            <a:ext cx="7286676" cy="3805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3707904" y="908720"/>
            <a:ext cx="4848134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-  </a:t>
            </a:r>
            <a:r>
              <a:rPr lang="ru-RU" sz="4000" dirty="0" smtClean="0"/>
              <a:t>Зверь	- </a:t>
            </a:r>
            <a:r>
              <a:rPr lang="ru-RU" dirty="0" smtClean="0"/>
              <a:t>последний звук,</a:t>
            </a:r>
          </a:p>
          <a:p>
            <a:pPr marL="0" indent="0">
              <a:buNone/>
            </a:pPr>
            <a:r>
              <a:rPr lang="ru-RU" sz="4000" dirty="0" smtClean="0"/>
              <a:t>- Пятно- </a:t>
            </a:r>
            <a:r>
              <a:rPr lang="ru-RU" dirty="0" smtClean="0"/>
              <a:t>второй   звук,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-  </a:t>
            </a:r>
            <a:r>
              <a:rPr lang="ru-RU" sz="4000" dirty="0" smtClean="0"/>
              <a:t>Вокруг</a:t>
            </a:r>
            <a:r>
              <a:rPr lang="ru-RU" dirty="0" smtClean="0"/>
              <a:t>-дважды  повторяющийся звук,</a:t>
            </a:r>
          </a:p>
          <a:p>
            <a:pPr marL="0" indent="0">
              <a:buNone/>
            </a:pPr>
            <a:r>
              <a:rPr lang="ru-RU" dirty="0" smtClean="0"/>
              <a:t>- </a:t>
            </a:r>
            <a:r>
              <a:rPr lang="ru-RU" sz="4000" dirty="0" smtClean="0"/>
              <a:t> Свёкла </a:t>
            </a:r>
            <a:r>
              <a:rPr lang="ru-RU" dirty="0" smtClean="0"/>
              <a:t>–безударный гласный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3515990"/>
          </a:xfrm>
        </p:spPr>
        <p:txBody>
          <a:bodyPr/>
          <a:lstStyle/>
          <a:p>
            <a:r>
              <a:rPr lang="ru-RU" sz="4400" dirty="0" smtClean="0">
                <a:solidFill>
                  <a:srgbClr val="FFFF00"/>
                </a:solidFill>
              </a:rPr>
              <a:t>«Составьте </a:t>
            </a:r>
            <a:r>
              <a:rPr lang="ru-RU" dirty="0" smtClean="0">
                <a:solidFill>
                  <a:srgbClr val="FFFF00"/>
                </a:solidFill>
              </a:rPr>
              <a:t/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>
                <a:solidFill>
                  <a:srgbClr val="FFFF00"/>
                </a:solidFill>
              </a:rPr>
              <a:t/>
            </a:r>
            <a:br>
              <a:rPr lang="ru-RU" dirty="0">
                <a:solidFill>
                  <a:srgbClr val="FFFF00"/>
                </a:solidFill>
              </a:rPr>
            </a:br>
            <a:r>
              <a:rPr lang="ru-RU" sz="4400" dirty="0" smtClean="0">
                <a:solidFill>
                  <a:srgbClr val="FFFF00"/>
                </a:solidFill>
              </a:rPr>
              <a:t>слово»</a:t>
            </a:r>
            <a:endParaRPr lang="ru-RU" sz="4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05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282" y="214290"/>
            <a:ext cx="8534182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solidFill>
                  <a:srgbClr val="FFC000"/>
                </a:solidFill>
              </a:rPr>
              <a:t>      </a:t>
            </a:r>
            <a:r>
              <a:rPr lang="ru-RU" sz="4800" dirty="0" smtClean="0">
                <a:solidFill>
                  <a:srgbClr val="FFFF00"/>
                </a:solidFill>
              </a:rPr>
              <a:t>О каких сказках идет речь?</a:t>
            </a:r>
          </a:p>
          <a:p>
            <a:pPr marL="742950" indent="-742950"/>
            <a:r>
              <a:rPr lang="ru-RU" sz="4000" dirty="0" smtClean="0"/>
              <a:t>     1. </a:t>
            </a:r>
            <a:r>
              <a:rPr lang="ru-RU" sz="4000" dirty="0" err="1" smtClean="0"/>
              <a:t>Червената</a:t>
            </a:r>
            <a:r>
              <a:rPr lang="ru-RU" sz="4000" dirty="0" smtClean="0"/>
              <a:t> </a:t>
            </a:r>
            <a:r>
              <a:rPr lang="ru-RU" sz="4000" dirty="0" err="1" smtClean="0"/>
              <a:t>шапчица</a:t>
            </a:r>
            <a:r>
              <a:rPr lang="ru-RU" sz="4000" dirty="0" smtClean="0"/>
              <a:t> </a:t>
            </a:r>
          </a:p>
          <a:p>
            <a:pPr marL="742950" indent="-742950"/>
            <a:r>
              <a:rPr lang="ru-RU" sz="4000" dirty="0" smtClean="0"/>
              <a:t>      2. </a:t>
            </a:r>
            <a:r>
              <a:rPr lang="ru-RU" sz="4000" dirty="0" err="1" smtClean="0"/>
              <a:t>Храбрият</a:t>
            </a:r>
            <a:r>
              <a:rPr lang="ru-RU" sz="4000" dirty="0" smtClean="0"/>
              <a:t> </a:t>
            </a:r>
            <a:r>
              <a:rPr lang="ru-RU" sz="4000" dirty="0" err="1" smtClean="0"/>
              <a:t>шивач</a:t>
            </a:r>
            <a:r>
              <a:rPr lang="ru-RU" sz="4000" dirty="0" smtClean="0"/>
              <a:t>  </a:t>
            </a:r>
          </a:p>
          <a:p>
            <a:pPr marL="742950" indent="-742950"/>
            <a:r>
              <a:rPr lang="ru-RU" sz="4000" dirty="0" smtClean="0"/>
              <a:t>      3.Малечка </a:t>
            </a:r>
            <a:r>
              <a:rPr lang="ru-RU" sz="4000" dirty="0" err="1" smtClean="0"/>
              <a:t>Палечка</a:t>
            </a:r>
            <a:r>
              <a:rPr lang="ru-RU" sz="4000" dirty="0" smtClean="0"/>
              <a:t>  </a:t>
            </a:r>
          </a:p>
          <a:p>
            <a:pPr marL="742950" indent="-742950"/>
            <a:r>
              <a:rPr lang="ru-RU" sz="4000" dirty="0" smtClean="0"/>
              <a:t>      4.Krolowa </a:t>
            </a:r>
            <a:r>
              <a:rPr lang="ru-RU" sz="4000" dirty="0" err="1" smtClean="0"/>
              <a:t>Sniegu</a:t>
            </a:r>
            <a:r>
              <a:rPr lang="ru-RU" sz="4000" dirty="0" smtClean="0"/>
              <a:t>                                             5.Зелёный ботинок 			                    6.Ржавый замочек 				 7.Серый кустарник                                     8.Пёс в рукавицах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10423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68021" y="12687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720421" y="14211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404664"/>
            <a:ext cx="7920880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rgbClr val="FFFF00"/>
                </a:solidFill>
              </a:rPr>
              <a:t>                   «</a:t>
            </a:r>
            <a:r>
              <a:rPr lang="ru-RU" sz="4000" dirty="0" err="1" smtClean="0">
                <a:solidFill>
                  <a:srgbClr val="FFFF00"/>
                </a:solidFill>
              </a:rPr>
              <a:t>Метаграммы</a:t>
            </a:r>
            <a:r>
              <a:rPr lang="ru-RU" sz="4000" dirty="0" smtClean="0">
                <a:solidFill>
                  <a:srgbClr val="FFFF00"/>
                </a:solidFill>
              </a:rPr>
              <a:t>»  </a:t>
            </a:r>
          </a:p>
          <a:p>
            <a:endParaRPr lang="ru-RU" dirty="0" smtClean="0"/>
          </a:p>
          <a:p>
            <a:r>
              <a:rPr lang="ru-RU" sz="2400" dirty="0" smtClean="0"/>
              <a:t>1.Его легко в полях отыщешь.</a:t>
            </a:r>
          </a:p>
          <a:p>
            <a:r>
              <a:rPr lang="ru-RU" sz="2400" dirty="0" smtClean="0"/>
              <a:t>Он под землёю строит дом.</a:t>
            </a:r>
          </a:p>
          <a:p>
            <a:r>
              <a:rPr lang="ru-RU" sz="2400" dirty="0" smtClean="0"/>
              <a:t>Но «и» на место «о» напишешь –</a:t>
            </a:r>
          </a:p>
          <a:p>
            <a:r>
              <a:rPr lang="ru-RU" sz="2400" dirty="0" smtClean="0"/>
              <a:t>И в краску превратится он</a:t>
            </a:r>
          </a:p>
          <a:p>
            <a:endParaRPr lang="ru-RU" sz="2400" dirty="0" smtClean="0"/>
          </a:p>
          <a:p>
            <a:r>
              <a:rPr lang="ru-RU" sz="2400" dirty="0" smtClean="0"/>
              <a:t>                                     2.С «с» на дереве расту. </a:t>
            </a:r>
          </a:p>
          <a:p>
            <a:r>
              <a:rPr lang="ru-RU" sz="2400" dirty="0" smtClean="0"/>
              <a:t>                                        С «ж» по дереву ползу.     </a:t>
            </a:r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>3.С буквой «Н» - он там, где строят эстакаду или дом. </a:t>
            </a:r>
          </a:p>
          <a:p>
            <a:r>
              <a:rPr lang="ru-RU" sz="2400" dirty="0" smtClean="0"/>
              <a:t>С «Б» - животное морское,</a:t>
            </a:r>
          </a:p>
          <a:p>
            <a:r>
              <a:rPr lang="ru-RU" sz="2400" dirty="0" smtClean="0"/>
              <a:t>С «Й» - крупнее, чем район.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012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88640"/>
            <a:ext cx="81369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rgbClr val="FFFF00"/>
                </a:solidFill>
              </a:rPr>
              <a:t>         «Назови одним словом»</a:t>
            </a:r>
          </a:p>
          <a:p>
            <a:endParaRPr lang="ru-RU" sz="2400" dirty="0" smtClean="0"/>
          </a:p>
          <a:p>
            <a:r>
              <a:rPr lang="ru-RU" sz="2400" dirty="0" smtClean="0"/>
              <a:t>1. Остановка в пути во время похода. 			                              2. Первые буквы имени, отчества.                                                       3. Группа артистов, выступающих как единый коллектив.</a:t>
            </a:r>
          </a:p>
          <a:p>
            <a:r>
              <a:rPr lang="ru-RU" sz="2400" dirty="0" smtClean="0"/>
              <a:t>4. Территория, на которой запрещена охота. </a:t>
            </a:r>
          </a:p>
          <a:p>
            <a:r>
              <a:rPr lang="ru-RU" sz="2400" dirty="0" smtClean="0"/>
              <a:t>5. Искажение черт лица</a:t>
            </a:r>
          </a:p>
          <a:p>
            <a:r>
              <a:rPr lang="ru-RU" sz="2400" dirty="0" smtClean="0"/>
              <a:t>6. Площадка посредине цирка.                                                                                  7. Круглое окно в борту корабля.  </a:t>
            </a:r>
          </a:p>
          <a:p>
            <a:r>
              <a:rPr lang="ru-RU" sz="2400" dirty="0" smtClean="0"/>
              <a:t>8. Лыжная гонка со стрельбой.                                                                                       9. Начало реки.                                                                                                  10. Задняя часть судна.</a:t>
            </a:r>
          </a:p>
          <a:p>
            <a:r>
              <a:rPr lang="ru-RU" sz="2400" dirty="0" smtClean="0"/>
              <a:t>11. Сотрудник газеты.                                                                                             12. Рисунки в журналах, газетах.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971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404664"/>
            <a:ext cx="813690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/>
              <a:t>             </a:t>
            </a:r>
            <a:r>
              <a:rPr lang="ru-RU" sz="4800" dirty="0" smtClean="0">
                <a:solidFill>
                  <a:srgbClr val="FFFF00"/>
                </a:solidFill>
              </a:rPr>
              <a:t>Кто что несет?</a:t>
            </a:r>
          </a:p>
          <a:p>
            <a:endParaRPr lang="ru-RU" sz="2400" dirty="0" smtClean="0"/>
          </a:p>
          <a:p>
            <a:r>
              <a:rPr lang="ru-RU" sz="2400" dirty="0" smtClean="0"/>
              <a:t>                           Упражнение для глаз! </a:t>
            </a:r>
          </a:p>
          <a:p>
            <a:r>
              <a:rPr lang="ru-RU" sz="2400" dirty="0" smtClean="0"/>
              <a:t>                           Буквы вычеркни скорей, </a:t>
            </a:r>
          </a:p>
          <a:p>
            <a:r>
              <a:rPr lang="ru-RU" sz="2400" dirty="0" smtClean="0"/>
              <a:t>                           Те, которые два раза </a:t>
            </a:r>
          </a:p>
          <a:p>
            <a:r>
              <a:rPr lang="ru-RU" sz="2400" dirty="0" smtClean="0"/>
              <a:t>                            Встретишь в азбуке моей.</a:t>
            </a:r>
          </a:p>
          <a:p>
            <a:r>
              <a:rPr lang="ru-RU" sz="2400" dirty="0" smtClean="0"/>
              <a:t>                            И тогда прочесть ты сможешь</a:t>
            </a:r>
          </a:p>
          <a:p>
            <a:r>
              <a:rPr lang="ru-RU" sz="2400" dirty="0" smtClean="0"/>
              <a:t>                            И в ответе сообщишь: </a:t>
            </a:r>
          </a:p>
          <a:p>
            <a:r>
              <a:rPr lang="ru-RU" sz="3200" dirty="0" smtClean="0"/>
              <a:t>               Что везёт на тачке ёжик? </a:t>
            </a:r>
          </a:p>
          <a:p>
            <a:r>
              <a:rPr lang="ru-RU" sz="3200" dirty="0" smtClean="0"/>
              <a:t>               Что несёт в мешочке чиж?</a:t>
            </a:r>
          </a:p>
          <a:p>
            <a:endParaRPr lang="ru-RU" sz="4000" dirty="0"/>
          </a:p>
          <a:p>
            <a:r>
              <a:rPr lang="ru-RU" sz="4000" dirty="0" err="1" smtClean="0">
                <a:solidFill>
                  <a:srgbClr val="FFFF00"/>
                </a:solidFill>
              </a:rPr>
              <a:t>явбдлмопкюивгджфмпстюэзгёфржнсатэ</a:t>
            </a:r>
            <a:r>
              <a:rPr lang="ru-RU" sz="4000" dirty="0" smtClean="0"/>
              <a:t>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63780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1445" y="1179888"/>
            <a:ext cx="741682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>      например:	1-2-сосна </a:t>
            </a:r>
          </a:p>
          <a:p>
            <a:r>
              <a:rPr lang="ru-RU" sz="2400" dirty="0" smtClean="0"/>
              <a:t>		2-1 -насос.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91680" y="2924944"/>
            <a:ext cx="62646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1)     1-2-3 - у всех фигур свои ходы,</a:t>
            </a:r>
          </a:p>
          <a:p>
            <a:r>
              <a:rPr lang="ru-RU" sz="2400" dirty="0" smtClean="0"/>
              <a:t>        4-5-6 - брось в автомат, попьёшь воды, </a:t>
            </a:r>
          </a:p>
          <a:p>
            <a:r>
              <a:rPr lang="ru-RU" sz="2400" dirty="0" smtClean="0"/>
              <a:t>         1 -6 - завод в глубоких недрах гор          		</a:t>
            </a:r>
          </a:p>
          <a:p>
            <a:r>
              <a:rPr lang="ru-RU" sz="2400" dirty="0" smtClean="0"/>
              <a:t>2)         1 -2-3 - сказанье о богатырях, </a:t>
            </a:r>
          </a:p>
          <a:p>
            <a:r>
              <a:rPr lang="ru-RU" sz="2400" dirty="0" smtClean="0"/>
              <a:t>             4-1 -5 - волк тащит по лесу в зубах, </a:t>
            </a:r>
          </a:p>
          <a:p>
            <a:r>
              <a:rPr lang="ru-RU" sz="2400" dirty="0" smtClean="0"/>
              <a:t>             5-6-7 - сродни волшебнику и магу,</a:t>
            </a:r>
          </a:p>
          <a:p>
            <a:r>
              <a:rPr lang="ru-RU" sz="2400" dirty="0" smtClean="0"/>
              <a:t>             4-6-8- - ведёт , не делая ни шагу. 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467544" y="404664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/>
              <a:t>               </a:t>
            </a:r>
            <a:r>
              <a:rPr lang="ru-RU" sz="4800" dirty="0" smtClean="0">
                <a:solidFill>
                  <a:srgbClr val="FFFF00"/>
                </a:solidFill>
              </a:rPr>
              <a:t> </a:t>
            </a:r>
            <a:r>
              <a:rPr lang="ru-RU" sz="4800" dirty="0" err="1" smtClean="0">
                <a:solidFill>
                  <a:srgbClr val="FFFF00"/>
                </a:solidFill>
              </a:rPr>
              <a:t>слоговица</a:t>
            </a:r>
            <a:endParaRPr lang="ru-RU" sz="4800" dirty="0" smtClean="0">
              <a:solidFill>
                <a:srgbClr val="FFFF00"/>
              </a:solidFill>
            </a:endParaRPr>
          </a:p>
          <a:p>
            <a:r>
              <a:rPr lang="ru-RU" sz="3200" dirty="0" smtClean="0"/>
              <a:t>      Одно разгаданное слово помогает найти другие</a:t>
            </a:r>
          </a:p>
        </p:txBody>
      </p:sp>
    </p:spTree>
    <p:extLst>
      <p:ext uri="{BB962C8B-B14F-4D97-AF65-F5344CB8AC3E}">
        <p14:creationId xmlns:p14="http://schemas.microsoft.com/office/powerpoint/2010/main" val="161800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04664"/>
            <a:ext cx="835292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/>
              <a:t>           </a:t>
            </a:r>
            <a:r>
              <a:rPr lang="ru-RU" sz="4000" dirty="0" smtClean="0">
                <a:solidFill>
                  <a:srgbClr val="FFFF00"/>
                </a:solidFill>
              </a:rPr>
              <a:t>Игра «Расшифруй слова»</a:t>
            </a:r>
          </a:p>
          <a:p>
            <a:endParaRPr lang="ru-RU" sz="4000" dirty="0" smtClean="0"/>
          </a:p>
          <a:p>
            <a:pPr marL="742950" indent="-742950">
              <a:buAutoNum type="arabicPeriod"/>
            </a:pPr>
            <a:r>
              <a:rPr lang="ru-RU" sz="4000" dirty="0" smtClean="0"/>
              <a:t>ДЛАЯЙТЕКАЛ                                              </a:t>
            </a:r>
            <a:r>
              <a:rPr lang="ru-RU" sz="3200" dirty="0" smtClean="0"/>
              <a:t>Прогони собаку, не тревожа птицу</a:t>
            </a:r>
            <a:r>
              <a:rPr lang="ru-RU" sz="4000" dirty="0" smtClean="0"/>
              <a:t>,                                                  </a:t>
            </a:r>
          </a:p>
          <a:p>
            <a:pPr marL="742950" indent="-742950">
              <a:buAutoNum type="arabicPeriod"/>
            </a:pPr>
            <a:endParaRPr lang="ru-RU" sz="4000" dirty="0" smtClean="0"/>
          </a:p>
          <a:p>
            <a:pPr marL="742950" indent="-742950">
              <a:buAutoNum type="arabicPeriod"/>
            </a:pPr>
            <a:r>
              <a:rPr lang="ru-RU" sz="4000" dirty="0" smtClean="0"/>
              <a:t> ГКАРВОЗАДИСЬКА                                                                                                                </a:t>
            </a:r>
            <a:r>
              <a:rPr lang="ru-RU" sz="3200" dirty="0" smtClean="0"/>
              <a:t>Где цветок, где рыба отгадать попробуй </a:t>
            </a:r>
          </a:p>
          <a:p>
            <a:pPr marL="742950" indent="-742950">
              <a:buAutoNum type="arabicPeriod"/>
            </a:pPr>
            <a:endParaRPr lang="ru-RU" sz="4000" dirty="0" smtClean="0"/>
          </a:p>
          <a:p>
            <a:pPr marL="742950" indent="-742950">
              <a:buAutoNum type="arabicPeriod"/>
            </a:pPr>
            <a:r>
              <a:rPr lang="ru-RU" sz="4000" dirty="0" smtClean="0"/>
              <a:t>СММАСОРОЛЕДИННОКА                  </a:t>
            </a:r>
            <a:r>
              <a:rPr lang="ru-RU" sz="3200" dirty="0" smtClean="0"/>
              <a:t>Гриб клади в корзину, ягоду - в лукошко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28242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14290"/>
            <a:ext cx="8678768" cy="658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/>
              <a:t>                 </a:t>
            </a:r>
            <a:r>
              <a:rPr lang="ru-RU" sz="4800" dirty="0" smtClean="0">
                <a:solidFill>
                  <a:srgbClr val="FFFF00"/>
                </a:solidFill>
              </a:rPr>
              <a:t>Загадки.</a:t>
            </a:r>
            <a:r>
              <a:rPr lang="ru-RU" sz="4800" dirty="0" smtClean="0"/>
              <a:t>	</a:t>
            </a:r>
            <a:r>
              <a:rPr lang="ru-RU" dirty="0" smtClean="0"/>
              <a:t>										                                              </a:t>
            </a:r>
            <a:r>
              <a:rPr lang="ru-RU" dirty="0" smtClean="0"/>
              <a:t>	   1</a:t>
            </a:r>
            <a:r>
              <a:rPr lang="ru-RU" dirty="0" smtClean="0"/>
              <a:t>. </a:t>
            </a:r>
            <a:r>
              <a:rPr lang="ru-RU" sz="3200" dirty="0" smtClean="0"/>
              <a:t>Ходит весь век, а не человек.                                           2. Кругом вода, а с питьём беда  </a:t>
            </a:r>
          </a:p>
          <a:p>
            <a:r>
              <a:rPr lang="ru-RU" sz="3200" dirty="0" smtClean="0"/>
              <a:t>3. Конь стальной, хвост льняной. </a:t>
            </a:r>
          </a:p>
          <a:p>
            <a:r>
              <a:rPr lang="ru-RU" sz="3200" dirty="0" smtClean="0"/>
              <a:t>4. Есть и корешок, есть и шляпка, а не гриб.</a:t>
            </a:r>
          </a:p>
          <a:p>
            <a:r>
              <a:rPr lang="ru-RU" sz="3200" dirty="0" smtClean="0"/>
              <a:t> 5. Кланяется, кланяется, а придёт домой - растянется.</a:t>
            </a:r>
          </a:p>
          <a:p>
            <a:r>
              <a:rPr lang="ru-RU" sz="3200" dirty="0" smtClean="0"/>
              <a:t> 6.Сам худ, а голова с пуд.                                              7.Без рук, без ног, а в избу лезет.                                    8.Жидко, а не вода, бело, а не снег.                                 9.Что всегда стремится в небо и никогда не падает на землю. 			</a:t>
            </a:r>
            <a:r>
              <a:rPr lang="ru-RU" sz="3600" dirty="0" smtClean="0"/>
              <a:t>				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07360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332656"/>
            <a:ext cx="7848872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>
                <a:solidFill>
                  <a:srgbClr val="FFFF00"/>
                </a:solidFill>
              </a:rPr>
              <a:t>    Игра: «Найди новое слово»</a:t>
            </a:r>
            <a:r>
              <a:rPr lang="ru-RU" dirty="0" smtClean="0"/>
              <a:t>									   - </a:t>
            </a:r>
          </a:p>
          <a:p>
            <a:endParaRPr lang="ru-RU" sz="3600" dirty="0"/>
          </a:p>
          <a:p>
            <a:r>
              <a:rPr lang="ru-RU" sz="3600" dirty="0" smtClean="0"/>
              <a:t>Пользуясь данными словами,  составьте </a:t>
            </a:r>
          </a:p>
          <a:p>
            <a:r>
              <a:rPr lang="ru-RU" sz="3600" dirty="0" smtClean="0"/>
              <a:t>           новые - кто больше?                                                 </a:t>
            </a:r>
            <a:r>
              <a:rPr lang="ru-RU" dirty="0" smtClean="0"/>
              <a:t>      </a:t>
            </a:r>
          </a:p>
          <a:p>
            <a:endParaRPr lang="ru-RU" sz="4800" dirty="0"/>
          </a:p>
          <a:p>
            <a:r>
              <a:rPr lang="ru-RU" sz="4800" dirty="0" smtClean="0"/>
              <a:t>        1.Мартышка                                                </a:t>
            </a:r>
          </a:p>
          <a:p>
            <a:pPr marL="914400" indent="-914400">
              <a:buAutoNum type="arabicParenR"/>
            </a:pPr>
            <a:endParaRPr lang="ru-RU" sz="4800" dirty="0" smtClean="0"/>
          </a:p>
          <a:p>
            <a:r>
              <a:rPr lang="ru-RU" sz="4800" dirty="0" smtClean="0"/>
              <a:t>         2.Промокашка 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58938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8640"/>
            <a:ext cx="8496944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>
                <a:solidFill>
                  <a:srgbClr val="FFFF00"/>
                </a:solidFill>
              </a:rPr>
              <a:t>Угадайте слово по его описанию</a:t>
            </a:r>
            <a:r>
              <a:rPr lang="ru-RU" sz="3200" dirty="0" smtClean="0">
                <a:solidFill>
                  <a:srgbClr val="FFFF00"/>
                </a:solidFill>
              </a:rPr>
              <a:t>. </a:t>
            </a:r>
            <a:r>
              <a:rPr lang="ru-RU" sz="3200" dirty="0" smtClean="0"/>
              <a:t>Объясните, как вам это удалось сделать.</a:t>
            </a:r>
          </a:p>
          <a:p>
            <a:r>
              <a:rPr lang="ru-RU" sz="2400" dirty="0" smtClean="0"/>
              <a:t>              «</a:t>
            </a:r>
            <a:r>
              <a:rPr lang="ru-RU" sz="3200" dirty="0" smtClean="0"/>
              <a:t>Глаз» автомобиля. 				                                	«Свежезамороженный» дождь.                                                                   	«Слово» регулировщика.                                                              	«Архитектурное строение» пчел.                                                               	 Родной или крестный.                                                                            	 Шляпка на ножке.                                                                                             	 Лесной барабанщик.                                                                                      	</a:t>
            </a:r>
            <a:r>
              <a:rPr lang="ru-RU" sz="3200" dirty="0"/>
              <a:t> </a:t>
            </a:r>
            <a:r>
              <a:rPr lang="ru-RU" sz="3200" dirty="0" smtClean="0"/>
              <a:t>Собачья радость.                                                                                                               	 Такса, а не собака.                                                                                                            	 Орел, а не птица.                                                                                                                    	  Не носки и не чулки.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8768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692696"/>
            <a:ext cx="8208912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rgbClr val="FFFF00"/>
                </a:solidFill>
              </a:rPr>
              <a:t>Вспомните и составьте по двум данным словам пословицы и поговорки.  </a:t>
            </a:r>
          </a:p>
          <a:p>
            <a:endParaRPr lang="ru-RU" sz="3200" dirty="0" smtClean="0"/>
          </a:p>
          <a:p>
            <a:r>
              <a:rPr lang="ru-RU" sz="3200" dirty="0" smtClean="0"/>
              <a:t>Дело – смело;                   Шило – мешок;                         Труд – пруд;                      Болит – говорит;                                          Коса – камень;                  Перо – топор;                     Время – потеха;                Лес – щепка;                Журавль – синица;           Телега – сани;                  Брод – вода;                      Слово – воробей.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498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Program Files\Microsoft Office\MEDIA\CAGCAT10\j0281904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785794"/>
            <a:ext cx="7215238" cy="3861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3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5786" y="4857760"/>
            <a:ext cx="75009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Молодцы!!!  Всем большое спасибо!!!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883741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7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361</TotalTime>
  <Words>377</Words>
  <Application>Microsoft Office PowerPoint</Application>
  <PresentationFormat>Экран (4:3)</PresentationFormat>
  <Paragraphs>89</Paragraphs>
  <Slides>14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Горизонт</vt:lpstr>
      <vt:lpstr>8  Сентября - Международный день распространения  грамотности</vt:lpstr>
      <vt:lpstr>Презентация PowerPoint</vt:lpstr>
      <vt:lpstr>«Составьте   слово»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8сентября- Международный  день  грамотности</dc:title>
  <dc:creator>Геннадий</dc:creator>
  <cp:lastModifiedBy>Anna</cp:lastModifiedBy>
  <cp:revision>30</cp:revision>
  <dcterms:created xsi:type="dcterms:W3CDTF">2017-09-08T07:39:26Z</dcterms:created>
  <dcterms:modified xsi:type="dcterms:W3CDTF">2022-01-18T18:22:07Z</dcterms:modified>
</cp:coreProperties>
</file>