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8.jpeg"/><Relationship Id="rId4" Type="http://schemas.openxmlformats.org/officeDocument/2006/relationships/image" Target="../media/image7.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pic>
        <p:nvPicPr>
          <p:cNvPr id="10" name="Рисунок 9" descr="титул1.jpg"/>
          <p:cNvPicPr>
            <a:picLocks noChangeAspect="1"/>
          </p:cNvPicPr>
          <p:nvPr userDrawn="1"/>
        </p:nvPicPr>
        <p:blipFill>
          <a:blip r:embed="rId2" cstate="print"/>
          <a:stretch>
            <a:fillRect/>
          </a:stretch>
        </p:blipFill>
        <p:spPr>
          <a:xfrm>
            <a:off x="0" y="13771"/>
            <a:ext cx="9144000" cy="6830458"/>
          </a:xfrm>
          <a:prstGeom prst="rect">
            <a:avLst/>
          </a:prstGeom>
        </p:spPr>
      </p:pic>
      <p:pic>
        <p:nvPicPr>
          <p:cNvPr id="11" name="Рисунок 10" descr="титул1.jpg"/>
          <p:cNvPicPr>
            <a:picLocks noChangeAspect="1"/>
          </p:cNvPicPr>
          <p:nvPr userDrawn="1"/>
        </p:nvPicPr>
        <p:blipFill>
          <a:blip r:embed="rId3" cstate="print"/>
          <a:stretch>
            <a:fillRect/>
          </a:stretch>
        </p:blipFill>
        <p:spPr>
          <a:xfrm>
            <a:off x="6112" y="0"/>
            <a:ext cx="9131775"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pic>
        <p:nvPicPr>
          <p:cNvPr id="7" name="Рисунок 6" descr="рабочий.jpg"/>
          <p:cNvPicPr>
            <a:picLocks noChangeAspect="1"/>
          </p:cNvPicPr>
          <p:nvPr userDrawn="1"/>
        </p:nvPicPr>
        <p:blipFill>
          <a:blip r:embed="rId2" cstate="print"/>
          <a:stretch>
            <a:fillRect/>
          </a:stretch>
        </p:blipFill>
        <p:spPr>
          <a:xfrm>
            <a:off x="6112" y="0"/>
            <a:ext cx="9131775" cy="6858000"/>
          </a:xfrm>
          <a:prstGeom prst="rect">
            <a:avLst/>
          </a:prstGeom>
        </p:spPr>
      </p:pic>
      <p:pic>
        <p:nvPicPr>
          <p:cNvPr id="8" name="Рисунок 7" descr="3.jpg"/>
          <p:cNvPicPr>
            <a:picLocks noChangeAspect="1"/>
          </p:cNvPicPr>
          <p:nvPr userDrawn="1"/>
        </p:nvPicPr>
        <p:blipFill>
          <a:blip r:embed="rId3" cstate="print"/>
          <a:stretch>
            <a:fillRect/>
          </a:stretch>
        </p:blipFill>
        <p:spPr>
          <a:xfrm>
            <a:off x="0" y="12611"/>
            <a:ext cx="9144000" cy="6832778"/>
          </a:xfrm>
          <a:prstGeom prst="rect">
            <a:avLst/>
          </a:prstGeom>
        </p:spPr>
      </p:pic>
      <p:pic>
        <p:nvPicPr>
          <p:cNvPr id="9" name="Рисунок 8" descr="3.jpg"/>
          <p:cNvPicPr>
            <a:picLocks noChangeAspect="1"/>
          </p:cNvPicPr>
          <p:nvPr userDrawn="1"/>
        </p:nvPicPr>
        <p:blipFill>
          <a:blip r:embed="rId4" cstate="print"/>
          <a:stretch>
            <a:fillRect/>
          </a:stretch>
        </p:blipFill>
        <p:spPr>
          <a:xfrm>
            <a:off x="0" y="8025"/>
            <a:ext cx="9144000" cy="68419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pic>
        <p:nvPicPr>
          <p:cNvPr id="7" name="Рисунок 6" descr="рабочий.jpg"/>
          <p:cNvPicPr>
            <a:picLocks noChangeAspect="1"/>
          </p:cNvPicPr>
          <p:nvPr userDrawn="1"/>
        </p:nvPicPr>
        <p:blipFill>
          <a:blip r:embed="rId2" cstate="print"/>
          <a:stretch>
            <a:fillRect/>
          </a:stretch>
        </p:blipFill>
        <p:spPr>
          <a:xfrm>
            <a:off x="6112" y="0"/>
            <a:ext cx="9131775" cy="6858000"/>
          </a:xfrm>
          <a:prstGeom prst="rect">
            <a:avLst/>
          </a:prstGeom>
        </p:spPr>
      </p:pic>
      <p:pic>
        <p:nvPicPr>
          <p:cNvPr id="8" name="Рисунок 7" descr="3.jpg"/>
          <p:cNvPicPr>
            <a:picLocks noChangeAspect="1"/>
          </p:cNvPicPr>
          <p:nvPr userDrawn="1"/>
        </p:nvPicPr>
        <p:blipFill>
          <a:blip r:embed="rId3" cstate="print"/>
          <a:stretch>
            <a:fillRect/>
          </a:stretch>
        </p:blipFill>
        <p:spPr>
          <a:xfrm>
            <a:off x="0" y="12611"/>
            <a:ext cx="9144000" cy="6832778"/>
          </a:xfrm>
          <a:prstGeom prst="rect">
            <a:avLst/>
          </a:prstGeom>
        </p:spPr>
      </p:pic>
      <p:pic>
        <p:nvPicPr>
          <p:cNvPr id="9" name="Рисунок 8" descr="3.jpg"/>
          <p:cNvPicPr>
            <a:picLocks noChangeAspect="1"/>
          </p:cNvPicPr>
          <p:nvPr userDrawn="1"/>
        </p:nvPicPr>
        <p:blipFill>
          <a:blip r:embed="rId4" cstate="print"/>
          <a:stretch>
            <a:fillRect/>
          </a:stretch>
        </p:blipFill>
        <p:spPr>
          <a:xfrm>
            <a:off x="0" y="8025"/>
            <a:ext cx="9144000" cy="6841950"/>
          </a:xfrm>
          <a:prstGeom prst="rect">
            <a:avLst/>
          </a:prstGeom>
        </p:spPr>
      </p:pic>
      <p:pic>
        <p:nvPicPr>
          <p:cNvPr id="10" name="Рисунок 9" descr="й.jpg"/>
          <p:cNvPicPr>
            <a:picLocks noChangeAspect="1"/>
          </p:cNvPicPr>
          <p:nvPr userDrawn="1"/>
        </p:nvPicPr>
        <p:blipFill>
          <a:blip r:embed="rId5" cstate="print"/>
          <a:stretch>
            <a:fillRect/>
          </a:stretch>
        </p:blipFill>
        <p:spPr>
          <a:xfrm>
            <a:off x="0" y="35539"/>
            <a:ext cx="9144000" cy="67869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39FE39-3D68-4714-87F7-877AF2D601F5}" type="slidenum">
              <a:rPr lang="ru-RU" smtClean="0"/>
              <a:pPr/>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5746EC-E44A-4B00-B8DF-2EE6498D9059}" type="datetimeFigureOut">
              <a:rPr lang="ru-RU" smtClean="0"/>
              <a:pPr/>
              <a:t>25.11.2025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39FE39-3D68-4714-87F7-877AF2D601F5}" type="slidenum">
              <a:rPr lang="ru-RU" smtClean="0"/>
              <a:pPr/>
              <a:t>‹#›</a:t>
            </a:fld>
            <a:endParaRPr lang="ru-RU"/>
          </a:p>
        </p:txBody>
      </p:sp>
      <p:pic>
        <p:nvPicPr>
          <p:cNvPr id="7" name="Рисунок 6" descr="чистый.jpg"/>
          <p:cNvPicPr>
            <a:picLocks noChangeAspect="1"/>
          </p:cNvPicPr>
          <p:nvPr userDrawn="1"/>
        </p:nvPicPr>
        <p:blipFill>
          <a:blip r:embed="rId15" cstate="print"/>
          <a:stretch>
            <a:fillRect/>
          </a:stretch>
        </p:blipFill>
        <p:spPr>
          <a:xfrm>
            <a:off x="6112" y="0"/>
            <a:ext cx="9131775" cy="6858000"/>
          </a:xfrm>
          <a:prstGeom prst="rect">
            <a:avLst/>
          </a:prstGeom>
        </p:spPr>
      </p:pic>
      <p:pic>
        <p:nvPicPr>
          <p:cNvPr id="8" name="Рисунок 7" descr="чистый.jpg"/>
          <p:cNvPicPr>
            <a:picLocks noChangeAspect="1"/>
          </p:cNvPicPr>
          <p:nvPr userDrawn="1"/>
        </p:nvPicPr>
        <p:blipFill>
          <a:blip r:embed="rId16" cstate="print"/>
          <a:stretch>
            <a:fillRect/>
          </a:stretch>
        </p:blipFill>
        <p:spPr>
          <a:xfrm>
            <a:off x="0" y="35539"/>
            <a:ext cx="9144000" cy="678692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 Id="rId14" Type="http://schemas.openxmlformats.org/officeDocument/2006/relationships/image" Target="../media/image21.jpeg"/></Relationships>
</file>

<file path=ppt/slides/_rels/slide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9"/>
          <p:cNvSpPr txBox="1">
            <a:spLocks noGrp="1"/>
          </p:cNvSpPr>
          <p:nvPr>
            <p:ph type="ctrTitle"/>
          </p:nvPr>
        </p:nvSpPr>
        <p:spPr>
          <a:xfrm>
            <a:off x="971600" y="706511"/>
            <a:ext cx="7772400" cy="1470025"/>
          </a:xfrm>
          <a:prstGeom prst="rect">
            <a:avLst/>
          </a:prstGeo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000" b="1" i="0" u="none" strike="noStrike" kern="1200" cap="none" spc="50" normalizeH="0" baseline="0" noProof="0" dirty="0" smtClean="0">
                <a:ln w="11430"/>
                <a:solidFill>
                  <a:schemeClr val="accent6">
                    <a:lumMod val="50000"/>
                  </a:schemeClr>
                </a:solidFill>
                <a:effectLst>
                  <a:outerShdw blurRad="76200" dist="50800" dir="5400000" algn="tl" rotWithShape="0">
                    <a:srgbClr val="000000">
                      <a:alpha val="65000"/>
                    </a:srgbClr>
                  </a:outerShdw>
                </a:effectLst>
                <a:uLnTx/>
                <a:uFillTx/>
                <a:latin typeface="Times New Roman" panose="02020603050405020304" pitchFamily="18" charset="0"/>
                <a:cs typeface="Times New Roman" panose="02020603050405020304" pitchFamily="18" charset="0"/>
              </a:rPr>
              <a:t>«ГОРОДА </a:t>
            </a:r>
            <a:r>
              <a:rPr kumimoji="0" lang="ru-RU" sz="4000" b="1" i="0" u="none" strike="noStrike" kern="1200" cap="none" spc="50" normalizeH="0" baseline="0" noProof="0" dirty="0" smtClean="0">
                <a:ln w="11430"/>
                <a:solidFill>
                  <a:schemeClr val="accent6">
                    <a:lumMod val="50000"/>
                  </a:schemeClr>
                </a:solidFill>
                <a:effectLst>
                  <a:outerShdw blurRad="76200" dist="50800" dir="5400000" algn="tl" rotWithShape="0">
                    <a:srgbClr val="000000">
                      <a:alpha val="65000"/>
                    </a:srgbClr>
                  </a:outerShdw>
                </a:effectLst>
                <a:uLnTx/>
                <a:uFillTx/>
                <a:latin typeface="Times New Roman" panose="02020603050405020304" pitchFamily="18" charset="0"/>
                <a:cs typeface="Times New Roman" panose="02020603050405020304" pitchFamily="18" charset="0"/>
              </a:rPr>
              <a:t>- ГЕРОИ </a:t>
            </a:r>
            <a:r>
              <a:rPr kumimoji="0" lang="ru-RU" sz="4000" b="1" i="0" u="none" strike="noStrike" kern="1200" cap="none" spc="50" normalizeH="0" baseline="0" noProof="0" dirty="0" smtClean="0">
                <a:ln w="11430"/>
                <a:solidFill>
                  <a:schemeClr val="accent6">
                    <a:lumMod val="50000"/>
                  </a:schemeClr>
                </a:solidFill>
                <a:effectLst>
                  <a:outerShdw blurRad="76200" dist="50800" dir="5400000" algn="tl" rotWithShape="0">
                    <a:srgbClr val="000000">
                      <a:alpha val="65000"/>
                    </a:srgbClr>
                  </a:outerShdw>
                </a:effectLst>
                <a:uLnTx/>
                <a:uFillTx/>
                <a:latin typeface="Times New Roman" panose="02020603050405020304" pitchFamily="18" charset="0"/>
                <a:cs typeface="Times New Roman" panose="02020603050405020304" pitchFamily="18" charset="0"/>
              </a:rPr>
              <a:t>ВЕЛИКОЙ ОТЕЧЕСТВЕННОЙ ВОЙНЫ»</a:t>
            </a:r>
            <a:endParaRPr kumimoji="0" lang="ru-RU" sz="4000" b="1" i="0" u="none" strike="noStrike" kern="1200" cap="none" spc="50" normalizeH="0" baseline="0" noProof="0" dirty="0">
              <a:ln w="11430"/>
              <a:solidFill>
                <a:schemeClr val="accent6">
                  <a:lumMod val="50000"/>
                </a:schemeClr>
              </a:solidFill>
              <a:effectLst>
                <a:outerShdw blurRad="76200" dist="50800" dir="5400000" algn="tl" rotWithShape="0">
                  <a:srgbClr val="000000">
                    <a:alpha val="65000"/>
                  </a:srgbClr>
                </a:outerShdw>
              </a:effectLst>
              <a:uLnTx/>
              <a:uFillTx/>
              <a:latin typeface="Times New Roman" panose="02020603050405020304" pitchFamily="18" charset="0"/>
              <a:cs typeface="Times New Roman" panose="02020603050405020304" pitchFamily="18" charset="0"/>
            </a:endParaRPr>
          </a:p>
        </p:txBody>
      </p:sp>
      <p:pic>
        <p:nvPicPr>
          <p:cNvPr id="7" name="Рисунок 6" descr="C:\Users\Даниил\Desktop\2.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4469" y="2402457"/>
            <a:ext cx="1368152" cy="9449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C:\Users\Даниил\Desktop\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011" y="2402457"/>
            <a:ext cx="1440160" cy="9626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https://74322s001.edusite.ru/images/p473_odessa.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18851" y="2410364"/>
            <a:ext cx="1348297" cy="9547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descr="https://74322s001.edusite.ru/images/p473_brest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52829" y="2423528"/>
            <a:ext cx="1232535" cy="9239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https://74322s001.edusite.ru/images/p473_sevastopal-.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88101" y="3807716"/>
            <a:ext cx="1368152" cy="9361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descr="https://74322s001.edusite.ru/images/p473_tula.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24534" y="3781643"/>
            <a:ext cx="1401957" cy="9617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descr="https://74322s001.edusite.ru/images/p473_leningrad.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67540" y="3780005"/>
            <a:ext cx="1320984" cy="954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Рисунок 13" descr="https://74322s001.edusite.ru/images/p473_kerch-.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19173" y="3788604"/>
            <a:ext cx="1281444" cy="954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Рисунок 14" descr="https://74322s001.edusite.ru/images/p473_murmansk.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479644" y="5089291"/>
            <a:ext cx="1362075" cy="942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Рисунок 15" descr="https://74322s001.edusite.ru/images/p473_kiev.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124535" y="5089291"/>
            <a:ext cx="1401957" cy="9429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Рисунок 16" descr="https://74322s001.edusite.ru/images/p473_novorossiysk1.jpg"/>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784069" y="5072315"/>
            <a:ext cx="1320984" cy="9769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6" descr="https://pbs.twimg.com/media/D6BF14TXkAET_X7.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204953" y="2431525"/>
            <a:ext cx="1234294" cy="9257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3" name="Picture 6" descr="https://ds05.infourok.ru/uploads/ex/0181/0002e7b0-864aa67a/hello_html_m22a1e4ed.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26235" y="5033749"/>
            <a:ext cx="1232534" cy="9985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229600" cy="940966"/>
          </a:xfrm>
        </p:spPr>
        <p:txBody>
          <a:bodyPr>
            <a:normAutofit/>
          </a:bodyPr>
          <a:lstStyle/>
          <a:p>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Москва</a:t>
            </a:r>
            <a:endParaRPr lang="ru-RU"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932040" y="1268760"/>
            <a:ext cx="3743301" cy="4678204"/>
          </a:xfrm>
          <a:prstGeom prst="rect">
            <a:avLst/>
          </a:prstGeom>
        </p:spPr>
        <p:txBody>
          <a:bodyPr wrap="square">
            <a:spAutoFit/>
          </a:bodyPr>
          <a:lstStyle/>
          <a:p>
            <a:pPr algn="just"/>
            <a:r>
              <a:rPr lang="ru-RU" sz="1400" b="1"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30 </a:t>
            </a:r>
            <a:r>
              <a:rPr lang="ru-RU" sz="1400" b="1" i="1" dirty="0">
                <a:latin typeface="Times New Roman" panose="02020603050405020304" pitchFamily="18" charset="0"/>
                <a:cs typeface="Times New Roman" panose="02020603050405020304" pitchFamily="18" charset="0"/>
              </a:rPr>
              <a:t>сентября 1941 г. фашистские генералы отдали приказ о </a:t>
            </a:r>
            <a:r>
              <a:rPr lang="ru-RU" sz="1400" b="1" i="1" dirty="0" smtClean="0">
                <a:latin typeface="Times New Roman" panose="02020603050405020304" pitchFamily="18" charset="0"/>
                <a:cs typeface="Times New Roman" panose="02020603050405020304" pitchFamily="18" charset="0"/>
              </a:rPr>
              <a:t>наступлении на </a:t>
            </a:r>
            <a:r>
              <a:rPr lang="ru-RU" sz="1400" b="1" i="1" dirty="0">
                <a:latin typeface="Times New Roman" panose="02020603050405020304" pitchFamily="18" charset="0"/>
                <a:cs typeface="Times New Roman" panose="02020603050405020304" pitchFamily="18" charset="0"/>
              </a:rPr>
              <a:t>Москву. План своего наступления фашисты назвали «Тайфун». Тайфун </a:t>
            </a:r>
            <a:r>
              <a:rPr lang="ru-RU" sz="1400" b="1" i="1" dirty="0" smtClean="0">
                <a:latin typeface="Times New Roman" panose="02020603050405020304" pitchFamily="18" charset="0"/>
                <a:cs typeface="Times New Roman" panose="02020603050405020304" pitchFamily="18" charset="0"/>
              </a:rPr>
              <a:t>— сильный </a:t>
            </a:r>
            <a:r>
              <a:rPr lang="ru-RU" sz="1400" b="1" i="1" dirty="0">
                <a:latin typeface="Times New Roman" panose="02020603050405020304" pitchFamily="18" charset="0"/>
                <a:cs typeface="Times New Roman" panose="02020603050405020304" pitchFamily="18" charset="0"/>
              </a:rPr>
              <a:t>ветер, ураган, сметающий все на своем пути. Вот таким </a:t>
            </a:r>
            <a:r>
              <a:rPr lang="ru-RU" sz="1400" b="1" i="1" dirty="0" smtClean="0">
                <a:latin typeface="Times New Roman" panose="02020603050405020304" pitchFamily="18" charset="0"/>
                <a:cs typeface="Times New Roman" panose="02020603050405020304" pitchFamily="18" charset="0"/>
              </a:rPr>
              <a:t>ураганом мечтали </a:t>
            </a:r>
            <a:r>
              <a:rPr lang="ru-RU" sz="1400" b="1" i="1" dirty="0">
                <a:latin typeface="Times New Roman" panose="02020603050405020304" pitchFamily="18" charset="0"/>
                <a:cs typeface="Times New Roman" panose="02020603050405020304" pitchFamily="18" charset="0"/>
              </a:rPr>
              <a:t>фашисты ворваться в Москву. </a:t>
            </a:r>
            <a:r>
              <a:rPr lang="ru-RU" sz="1400" b="1" i="1" dirty="0" smtClean="0">
                <a:latin typeface="Times New Roman" panose="02020603050405020304" pitchFamily="18" charset="0"/>
                <a:cs typeface="Times New Roman" panose="02020603050405020304" pitchFamily="18" charset="0"/>
              </a:rPr>
              <a:t>Немецко-фашистская армия </a:t>
            </a:r>
            <a:r>
              <a:rPr lang="ru-RU" sz="1400" b="1" i="1" dirty="0">
                <a:latin typeface="Times New Roman" panose="02020603050405020304" pitchFamily="18" charset="0"/>
                <a:cs typeface="Times New Roman" panose="02020603050405020304" pitchFamily="18" charset="0"/>
              </a:rPr>
              <a:t>имела преимущество в танках, самолетах, артиллерии, пехоте. </a:t>
            </a:r>
            <a:r>
              <a:rPr lang="ru-RU" sz="1400" b="1" i="1" dirty="0" smtClean="0">
                <a:latin typeface="Times New Roman" panose="02020603050405020304" pitchFamily="18" charset="0"/>
                <a:cs typeface="Times New Roman" panose="02020603050405020304" pitchFamily="18" charset="0"/>
              </a:rPr>
              <a:t>Началось одно </a:t>
            </a:r>
            <a:r>
              <a:rPr lang="ru-RU" sz="1400" b="1" i="1" dirty="0">
                <a:latin typeface="Times New Roman" panose="02020603050405020304" pitchFamily="18" charset="0"/>
                <a:cs typeface="Times New Roman" panose="02020603050405020304" pitchFamily="18" charset="0"/>
              </a:rPr>
              <a:t>из крупных сражений Великой Отечественной войны. Вся страна </a:t>
            </a:r>
            <a:r>
              <a:rPr lang="ru-RU" sz="1400" b="1" i="1" dirty="0" smtClean="0">
                <a:latin typeface="Times New Roman" panose="02020603050405020304" pitchFamily="18" charset="0"/>
                <a:cs typeface="Times New Roman" panose="02020603050405020304" pitchFamily="18" charset="0"/>
              </a:rPr>
              <a:t>встала на </a:t>
            </a:r>
            <a:r>
              <a:rPr lang="ru-RU" sz="1400" b="1" i="1" dirty="0">
                <a:latin typeface="Times New Roman" panose="02020603050405020304" pitchFamily="18" charset="0"/>
                <a:cs typeface="Times New Roman" panose="02020603050405020304" pitchFamily="18" charset="0"/>
              </a:rPr>
              <a:t>защиту </a:t>
            </a:r>
            <a:r>
              <a:rPr lang="ru-RU" sz="1400" b="1" i="1" dirty="0" smtClean="0">
                <a:latin typeface="Times New Roman" panose="02020603050405020304" pitchFamily="18" charset="0"/>
                <a:cs typeface="Times New Roman" panose="02020603050405020304" pitchFamily="18" charset="0"/>
              </a:rPr>
              <a:t>столицы. Гитлеровское </a:t>
            </a:r>
            <a:r>
              <a:rPr lang="ru-RU" sz="1400" b="1" i="1" dirty="0">
                <a:latin typeface="Times New Roman" panose="02020603050405020304" pitchFamily="18" charset="0"/>
                <a:cs typeface="Times New Roman" panose="02020603050405020304" pitchFamily="18" charset="0"/>
              </a:rPr>
              <a:t>командование </a:t>
            </a:r>
            <a:r>
              <a:rPr lang="ru-RU" sz="1400" b="1" i="1" dirty="0" smtClean="0">
                <a:latin typeface="Times New Roman" panose="02020603050405020304" pitchFamily="18" charset="0"/>
                <a:cs typeface="Times New Roman" panose="02020603050405020304" pitchFamily="18" charset="0"/>
              </a:rPr>
              <a:t>поставило задачу</a:t>
            </a:r>
            <a:r>
              <a:rPr lang="ru-RU" sz="1400" b="1" i="1" dirty="0">
                <a:latin typeface="Times New Roman" panose="02020603050405020304" pitchFamily="18" charset="0"/>
                <a:cs typeface="Times New Roman" panose="02020603050405020304" pitchFamily="18" charset="0"/>
              </a:rPr>
              <a:t>: овладеть Москвой к 16 </a:t>
            </a:r>
            <a:r>
              <a:rPr lang="ru-RU" sz="1400" b="1" i="1" dirty="0" smtClean="0">
                <a:latin typeface="Times New Roman" panose="02020603050405020304" pitchFamily="18" charset="0"/>
                <a:cs typeface="Times New Roman" panose="02020603050405020304" pitchFamily="18" charset="0"/>
              </a:rPr>
              <a:t>октября 1941 </a:t>
            </a:r>
            <a:r>
              <a:rPr lang="ru-RU" sz="1400" b="1" i="1" dirty="0">
                <a:latin typeface="Times New Roman" panose="02020603050405020304" pitchFamily="18" charset="0"/>
                <a:cs typeface="Times New Roman" panose="02020603050405020304" pitchFamily="18" charset="0"/>
              </a:rPr>
              <a:t>г. В наступлении участвовали 75 вражеских дивизий, почти половина </a:t>
            </a:r>
            <a:r>
              <a:rPr lang="ru-RU" sz="1400" b="1" i="1" dirty="0" smtClean="0">
                <a:latin typeface="Times New Roman" panose="02020603050405020304" pitchFamily="18" charset="0"/>
                <a:cs typeface="Times New Roman" panose="02020603050405020304" pitchFamily="18" charset="0"/>
              </a:rPr>
              <a:t>всех вооруженных </a:t>
            </a:r>
            <a:r>
              <a:rPr lang="ru-RU" sz="1400" b="1" i="1" dirty="0">
                <a:latin typeface="Times New Roman" panose="02020603050405020304" pitchFamily="18" charset="0"/>
                <a:cs typeface="Times New Roman" panose="02020603050405020304" pitchFamily="18" charset="0"/>
              </a:rPr>
              <a:t>сил противника. Но ни взять, ни окружить Москву </a:t>
            </a:r>
            <a:r>
              <a:rPr lang="ru-RU" sz="1400" b="1" i="1" dirty="0" smtClean="0">
                <a:latin typeface="Times New Roman" panose="02020603050405020304" pitchFamily="18" charset="0"/>
                <a:cs typeface="Times New Roman" panose="02020603050405020304" pitchFamily="18" charset="0"/>
              </a:rPr>
              <a:t>Гитлеру не </a:t>
            </a:r>
            <a:r>
              <a:rPr lang="ru-RU" sz="1400" b="1" i="1" dirty="0">
                <a:latin typeface="Times New Roman" panose="02020603050405020304" pitchFamily="18" charset="0"/>
                <a:cs typeface="Times New Roman" panose="02020603050405020304" pitchFamily="18" charset="0"/>
              </a:rPr>
              <a:t>удалось</a:t>
            </a:r>
            <a:r>
              <a:rPr lang="ru-RU" sz="1400" b="1" i="1" dirty="0" smtClean="0">
                <a:latin typeface="Times New Roman" panose="02020603050405020304" pitchFamily="18" charset="0"/>
                <a:cs typeface="Times New Roman" panose="02020603050405020304" pitchFamily="18" charset="0"/>
              </a:rPr>
              <a:t>.</a:t>
            </a:r>
            <a:r>
              <a:rPr lang="ru-RU" b="1" i="1" dirty="0"/>
              <a:t>  </a:t>
            </a:r>
            <a:r>
              <a:rPr lang="ru-RU" sz="1400" b="1" i="1" dirty="0">
                <a:latin typeface="Times New Roman" panose="02020603050405020304" pitchFamily="18" charset="0"/>
                <a:cs typeface="Times New Roman" panose="02020603050405020304" pitchFamily="18" charset="0"/>
              </a:rPr>
              <a:t>8 мая 1965 года Москве присвоено звание «Город-герой».</a:t>
            </a:r>
          </a:p>
          <a:p>
            <a:r>
              <a:rPr lang="ru-RU" sz="1400" b="1" dirty="0">
                <a:latin typeface="Times New Roman" panose="02020603050405020304" pitchFamily="18" charset="0"/>
                <a:cs typeface="Times New Roman" panose="02020603050405020304" pitchFamily="18" charset="0"/>
              </a:rPr>
              <a:t> </a:t>
            </a:r>
          </a:p>
          <a:p>
            <a:pPr algn="just"/>
            <a:endParaRPr lang="ru-RU" sz="1400" b="1" dirty="0">
              <a:latin typeface="Times New Roman" panose="02020603050405020304" pitchFamily="18" charset="0"/>
              <a:cs typeface="Times New Roman" panose="02020603050405020304" pitchFamily="18" charset="0"/>
            </a:endParaRPr>
          </a:p>
        </p:txBody>
      </p:sp>
      <p:pic>
        <p:nvPicPr>
          <p:cNvPr id="1030" name="Picture 6" descr="https://pbs.twimg.com/media/D6BF14TXkAET_X7.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141950" y="1417638"/>
            <a:ext cx="3761936" cy="28214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r>
              <a:rPr lang="ru-RU" b="1" dirty="0">
                <a:solidFill>
                  <a:schemeClr val="accent6">
                    <a:lumMod val="50000"/>
                  </a:schemeClr>
                </a:solidFill>
                <a:latin typeface="Times New Roman" panose="02020603050405020304" pitchFamily="18" charset="0"/>
                <a:cs typeface="Times New Roman" panose="02020603050405020304" pitchFamily="18" charset="0"/>
              </a:rPr>
              <a:t> </a:t>
            </a:r>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Минск</a:t>
            </a:r>
            <a:endParaRPr lang="ru-RU"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Содержимое 4"/>
          <p:cNvSpPr>
            <a:spLocks noGrp="1"/>
          </p:cNvSpPr>
          <p:nvPr>
            <p:ph idx="1"/>
          </p:nvPr>
        </p:nvSpPr>
        <p:spPr>
          <a:xfrm>
            <a:off x="4716016" y="1268761"/>
            <a:ext cx="3970784" cy="4176463"/>
          </a:xfrm>
        </p:spPr>
        <p:txBody>
          <a:bodyPr>
            <a:normAutofit fontScale="25000" lnSpcReduction="20000"/>
          </a:bodyPr>
          <a:lstStyle/>
          <a:p>
            <a:pPr marL="0" indent="0" algn="just">
              <a:buNone/>
            </a:pPr>
            <a:r>
              <a:rPr lang="ru-RU" sz="1400" dirty="0" smtClean="0">
                <a:latin typeface="Times New Roman" panose="02020603050405020304" pitchFamily="18" charset="0"/>
                <a:cs typeface="Times New Roman" panose="02020603050405020304" pitchFamily="18" charset="0"/>
              </a:rPr>
              <a:t>	</a:t>
            </a:r>
            <a:r>
              <a:rPr lang="ru-RU" sz="5600" b="1" i="1" dirty="0" smtClean="0">
                <a:latin typeface="Times New Roman" panose="02020603050405020304" pitchFamily="18" charset="0"/>
                <a:cs typeface="Times New Roman" panose="02020603050405020304" pitchFamily="18" charset="0"/>
              </a:rPr>
              <a:t>23 июня 1941 года после адской бомбардировки фашистской авиации, центр города был буквально стёрт с лица земли. Гитлеровцы рвались к столице Белоруссии, откуда открывался прямой путь на Москву. 28 июня 1941 г., преодолев упорное сопротивление советских войск, враг захватил город. В период трехлетней оккупации трудящиеся Минска вели героическую борьбу с захватчиками. В городе и области активно действовали подпольщики и партизаны. Минское подполье вело большую работу по созданию разведывательных и диверсионных групп и партизанских отрядов.</a:t>
            </a:r>
          </a:p>
          <a:p>
            <a:pPr marL="0" indent="0" algn="just">
              <a:buNone/>
            </a:pPr>
            <a:r>
              <a:rPr lang="ru-RU" sz="5600" b="1" i="1" dirty="0">
                <a:latin typeface="Times New Roman" panose="02020603050405020304" pitchFamily="18" charset="0"/>
                <a:cs typeface="Times New Roman" panose="02020603050405020304" pitchFamily="18" charset="0"/>
              </a:rPr>
              <a:t>      3 июля 1944 года  Минск освободили. Здесь оказалась зажатой в огненном кольце стотысячная армия противника. Но какими страданиями, какими жертвами досталась свобода! Город был разрушен и сожжён на 83 процента. Из 32 довоенных предприятий сохранилось 19. За время войны погибло около 70 тысяч минчан</a:t>
            </a:r>
            <a:r>
              <a:rPr lang="ru-RU" sz="5600" b="1" i="1" dirty="0" smtClean="0">
                <a:latin typeface="Times New Roman" panose="02020603050405020304" pitchFamily="18" charset="0"/>
                <a:cs typeface="Times New Roman" panose="02020603050405020304" pitchFamily="18" charset="0"/>
              </a:rPr>
              <a:t>.</a:t>
            </a:r>
            <a:r>
              <a:rPr lang="ru-RU" sz="5600" b="1" i="1" dirty="0">
                <a:latin typeface="Times New Roman" panose="02020603050405020304" pitchFamily="18" charset="0"/>
                <a:cs typeface="Times New Roman" panose="02020603050405020304" pitchFamily="18" charset="0"/>
              </a:rPr>
              <a:t> 26 июня 1974 </a:t>
            </a:r>
            <a:r>
              <a:rPr lang="ru-RU" sz="5600" b="1" i="1" dirty="0" smtClean="0">
                <a:latin typeface="Times New Roman" panose="02020603050405020304" pitchFamily="18" charset="0"/>
                <a:cs typeface="Times New Roman" panose="02020603050405020304" pitchFamily="18" charset="0"/>
              </a:rPr>
              <a:t>года </a:t>
            </a:r>
            <a:r>
              <a:rPr lang="ru-RU" sz="5600" b="1" i="1" dirty="0">
                <a:latin typeface="Times New Roman" panose="02020603050405020304" pitchFamily="18" charset="0"/>
                <a:cs typeface="Times New Roman" panose="02020603050405020304" pitchFamily="18" charset="0"/>
              </a:rPr>
              <a:t>Минску присвоено звание «Город-герой».  </a:t>
            </a:r>
          </a:p>
          <a:p>
            <a:pPr marL="0" indent="0">
              <a:buNone/>
            </a:pPr>
            <a:r>
              <a:rPr lang="ru-RU" sz="5600" b="1" i="1" dirty="0">
                <a:latin typeface="Times New Roman" panose="02020603050405020304" pitchFamily="18" charset="0"/>
                <a:cs typeface="Times New Roman" panose="02020603050405020304" pitchFamily="18" charset="0"/>
              </a:rPr>
              <a:t> </a:t>
            </a:r>
          </a:p>
        </p:txBody>
      </p:sp>
      <p:pic>
        <p:nvPicPr>
          <p:cNvPr id="6" name="Picture 6" descr="i-126"/>
          <p:cNvPicPr>
            <a:picLocks noChangeAspect="1" noChangeArrowheads="1"/>
          </p:cNvPicPr>
          <p:nvPr/>
        </p:nvPicPr>
        <p:blipFill>
          <a:blip r:embed="rId2"/>
          <a:stretch>
            <a:fillRect/>
          </a:stretch>
        </p:blipFill>
        <p:spPr bwMode="auto">
          <a:xfrm>
            <a:off x="1403648" y="1268761"/>
            <a:ext cx="3027506" cy="40366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Сталинград</a:t>
            </a:r>
            <a:endParaRPr lang="ru-RU"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583351" y="1268760"/>
            <a:ext cx="3995936" cy="4401205"/>
          </a:xfrm>
          <a:prstGeom prst="rect">
            <a:avLst/>
          </a:prstGeom>
        </p:spPr>
        <p:txBody>
          <a:bodyPr wrap="square">
            <a:spAutoFit/>
          </a:bodyPr>
          <a:lstStyle/>
          <a:p>
            <a:pPr marL="95250" marR="95250" indent="238125" algn="just"/>
            <a:r>
              <a:rPr lang="ru-RU" sz="1400" b="1" dirty="0" smtClean="0">
                <a:solidFill>
                  <a:srgbClr val="000000"/>
                </a:solidFill>
                <a:latin typeface="Times New Roman" panose="02020603050405020304" pitchFamily="18" charset="0"/>
                <a:cs typeface="Times New Roman" panose="02020603050405020304" pitchFamily="18" charset="0"/>
              </a:rPr>
              <a:t>	</a:t>
            </a:r>
            <a:r>
              <a:rPr lang="ru-RU" sz="1400" b="1" i="1" dirty="0" smtClean="0">
                <a:solidFill>
                  <a:srgbClr val="000000"/>
                </a:solidFill>
                <a:latin typeface="Times New Roman" panose="02020603050405020304" pitchFamily="18" charset="0"/>
                <a:cs typeface="Times New Roman" panose="02020603050405020304" pitchFamily="18" charset="0"/>
              </a:rPr>
              <a:t>Получив </a:t>
            </a:r>
            <a:r>
              <a:rPr lang="ru-RU" sz="1400" b="1" i="1" dirty="0">
                <a:solidFill>
                  <a:srgbClr val="000000"/>
                </a:solidFill>
                <a:latin typeface="Times New Roman" panose="02020603050405020304" pitchFamily="18" charset="0"/>
                <a:cs typeface="Times New Roman" panose="02020603050405020304" pitchFamily="18" charset="0"/>
              </a:rPr>
              <a:t>отпор под Москвой, фашистские войска летом 1942 года двинулись к реке Волге, к Сталинграду. </a:t>
            </a:r>
            <a:endParaRPr lang="ru-RU" sz="1400" b="1" i="1" dirty="0" smtClean="0">
              <a:solidFill>
                <a:srgbClr val="000000"/>
              </a:solidFill>
              <a:latin typeface="Times New Roman" panose="02020603050405020304" pitchFamily="18" charset="0"/>
              <a:cs typeface="Times New Roman" panose="02020603050405020304" pitchFamily="18" charset="0"/>
            </a:endParaRPr>
          </a:p>
          <a:p>
            <a:pPr marL="95250" marR="95250" indent="238125" algn="just"/>
            <a:r>
              <a:rPr lang="ru-RU" sz="1400" b="1" i="1" dirty="0">
                <a:solidFill>
                  <a:srgbClr val="000000"/>
                </a:solidFill>
                <a:latin typeface="Times New Roman" panose="02020603050405020304" pitchFamily="18" charset="0"/>
                <a:cs typeface="Times New Roman" panose="02020603050405020304" pitchFamily="18" charset="0"/>
              </a:rPr>
              <a:t>	</a:t>
            </a:r>
            <a:r>
              <a:rPr lang="ru-RU" sz="1400" b="1" i="1" dirty="0" smtClean="0">
                <a:solidFill>
                  <a:srgbClr val="000000"/>
                </a:solidFill>
                <a:latin typeface="Times New Roman" panose="02020603050405020304" pitchFamily="18" charset="0"/>
                <a:cs typeface="Times New Roman" panose="02020603050405020304" pitchFamily="18" charset="0"/>
              </a:rPr>
              <a:t>Фашистским </a:t>
            </a:r>
            <a:r>
              <a:rPr lang="ru-RU" sz="1400" b="1" i="1" dirty="0">
                <a:solidFill>
                  <a:srgbClr val="000000"/>
                </a:solidFill>
                <a:latin typeface="Times New Roman" panose="02020603050405020304" pitchFamily="18" charset="0"/>
                <a:cs typeface="Times New Roman" panose="02020603050405020304" pitchFamily="18" charset="0"/>
              </a:rPr>
              <a:t>войскам удалось прорваться в город, шли ожесточённые бои за каждую городскую улицу, за каждый дом. Но советские солдаты останови­ли наступление фашистов. </a:t>
            </a:r>
            <a:r>
              <a:rPr lang="ru-RU" sz="1400" b="1" i="1" dirty="0" smtClean="0">
                <a:solidFill>
                  <a:srgbClr val="000000"/>
                </a:solidFill>
                <a:latin typeface="Times New Roman" panose="02020603050405020304" pitchFamily="18" charset="0"/>
                <a:cs typeface="Times New Roman" panose="02020603050405020304" pitchFamily="18" charset="0"/>
              </a:rPr>
              <a:t>К </a:t>
            </a:r>
            <a:r>
              <a:rPr lang="ru-RU" sz="1400" b="1" i="1" dirty="0">
                <a:solidFill>
                  <a:srgbClr val="000000"/>
                </a:solidFill>
                <a:latin typeface="Times New Roman" panose="02020603050405020304" pitchFamily="18" charset="0"/>
                <a:cs typeface="Times New Roman" panose="02020603050405020304" pitchFamily="18" charset="0"/>
              </a:rPr>
              <a:t>началу зимних холодов 1942 года огромное количество фашистских солдат было окружено и попало в плен. Множество танков, самолётов, артиллерийских орудий было разбито меткими ударами советских войск. Это поражение фашистов было настолько страшным для них, что во всей Германии был объявлен многодневный </a:t>
            </a:r>
            <a:r>
              <a:rPr lang="ru-RU" sz="1400" b="1" i="1" dirty="0" smtClean="0">
                <a:solidFill>
                  <a:srgbClr val="000000"/>
                </a:solidFill>
                <a:latin typeface="Times New Roman" panose="02020603050405020304" pitchFamily="18" charset="0"/>
                <a:cs typeface="Times New Roman" panose="02020603050405020304" pitchFamily="18" charset="0"/>
              </a:rPr>
              <a:t>траур. Сталинградская битва </a:t>
            </a:r>
            <a:r>
              <a:rPr lang="ru-RU" sz="1400" b="1" i="1" dirty="0">
                <a:solidFill>
                  <a:srgbClr val="000000"/>
                </a:solidFill>
                <a:latin typeface="Times New Roman" panose="02020603050405020304" pitchFamily="18" charset="0"/>
                <a:cs typeface="Times New Roman" panose="02020603050405020304" pitchFamily="18" charset="0"/>
              </a:rPr>
              <a:t> явилась </a:t>
            </a:r>
            <a:r>
              <a:rPr lang="ru-RU" sz="1400" b="1" i="1" dirty="0" smtClean="0">
                <a:solidFill>
                  <a:srgbClr val="000000"/>
                </a:solidFill>
                <a:latin typeface="Times New Roman" panose="02020603050405020304" pitchFamily="18" charset="0"/>
                <a:cs typeface="Times New Roman" panose="02020603050405020304" pitchFamily="18" charset="0"/>
              </a:rPr>
              <a:t>первой </a:t>
            </a:r>
            <a:r>
              <a:rPr lang="ru-RU" sz="1400" b="1" i="1" dirty="0">
                <a:solidFill>
                  <a:srgbClr val="000000"/>
                </a:solidFill>
                <a:latin typeface="Times New Roman" panose="02020603050405020304" pitchFamily="18" charset="0"/>
                <a:cs typeface="Times New Roman" panose="02020603050405020304" pitchFamily="18" charset="0"/>
              </a:rPr>
              <a:t>крупной победой Красной Армии в Великой Отечественной </a:t>
            </a:r>
            <a:r>
              <a:rPr lang="ru-RU" sz="1400" b="1" i="1" dirty="0" smtClean="0">
                <a:solidFill>
                  <a:srgbClr val="000000"/>
                </a:solidFill>
                <a:latin typeface="Times New Roman" panose="02020603050405020304" pitchFamily="18" charset="0"/>
                <a:cs typeface="Times New Roman" panose="02020603050405020304" pitchFamily="18" charset="0"/>
              </a:rPr>
              <a:t>войне. 8 </a:t>
            </a:r>
            <a:r>
              <a:rPr lang="ru-RU" sz="1400" b="1" i="1" dirty="0">
                <a:solidFill>
                  <a:srgbClr val="000000"/>
                </a:solidFill>
                <a:latin typeface="Times New Roman" panose="02020603050405020304" pitchFamily="18" charset="0"/>
                <a:cs typeface="Times New Roman" panose="02020603050405020304" pitchFamily="18" charset="0"/>
              </a:rPr>
              <a:t>мая 1965 г. Волгограду присвоено звание «Город-герой».</a:t>
            </a:r>
            <a:endParaRPr lang="ru-RU" sz="1400" b="1" i="1" dirty="0">
              <a:solidFill>
                <a:srgbClr val="000000"/>
              </a:solidFill>
              <a:effectLst/>
              <a:latin typeface="Times New Roman" panose="02020603050405020304" pitchFamily="18" charset="0"/>
              <a:cs typeface="Times New Roman" panose="02020603050405020304" pitchFamily="18" charset="0"/>
            </a:endParaRPr>
          </a:p>
        </p:txBody>
      </p:sp>
      <p:pic>
        <p:nvPicPr>
          <p:cNvPr id="3076" name="Picture 4" descr="http://900igr.net/up/datai/80063/0001-00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67059" y="1412775"/>
            <a:ext cx="3335709" cy="41131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5522746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Одесса</a:t>
            </a:r>
            <a:endParaRPr lang="ru-RU"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720634" y="1196752"/>
            <a:ext cx="3923928" cy="4616648"/>
          </a:xfrm>
          <a:prstGeom prst="rect">
            <a:avLst/>
          </a:prstGeom>
        </p:spPr>
        <p:txBody>
          <a:bodyPr wrap="square">
            <a:spAutoFit/>
          </a:bodyPr>
          <a:lstStyle/>
          <a:p>
            <a:pPr algn="just"/>
            <a:r>
              <a:rPr lang="ru-RU" sz="1400" dirty="0" smtClean="0">
                <a:solidFill>
                  <a:srgbClr val="000000"/>
                </a:solidFill>
                <a:latin typeface="Times New Roman" panose="02020603050405020304" pitchFamily="18" charset="0"/>
                <a:cs typeface="Times New Roman" panose="02020603050405020304" pitchFamily="18" charset="0"/>
              </a:rPr>
              <a:t> 	</a:t>
            </a:r>
            <a:r>
              <a:rPr lang="ru-RU" sz="1400" b="1" i="1" dirty="0" smtClean="0">
                <a:solidFill>
                  <a:srgbClr val="000000"/>
                </a:solidFill>
                <a:latin typeface="Times New Roman" panose="02020603050405020304" pitchFamily="18" charset="0"/>
                <a:cs typeface="Times New Roman" panose="02020603050405020304" pitchFamily="18" charset="0"/>
              </a:rPr>
              <a:t>С </a:t>
            </a:r>
            <a:r>
              <a:rPr lang="ru-RU" sz="1400" b="1" i="1" dirty="0">
                <a:solidFill>
                  <a:srgbClr val="000000"/>
                </a:solidFill>
                <a:latin typeface="Times New Roman" panose="02020603050405020304" pitchFamily="18" charset="0"/>
                <a:cs typeface="Times New Roman" panose="02020603050405020304" pitchFamily="18" charset="0"/>
              </a:rPr>
              <a:t>5 августа 1941 г. Одесса стойко оборонялась 73 дня силами Приморской армии и Черноморского флота. Город был блокирован с суши превосходящими силами врага. </a:t>
            </a:r>
            <a:r>
              <a:rPr lang="ru-RU" sz="1400" b="1" i="1" dirty="0" smtClean="0">
                <a:solidFill>
                  <a:srgbClr val="000000"/>
                </a:solidFill>
                <a:latin typeface="Times New Roman" panose="02020603050405020304" pitchFamily="18" charset="0"/>
                <a:cs typeface="Times New Roman" panose="02020603050405020304" pitchFamily="18" charset="0"/>
              </a:rPr>
              <a:t>Наши </a:t>
            </a:r>
            <a:r>
              <a:rPr lang="ru-RU" sz="1400" b="1" i="1" dirty="0">
                <a:solidFill>
                  <a:srgbClr val="000000"/>
                </a:solidFill>
                <a:latin typeface="Times New Roman" panose="02020603050405020304" pitchFamily="18" charset="0"/>
                <a:cs typeface="Times New Roman" panose="02020603050405020304" pitchFamily="18" charset="0"/>
              </a:rPr>
              <a:t>войска и население Одессы мужественно защищали город и остановили фашистов в 10-14 </a:t>
            </a:r>
            <a:r>
              <a:rPr lang="ru-RU" sz="1400" b="1" i="1" dirty="0" smtClean="0">
                <a:solidFill>
                  <a:srgbClr val="000000"/>
                </a:solidFill>
                <a:latin typeface="Times New Roman" panose="02020603050405020304" pitchFamily="18" charset="0"/>
                <a:cs typeface="Times New Roman" panose="02020603050405020304" pitchFamily="18" charset="0"/>
              </a:rPr>
              <a:t>км. </a:t>
            </a:r>
            <a:r>
              <a:rPr lang="ru-RU" sz="1400" b="1" i="1" dirty="0">
                <a:solidFill>
                  <a:srgbClr val="000000"/>
                </a:solidFill>
                <a:latin typeface="Times New Roman" panose="02020603050405020304" pitchFamily="18" charset="0"/>
                <a:cs typeface="Times New Roman" panose="02020603050405020304" pitchFamily="18" charset="0"/>
              </a:rPr>
              <a:t>Жители города  (более 38 тыс.) переселились в катакомбы и держали </a:t>
            </a:r>
            <a:r>
              <a:rPr lang="ru-RU" sz="1400" b="1" i="1" dirty="0" smtClean="0">
                <a:solidFill>
                  <a:srgbClr val="000000"/>
                </a:solidFill>
                <a:latin typeface="Times New Roman" panose="02020603050405020304" pitchFamily="18" charset="0"/>
                <a:cs typeface="Times New Roman" panose="02020603050405020304" pitchFamily="18" charset="0"/>
              </a:rPr>
              <a:t>оборону</a:t>
            </a:r>
            <a:r>
              <a:rPr lang="ru-RU" sz="1400" b="1" i="1" dirty="0">
                <a:solidFill>
                  <a:srgbClr val="000000"/>
                </a:solidFill>
                <a:latin typeface="Times New Roman" panose="02020603050405020304" pitchFamily="18" charset="0"/>
                <a:cs typeface="Times New Roman" panose="02020603050405020304" pitchFamily="18" charset="0"/>
              </a:rPr>
              <a:t>.</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a:solidFill>
                  <a:srgbClr val="000000"/>
                </a:solidFill>
                <a:latin typeface="Times New Roman" panose="02020603050405020304" pitchFamily="18" charset="0"/>
                <a:cs typeface="Times New Roman" panose="02020603050405020304" pitchFamily="18" charset="0"/>
              </a:rPr>
              <a:t>Героическая 73-дневная оборона Одессы дала множество примеров</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a:solidFill>
                  <a:srgbClr val="000000"/>
                </a:solidFill>
                <a:latin typeface="Times New Roman" panose="02020603050405020304" pitchFamily="18" charset="0"/>
                <a:cs typeface="Times New Roman" panose="02020603050405020304" pitchFamily="18" charset="0"/>
              </a:rPr>
              <a:t>беззаветного мужества. В условиях постоянной нехватки оружия и боеприпасов, воды и продовольствия воины и население города отважно </a:t>
            </a:r>
            <a:r>
              <a:rPr lang="ru-RU" sz="1400" b="1" i="1" dirty="0" smtClean="0">
                <a:solidFill>
                  <a:srgbClr val="000000"/>
                </a:solidFill>
                <a:latin typeface="Times New Roman" panose="02020603050405020304" pitchFamily="18" charset="0"/>
                <a:cs typeface="Times New Roman" panose="02020603050405020304" pitchFamily="18" charset="0"/>
              </a:rPr>
              <a:t>сражалось </a:t>
            </a:r>
            <a:r>
              <a:rPr lang="ru-RU" sz="1400" b="1" i="1" dirty="0">
                <a:solidFill>
                  <a:srgbClr val="000000"/>
                </a:solidFill>
                <a:latin typeface="Times New Roman" panose="02020603050405020304" pitchFamily="18" charset="0"/>
                <a:cs typeface="Times New Roman" panose="02020603050405020304" pitchFamily="18" charset="0"/>
              </a:rPr>
              <a:t>с</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a:solidFill>
                  <a:srgbClr val="000000"/>
                </a:solidFill>
                <a:latin typeface="Times New Roman" panose="02020603050405020304" pitchFamily="18" charset="0"/>
                <a:cs typeface="Times New Roman" panose="02020603050405020304" pitchFamily="18" charset="0"/>
              </a:rPr>
              <a:t>фашистами.</a:t>
            </a:r>
            <a:r>
              <a:rPr lang="ru-RU" sz="1400" b="1" i="1" dirty="0">
                <a:solidFill>
                  <a:srgbClr val="002060"/>
                </a:solidFill>
                <a:latin typeface="Times New Roman" panose="02020603050405020304" pitchFamily="18" charset="0"/>
                <a:cs typeface="Times New Roman" panose="02020603050405020304" pitchFamily="18" charset="0"/>
              </a:rPr>
              <a:t> </a:t>
            </a:r>
            <a:r>
              <a:rPr lang="ru-RU" sz="1400" b="1" i="1" dirty="0">
                <a:solidFill>
                  <a:srgbClr val="000000"/>
                </a:solidFill>
                <a:latin typeface="Times New Roman" panose="02020603050405020304" pitchFamily="18" charset="0"/>
                <a:cs typeface="Times New Roman" panose="02020603050405020304" pitchFamily="18" charset="0"/>
              </a:rPr>
              <a:t>Было уничтожено свыше 5 тыс. оккупантов и спасено от угона в Германию 20 тыс. советских граждан. Советская армия освободила Одессу 10 апреля 1944 г.  За героическое сопротивление врагу в 1965 году Одесса получила почетное наименование «Город-герой».</a:t>
            </a:r>
            <a:endParaRPr lang="ru-RU" sz="1400" b="1" i="1" dirty="0">
              <a:solidFill>
                <a:srgbClr val="000000"/>
              </a:solidFill>
              <a:effectLst/>
              <a:latin typeface="Times New Roman" panose="02020603050405020304" pitchFamily="18" charset="0"/>
              <a:cs typeface="Times New Roman" panose="02020603050405020304" pitchFamily="18" charset="0"/>
            </a:endParaRPr>
          </a:p>
        </p:txBody>
      </p:sp>
      <p:pic>
        <p:nvPicPr>
          <p:cNvPr id="15" name="i-main-pic" descr="Картинка 5 из 58954"/>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5957" r="8760"/>
          <a:stretch/>
        </p:blipFill>
        <p:spPr>
          <a:xfrm>
            <a:off x="1331640" y="1340078"/>
            <a:ext cx="3103021" cy="43299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8616456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Брестская крепость</a:t>
            </a:r>
            <a:endParaRPr lang="ru-RU"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0" y="1441901"/>
            <a:ext cx="3985030" cy="4525963"/>
          </a:xfrm>
        </p:spPr>
        <p:txBody>
          <a:bodyPr>
            <a:noAutofit/>
          </a:bodyPr>
          <a:lstStyle/>
          <a:p>
            <a:pPr marL="0" indent="0" algn="just">
              <a:buNone/>
            </a:pPr>
            <a:r>
              <a:rPr lang="ru-RU" sz="1400"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Навсегда </a:t>
            </a:r>
            <a:r>
              <a:rPr lang="ru-RU" sz="1400" b="1" i="1" dirty="0">
                <a:latin typeface="Times New Roman" panose="02020603050405020304" pitchFamily="18" charset="0"/>
                <a:cs typeface="Times New Roman" panose="02020603050405020304" pitchFamily="18" charset="0"/>
              </a:rPr>
              <a:t>в истории Великой Отечественной войны останется подвиг защитников Брестской крепости.  </a:t>
            </a:r>
            <a:r>
              <a:rPr lang="ru-RU" sz="1400" b="1" i="1" dirty="0" smtClean="0">
                <a:latin typeface="Times New Roman" panose="02020603050405020304" pitchFamily="18" charset="0"/>
                <a:cs typeface="Times New Roman" panose="02020603050405020304" pitchFamily="18" charset="0"/>
              </a:rPr>
              <a:t>В </a:t>
            </a:r>
            <a:r>
              <a:rPr lang="ru-RU" sz="1400" b="1" i="1" dirty="0">
                <a:latin typeface="Times New Roman" panose="02020603050405020304" pitchFamily="18" charset="0"/>
                <a:cs typeface="Times New Roman" panose="02020603050405020304" pitchFamily="18" charset="0"/>
              </a:rPr>
              <a:t>первый же день войны фашистские захватчики атаковали её защитников – советских пограничников. Но те оказали яростное сопротивление. Крепость и её доблестные защитники оказались  в  глубоком тылу фашистских </a:t>
            </a:r>
            <a:r>
              <a:rPr lang="ru-RU" sz="1400" b="1" i="1" dirty="0" smtClean="0">
                <a:latin typeface="Times New Roman" panose="02020603050405020304" pitchFamily="18" charset="0"/>
                <a:cs typeface="Times New Roman" panose="02020603050405020304" pitchFamily="18" charset="0"/>
              </a:rPr>
              <a:t>армий. Целый </a:t>
            </a:r>
            <a:r>
              <a:rPr lang="ru-RU" sz="1400" b="1" i="1" dirty="0">
                <a:latin typeface="Times New Roman" panose="02020603050405020304" pitchFamily="18" charset="0"/>
                <a:cs typeface="Times New Roman" panose="02020603050405020304" pitchFamily="18" charset="0"/>
              </a:rPr>
              <a:t>месяц сражались советские пограничники. Фашисты бомбили крепость с воздуха, с земли её осыпали снаряды вражеских армий. Но насмерть стояли славные пограничники до последнего солдата. </a:t>
            </a:r>
            <a:r>
              <a:rPr lang="ru-RU" sz="1400" b="1" i="1" dirty="0" smtClean="0">
                <a:latin typeface="Times New Roman" panose="02020603050405020304" pitchFamily="18" charset="0"/>
                <a:cs typeface="Times New Roman" panose="02020603050405020304" pitchFamily="18" charset="0"/>
              </a:rPr>
              <a:t>Так </a:t>
            </a:r>
            <a:r>
              <a:rPr lang="ru-RU" sz="1400" b="1" i="1" dirty="0">
                <a:latin typeface="Times New Roman" panose="02020603050405020304" pitchFamily="18" charset="0"/>
                <a:cs typeface="Times New Roman" panose="02020603050405020304" pitchFamily="18" charset="0"/>
              </a:rPr>
              <a:t>и не покорились фашистам славные советские </a:t>
            </a:r>
            <a:r>
              <a:rPr lang="ru-RU" sz="1400" b="1" i="1" dirty="0" smtClean="0">
                <a:latin typeface="Times New Roman" panose="02020603050405020304" pitchFamily="18" charset="0"/>
                <a:cs typeface="Times New Roman" panose="02020603050405020304" pitchFamily="18" charset="0"/>
              </a:rPr>
              <a:t>воины. Долго </a:t>
            </a:r>
            <a:r>
              <a:rPr lang="ru-RU" sz="1400" b="1" i="1" dirty="0">
                <a:latin typeface="Times New Roman" panose="02020603050405020304" pitchFamily="18" charset="0"/>
                <a:cs typeface="Times New Roman" panose="02020603050405020304" pitchFamily="18" charset="0"/>
              </a:rPr>
              <a:t>ещё фашисты с опаской обходили развалины Брестской крепости, так и не сдавшейся </a:t>
            </a:r>
            <a:r>
              <a:rPr lang="ru-RU" sz="1400" b="1" i="1" dirty="0" smtClean="0">
                <a:latin typeface="Times New Roman" panose="02020603050405020304" pitchFamily="18" charset="0"/>
                <a:cs typeface="Times New Roman" panose="02020603050405020304" pitchFamily="18" charset="0"/>
              </a:rPr>
              <a:t>врагу. 8 </a:t>
            </a:r>
            <a:r>
              <a:rPr lang="ru-RU" sz="1400" b="1" i="1" dirty="0">
                <a:latin typeface="Times New Roman" panose="02020603050405020304" pitchFamily="18" charset="0"/>
                <a:cs typeface="Times New Roman" panose="02020603050405020304" pitchFamily="18" charset="0"/>
              </a:rPr>
              <a:t>мая 1965 г. Брестской крепости присвоено звание «Крепость-герой».</a:t>
            </a:r>
          </a:p>
          <a:p>
            <a:pPr marL="0" indent="0">
              <a:buNone/>
            </a:pPr>
            <a:r>
              <a:rPr lang="ru-RU" sz="1400" b="1" i="1" dirty="0">
                <a:latin typeface="Times New Roman" panose="02020603050405020304" pitchFamily="18" charset="0"/>
                <a:cs typeface="Times New Roman" panose="02020603050405020304" pitchFamily="18" charset="0"/>
              </a:rPr>
              <a:t> </a:t>
            </a:r>
          </a:p>
          <a:p>
            <a:endParaRPr lang="ru-RU" sz="1400" dirty="0"/>
          </a:p>
        </p:txBody>
      </p:sp>
      <p:pic>
        <p:nvPicPr>
          <p:cNvPr id="5122" name="Picture 2" descr="https://fastly.4sqi.net/img/general/600x600/l_w-2gB8MA0cpa797pEKUDkjr6zl6YpsvoOAqlsF6Z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556792"/>
            <a:ext cx="3321133" cy="33211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5284735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Севастополь</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211960" y="1268760"/>
            <a:ext cx="4320480" cy="4525963"/>
          </a:xfrm>
        </p:spPr>
        <p:txBody>
          <a:bodyPr>
            <a:normAutofit lnSpcReduction="10000"/>
          </a:bodyPr>
          <a:lstStyle/>
          <a:p>
            <a:pPr marL="0" indent="0" algn="just">
              <a:buNone/>
            </a:pPr>
            <a:r>
              <a:rPr lang="ru-RU" sz="1400" dirty="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В </a:t>
            </a:r>
            <a:r>
              <a:rPr lang="ru-RU" sz="1400" b="1" i="1" dirty="0">
                <a:latin typeface="Times New Roman" panose="02020603050405020304" pitchFamily="18" charset="0"/>
                <a:cs typeface="Times New Roman" panose="02020603050405020304" pitchFamily="18" charset="0"/>
              </a:rPr>
              <a:t>Великую Отечественную войну Севастополь снова продемонстрировал всему миру величие духа и боевое мастерство черноморских моряков, офицеров и солдат Красной Армии и севастопольцев, грудью вставших на защиту города.</a:t>
            </a:r>
          </a:p>
          <a:p>
            <a:pPr marL="0" indent="0" algn="just">
              <a:buNone/>
            </a:pPr>
            <a:r>
              <a:rPr lang="ru-RU" sz="1400" b="1" i="1" dirty="0" smtClean="0">
                <a:latin typeface="Times New Roman" panose="02020603050405020304" pitchFamily="18" charset="0"/>
                <a:cs typeface="Times New Roman" panose="02020603050405020304" pitchFamily="18" charset="0"/>
              </a:rPr>
              <a:t>Война </a:t>
            </a:r>
            <a:r>
              <a:rPr lang="ru-RU" sz="1400" b="1" i="1" dirty="0">
                <a:latin typeface="Times New Roman" panose="02020603050405020304" pitchFamily="18" charset="0"/>
                <a:cs typeface="Times New Roman" panose="02020603050405020304" pitchFamily="18" charset="0"/>
              </a:rPr>
              <a:t>пришла в Севастополь в 3 часа утра 22 июня 1941 года. Именно тогда орудия Черноморской эскадры и зенитные батареи открыли огонь по фашистским самолетам, рвавшимся к городу. Грозной силой стал для гитлеровцев Черноморский флот. Корабли наносили мощные удары по вражеским объектам, надводные суда и подводные лодки доставляли в осажденный город боеприпасы и пополнение. Из города на кораблях было вывезено на Большую землю 30 тысяч раненых и 15 тысяч гражданского </a:t>
            </a:r>
            <a:r>
              <a:rPr lang="ru-RU" sz="1400" b="1" i="1" dirty="0" smtClean="0">
                <a:latin typeface="Times New Roman" panose="02020603050405020304" pitchFamily="18" charset="0"/>
                <a:cs typeface="Times New Roman" panose="02020603050405020304" pitchFamily="18" charset="0"/>
              </a:rPr>
              <a:t>населения. Черноморский </a:t>
            </a:r>
            <a:r>
              <a:rPr lang="ru-RU" sz="1400" b="1" i="1" dirty="0">
                <a:latin typeface="Times New Roman" panose="02020603050405020304" pitchFamily="18" charset="0"/>
                <a:cs typeface="Times New Roman" panose="02020603050405020304" pitchFamily="18" charset="0"/>
              </a:rPr>
              <a:t>город сопротивлялся врагу 250 дней.  9 мая 1944 года советские войска мощным штурмом освободили </a:t>
            </a:r>
            <a:r>
              <a:rPr lang="ru-RU" sz="1400" b="1" i="1" dirty="0" smtClean="0">
                <a:latin typeface="Times New Roman" panose="02020603050405020304" pitchFamily="18" charset="0"/>
                <a:cs typeface="Times New Roman" panose="02020603050405020304" pitchFamily="18" charset="0"/>
              </a:rPr>
              <a:t>Севастополь.8 </a:t>
            </a:r>
            <a:r>
              <a:rPr lang="ru-RU" sz="1400" b="1" i="1" dirty="0">
                <a:latin typeface="Times New Roman" panose="02020603050405020304" pitchFamily="18" charset="0"/>
                <a:cs typeface="Times New Roman" panose="02020603050405020304" pitchFamily="18" charset="0"/>
              </a:rPr>
              <a:t>мая 1965 г. Севастополю присвоено звание «Город-герой».</a:t>
            </a:r>
          </a:p>
          <a:p>
            <a:endParaRPr lang="ru-RU" sz="1400" b="1" i="1" dirty="0">
              <a:latin typeface="Times New Roman" panose="02020603050405020304" pitchFamily="18" charset="0"/>
              <a:cs typeface="Times New Roman" panose="02020603050405020304" pitchFamily="18" charset="0"/>
            </a:endParaRPr>
          </a:p>
        </p:txBody>
      </p:sp>
      <p:pic>
        <p:nvPicPr>
          <p:cNvPr id="4" name="Picture 6" descr="d4-sev-19"/>
          <p:cNvPicPr>
            <a:picLocks noChangeAspect="1" noChangeArrowheads="1"/>
          </p:cNvPicPr>
          <p:nvPr/>
        </p:nvPicPr>
        <p:blipFill>
          <a:blip r:embed="rId2"/>
          <a:stretch>
            <a:fillRect/>
          </a:stretch>
        </p:blipFill>
        <p:spPr bwMode="auto">
          <a:xfrm>
            <a:off x="1259632" y="1268760"/>
            <a:ext cx="2721554" cy="40823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63007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Тула</a:t>
            </a:r>
            <a:endParaRPr lang="ru-RU"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337394" y="1124744"/>
            <a:ext cx="4336276" cy="4525963"/>
          </a:xfrm>
        </p:spPr>
        <p:txBody>
          <a:bodyPr>
            <a:normAutofit/>
          </a:bodyPr>
          <a:lstStyle/>
          <a:p>
            <a:pPr marL="0" indent="0" algn="just">
              <a:buNone/>
            </a:pPr>
            <a:r>
              <a:rPr lang="ru-RU" sz="2200"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С </a:t>
            </a:r>
            <a:r>
              <a:rPr lang="ru-RU" sz="1400" b="1" i="1" dirty="0">
                <a:latin typeface="Times New Roman" panose="02020603050405020304" pitchFamily="18" charset="0"/>
                <a:cs typeface="Times New Roman" panose="02020603050405020304" pitchFamily="18" charset="0"/>
              </a:rPr>
              <a:t>самого начала войны Тула была форпостом Москвы. В конце октября 1941 г. танковые дивизии гитлеровцев начали атаку города, но захватить Тулу им не удалось. Тогда они обошли город с востока и юго-востока, но это не принесло им победы, наоборот, сдержало силы, направленные на захват Москвы. Воины и бойцы народного ополчения сделали Тулу неприступной крепостью для фашистов. Героическая оборона Тулы помогла защитить Москву, облегчила положение на Брянском фронте. В декабре 1941 г. войска Западного фронта разгромили ударную танковую группировку фашистов и ликвидировали угрозу Москве</a:t>
            </a:r>
            <a:r>
              <a:rPr lang="ru-RU" sz="1400" b="1" i="1" dirty="0" smtClean="0">
                <a:latin typeface="Times New Roman" panose="02020603050405020304" pitchFamily="18" charset="0"/>
                <a:cs typeface="Times New Roman" panose="02020603050405020304" pitchFamily="18" charset="0"/>
              </a:rPr>
              <a:t>.</a:t>
            </a:r>
            <a:r>
              <a:rPr lang="ru-RU" sz="1400" b="1" i="1" dirty="0">
                <a:latin typeface="Times New Roman" panose="02020603050405020304" pitchFamily="18" charset="0"/>
                <a:cs typeface="Times New Roman" panose="02020603050405020304" pitchFamily="18" charset="0"/>
              </a:rPr>
              <a:t>    Не случайно Тулу справедливо называют арсеналом и щитом России.  </a:t>
            </a:r>
            <a:r>
              <a:rPr lang="ru-RU" sz="1400" b="1" i="1" dirty="0" smtClean="0">
                <a:latin typeface="Times New Roman" panose="02020603050405020304" pitchFamily="18" charset="0"/>
                <a:cs typeface="Times New Roman" panose="02020603050405020304" pitchFamily="18" charset="0"/>
              </a:rPr>
              <a:t>Оружейники </a:t>
            </a:r>
            <a:r>
              <a:rPr lang="ru-RU" sz="1400" b="1" i="1" dirty="0">
                <a:latin typeface="Times New Roman" panose="02020603050405020304" pitchFamily="18" charset="0"/>
                <a:cs typeface="Times New Roman" panose="02020603050405020304" pitchFamily="18" charset="0"/>
              </a:rPr>
              <a:t>не только самоотверженно трудились, но и храбро воевали. Более двух тысяч рабочих и служащих ушли на фронт, 27 из них стали Героями Советского </a:t>
            </a:r>
            <a:r>
              <a:rPr lang="ru-RU" sz="1400" b="1" i="1" dirty="0" smtClean="0">
                <a:latin typeface="Times New Roman" panose="02020603050405020304" pitchFamily="18" charset="0"/>
                <a:cs typeface="Times New Roman" panose="02020603050405020304" pitchFamily="18" charset="0"/>
              </a:rPr>
              <a:t>Союза</a:t>
            </a:r>
            <a:r>
              <a:rPr lang="ru-RU" sz="1400" b="1" i="1" dirty="0">
                <a:latin typeface="Times New Roman" panose="02020603050405020304" pitchFamily="18" charset="0"/>
                <a:cs typeface="Times New Roman" panose="02020603050405020304" pitchFamily="18" charset="0"/>
              </a:rPr>
              <a:t>.    7 декабря 1976 </a:t>
            </a:r>
            <a:r>
              <a:rPr lang="ru-RU" sz="1400" b="1" i="1" dirty="0" smtClean="0">
                <a:latin typeface="Times New Roman" panose="02020603050405020304" pitchFamily="18" charset="0"/>
                <a:cs typeface="Times New Roman" panose="02020603050405020304" pitchFamily="18" charset="0"/>
              </a:rPr>
              <a:t>году </a:t>
            </a:r>
            <a:r>
              <a:rPr lang="ru-RU" sz="1400" b="1" i="1" dirty="0">
                <a:latin typeface="Times New Roman" panose="02020603050405020304" pitchFamily="18" charset="0"/>
                <a:cs typeface="Times New Roman" panose="02020603050405020304" pitchFamily="18" charset="0"/>
              </a:rPr>
              <a:t>Туле присвоено звание «Город-герой».</a:t>
            </a:r>
          </a:p>
          <a:p>
            <a:endParaRPr lang="ru-RU" b="1" i="1" dirty="0"/>
          </a:p>
        </p:txBody>
      </p:sp>
      <p:pic>
        <p:nvPicPr>
          <p:cNvPr id="1026" name="Picture 2" descr="https://pandia.ru/text/81/299/images/img8_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289556"/>
            <a:ext cx="2978739" cy="44892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7243231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Ленинград</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476618" y="1196752"/>
            <a:ext cx="4210182" cy="4525963"/>
          </a:xfrm>
        </p:spPr>
        <p:txBody>
          <a:bodyPr>
            <a:normAutofit lnSpcReduction="10000"/>
          </a:bodyPr>
          <a:lstStyle/>
          <a:p>
            <a:pPr marL="0" indent="0" algn="just">
              <a:buNone/>
            </a:pPr>
            <a:r>
              <a:rPr lang="ru-RU" sz="1400" b="1" dirty="0">
                <a:latin typeface="Times New Roman" panose="02020603050405020304" pitchFamily="18" charset="0"/>
                <a:cs typeface="Times New Roman" panose="02020603050405020304" pitchFamily="18" charset="0"/>
              </a:rPr>
              <a:t>   </a:t>
            </a:r>
            <a:r>
              <a:rPr lang="ru-RU" sz="1400" b="1"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Огромный </a:t>
            </a:r>
            <a:r>
              <a:rPr lang="ru-RU" sz="1400" b="1" i="1" dirty="0">
                <a:latin typeface="Times New Roman" panose="02020603050405020304" pitchFamily="18" charset="0"/>
                <a:cs typeface="Times New Roman" panose="02020603050405020304" pitchFamily="18" charset="0"/>
              </a:rPr>
              <a:t>героизм и стойкость ленинградцев проявились во время Великой Отечественной войны. Почти 900 дней и ночей в условиях полной блокады города жители не только удержали город, но и оказали огромную помощь фронту. В результате встречного наступления Ленинградского и Волховского фронтов 18 января 1943 года блокадное кольцо было прорвано, но только 27 января 1944 года блокада города была полностью </a:t>
            </a:r>
            <a:r>
              <a:rPr lang="ru-RU" sz="1400" b="1" i="1" dirty="0" smtClean="0">
                <a:latin typeface="Times New Roman" panose="02020603050405020304" pitchFamily="18" charset="0"/>
                <a:cs typeface="Times New Roman" panose="02020603050405020304" pitchFamily="18" charset="0"/>
              </a:rPr>
              <a:t>снята. Гитлер </a:t>
            </a:r>
            <a:r>
              <a:rPr lang="ru-RU" sz="1400" b="1" i="1" dirty="0">
                <a:latin typeface="Times New Roman" panose="02020603050405020304" pitchFamily="18" charset="0"/>
                <a:cs typeface="Times New Roman" panose="02020603050405020304" pitchFamily="18" charset="0"/>
              </a:rPr>
              <a:t>собирался с ходу стереть город с лица земли, но профессиональная военная машина столкнулась с яростным сопротивлением ленинградцев. За период блокады по Ленинграду было выпущено около 150 тысяч снарядов и сброшено 102520 зажигательных и 4655 фугасных авиабомб. Из строя было выведено 840 промышленных предприятий, более 10 тысяч жилых зданий. За время блокады от голода умерло свыше 640 тысяч ленинградцев. Гитлеровцам не удалось захватить Ленинград ни с ходу, ни штурмом, ни осадой и </a:t>
            </a:r>
            <a:r>
              <a:rPr lang="ru-RU" sz="1400" b="1" i="1" dirty="0" smtClean="0">
                <a:latin typeface="Times New Roman" panose="02020603050405020304" pitchFamily="18" charset="0"/>
                <a:cs typeface="Times New Roman" panose="02020603050405020304" pitchFamily="18" charset="0"/>
              </a:rPr>
              <a:t>измором. 8 </a:t>
            </a:r>
            <a:r>
              <a:rPr lang="ru-RU" sz="1400" b="1" i="1" dirty="0">
                <a:latin typeface="Times New Roman" panose="02020603050405020304" pitchFamily="18" charset="0"/>
                <a:cs typeface="Times New Roman" panose="02020603050405020304" pitchFamily="18" charset="0"/>
              </a:rPr>
              <a:t>мая 1965 г. Ленинграду присвоено звание «Город-герой».</a:t>
            </a:r>
          </a:p>
          <a:p>
            <a:endParaRPr lang="ru-RU" dirty="0"/>
          </a:p>
        </p:txBody>
      </p:sp>
      <p:pic>
        <p:nvPicPr>
          <p:cNvPr id="2050" name="Picture 2" descr="https://s-cdn.sportbox.ru/images/styles/690_auto/fp_fotos/88/2e/IMG_24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293710"/>
            <a:ext cx="2927631" cy="43320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5702858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Керчь</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438328" y="1196752"/>
            <a:ext cx="4248472" cy="4525963"/>
          </a:xfrm>
        </p:spPr>
        <p:txBody>
          <a:bodyPr>
            <a:normAutofit fontScale="25000" lnSpcReduction="20000"/>
          </a:bodyPr>
          <a:lstStyle/>
          <a:p>
            <a:pPr marL="0" indent="0" algn="just">
              <a:buNone/>
            </a:pPr>
            <a:r>
              <a:rPr lang="ru-RU" sz="1400" dirty="0" smtClean="0">
                <a:latin typeface="Times New Roman" panose="02020603050405020304" pitchFamily="18" charset="0"/>
                <a:cs typeface="Times New Roman" panose="02020603050405020304" pitchFamily="18" charset="0"/>
              </a:rPr>
              <a:t>	</a:t>
            </a:r>
            <a:r>
              <a:rPr lang="ru-RU" sz="5600" b="1" i="1" dirty="0" smtClean="0">
                <a:latin typeface="Times New Roman" panose="02020603050405020304" pitchFamily="18" charset="0"/>
                <a:cs typeface="Times New Roman" panose="02020603050405020304" pitchFamily="18" charset="0"/>
              </a:rPr>
              <a:t>16 </a:t>
            </a:r>
            <a:r>
              <a:rPr lang="ru-RU" sz="5600" b="1" i="1" dirty="0">
                <a:latin typeface="Times New Roman" panose="02020603050405020304" pitchFamily="18" charset="0"/>
                <a:cs typeface="Times New Roman" panose="02020603050405020304" pitchFamily="18" charset="0"/>
              </a:rPr>
              <a:t>ноября 1941 года город был захвачен фашистами, 30 декабря 1941 г. в ходе </a:t>
            </a:r>
            <a:r>
              <a:rPr lang="ru-RU" sz="5600" b="1" i="1" dirty="0" err="1">
                <a:latin typeface="Times New Roman" panose="02020603050405020304" pitchFamily="18" charset="0"/>
                <a:cs typeface="Times New Roman" panose="02020603050405020304" pitchFamily="18" charset="0"/>
              </a:rPr>
              <a:t>Керченско</a:t>
            </a:r>
            <a:r>
              <a:rPr lang="ru-RU" sz="5600" b="1" i="1" dirty="0">
                <a:latin typeface="Times New Roman" panose="02020603050405020304" pitchFamily="18" charset="0"/>
                <a:cs typeface="Times New Roman" panose="02020603050405020304" pitchFamily="18" charset="0"/>
              </a:rPr>
              <a:t>-Феодосийской операции освобожден, но 19 мая 1942 г. после упорных боев вновь был оставлен </a:t>
            </a:r>
            <a:r>
              <a:rPr lang="ru-RU" sz="5600" b="1" i="1" dirty="0" smtClean="0">
                <a:latin typeface="Times New Roman" panose="02020603050405020304" pitchFamily="18" charset="0"/>
                <a:cs typeface="Times New Roman" panose="02020603050405020304" pitchFamily="18" charset="0"/>
              </a:rPr>
              <a:t>советскими войсками</a:t>
            </a:r>
            <a:r>
              <a:rPr lang="ru-RU" sz="5600" b="1" i="1" dirty="0">
                <a:latin typeface="Times New Roman" panose="02020603050405020304" pitchFamily="18" charset="0"/>
                <a:cs typeface="Times New Roman" panose="02020603050405020304" pitchFamily="18" charset="0"/>
              </a:rPr>
              <a:t>.  Активную борьбу с немецко-фашистскими захватчиками вели подпольщики и партизаны. Легендарной страницей в историю Великой Отечественной войны вошла 5-месячная оборона Аджимушкайских </a:t>
            </a:r>
            <a:r>
              <a:rPr lang="ru-RU" sz="5600" b="1" i="1" dirty="0" smtClean="0">
                <a:latin typeface="Times New Roman" panose="02020603050405020304" pitchFamily="18" charset="0"/>
                <a:cs typeface="Times New Roman" panose="02020603050405020304" pitchFamily="18" charset="0"/>
              </a:rPr>
              <a:t>каменоломен. Неувядаемой </a:t>
            </a:r>
            <a:r>
              <a:rPr lang="ru-RU" sz="5600" b="1" i="1" dirty="0">
                <a:latin typeface="Times New Roman" panose="02020603050405020304" pitchFamily="18" charset="0"/>
                <a:cs typeface="Times New Roman" panose="02020603050405020304" pitchFamily="18" charset="0"/>
              </a:rPr>
              <a:t>славой покрыли себя защитники Эльтигена, вошедшего в историю под названием «Огненной земли». 36 дней и ночей бушевал здесь огненный смерч. Десантники вели неравный бой с фашистами, проявив изумительную отвагу, стойкость и массовый героизм. Высадка десанта 18-й армии в районе Эльтигена отвлекла значительные силы противника и содействовала успеху 56-й армии, войска которой захватили важный плацдарм северо-восточнее Керчи.</a:t>
            </a:r>
          </a:p>
          <a:p>
            <a:pPr marL="0" indent="0" algn="just">
              <a:buNone/>
            </a:pPr>
            <a:r>
              <a:rPr lang="ru-RU" sz="5600" b="1" i="1" dirty="0">
                <a:latin typeface="Times New Roman" panose="02020603050405020304" pitchFamily="18" charset="0"/>
                <a:cs typeface="Times New Roman" panose="02020603050405020304" pitchFamily="18" charset="0"/>
              </a:rPr>
              <a:t> В ходе боев за освобождение Кавказа и Крыма 11 апреля 1944 года город Керчь был освобожден воинами Отдельной Приморской армии и Черноморского флота. На горе Митридат поднялось победное знамя</a:t>
            </a:r>
            <a:r>
              <a:rPr lang="ru-RU" sz="5600" b="1" i="1" dirty="0" smtClean="0">
                <a:latin typeface="Times New Roman" panose="02020603050405020304" pitchFamily="18" charset="0"/>
                <a:cs typeface="Times New Roman" panose="02020603050405020304" pitchFamily="18" charset="0"/>
              </a:rPr>
              <a:t>.</a:t>
            </a:r>
            <a:r>
              <a:rPr lang="ru-RU" sz="5600" b="1" i="1" dirty="0">
                <a:latin typeface="Times New Roman" panose="02020603050405020304" pitchFamily="18" charset="0"/>
                <a:cs typeface="Times New Roman" panose="02020603050405020304" pitchFamily="18" charset="0"/>
              </a:rPr>
              <a:t> 14 сентября 1973 г. Керчи присвоено звание «Город-герой».</a:t>
            </a:r>
          </a:p>
          <a:p>
            <a:pPr algn="just"/>
            <a:endParaRPr lang="ru-RU" sz="5600" i="1" dirty="0"/>
          </a:p>
        </p:txBody>
      </p:sp>
      <p:pic>
        <p:nvPicPr>
          <p:cNvPr id="3074" name="Picture 2" descr="https://forum.kerch.com.ru/fetch/6/2/62647c341ea7d7980318919891f9967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1268760"/>
            <a:ext cx="3223610" cy="44539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417931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Мурманск</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427984" y="1268760"/>
            <a:ext cx="4258816" cy="4525963"/>
          </a:xfrm>
        </p:spPr>
        <p:txBody>
          <a:bodyPr>
            <a:normAutofit fontScale="92500" lnSpcReduction="20000"/>
          </a:bodyPr>
          <a:lstStyle/>
          <a:p>
            <a:pPr marL="0" indent="0" algn="just">
              <a:buNone/>
            </a:pPr>
            <a:r>
              <a:rPr lang="ru-RU" sz="1600" dirty="0" smtClean="0">
                <a:latin typeface="Times New Roman" panose="02020603050405020304" pitchFamily="18" charset="0"/>
                <a:cs typeface="Times New Roman" panose="02020603050405020304" pitchFamily="18" charset="0"/>
              </a:rPr>
              <a:t>	</a:t>
            </a:r>
            <a:r>
              <a:rPr lang="ru-RU" sz="1600" b="1" i="1" dirty="0" smtClean="0">
                <a:latin typeface="Times New Roman" panose="02020603050405020304" pitchFamily="18" charset="0"/>
                <a:cs typeface="Times New Roman" panose="02020603050405020304" pitchFamily="18" charset="0"/>
              </a:rPr>
              <a:t>Мурманск </a:t>
            </a:r>
            <a:r>
              <a:rPr lang="ru-RU" sz="1600" b="1" i="1" dirty="0">
                <a:latin typeface="Times New Roman" panose="02020603050405020304" pitchFamily="18" charset="0"/>
                <a:cs typeface="Times New Roman" panose="02020603050405020304" pitchFamily="18" charset="0"/>
              </a:rPr>
              <a:t>в советские времена являлся крупной военной базой для отечественного флота. В начале войны в 1941 </a:t>
            </a:r>
            <a:r>
              <a:rPr lang="ru-RU" sz="1600" b="1" i="1" dirty="0" smtClean="0">
                <a:latin typeface="Times New Roman" panose="02020603050405020304" pitchFamily="18" charset="0"/>
                <a:cs typeface="Times New Roman" panose="02020603050405020304" pitchFamily="18" charset="0"/>
              </a:rPr>
              <a:t>году </a:t>
            </a:r>
            <a:r>
              <a:rPr lang="ru-RU" sz="1600" b="1" i="1" dirty="0">
                <a:latin typeface="Times New Roman" panose="02020603050405020304" pitchFamily="18" charset="0"/>
                <a:cs typeface="Times New Roman" panose="02020603050405020304" pitchFamily="18" charset="0"/>
              </a:rPr>
              <a:t>фашисты подвергли массированным бомбовым ударам погранзаставы, базы военного флота и населенные пункты, расположенные на Кольском полуострове. С самых первых дней войны Мурманск, сразу стал фронтовым населенным пунктом и портом. Рабочие Мурманска дружно поднялись на борьбу с фашистскими оккупантами. Сотни тысяч добровольцев явились в военкоматы, чтобы добровольно отправиться в ряды действующей </a:t>
            </a:r>
            <a:r>
              <a:rPr lang="ru-RU" sz="1600" b="1" i="1" dirty="0" smtClean="0">
                <a:latin typeface="Times New Roman" panose="02020603050405020304" pitchFamily="18" charset="0"/>
                <a:cs typeface="Times New Roman" panose="02020603050405020304" pitchFamily="18" charset="0"/>
              </a:rPr>
              <a:t>армии. Город </a:t>
            </a:r>
            <a:r>
              <a:rPr lang="ru-RU" sz="1600" b="1" i="1" dirty="0">
                <a:latin typeface="Times New Roman" panose="02020603050405020304" pitchFamily="18" charset="0"/>
                <a:cs typeface="Times New Roman" panose="02020603050405020304" pitchFamily="18" charset="0"/>
              </a:rPr>
              <a:t>не сдавался и держался стойко. Бойцы держали оборону в окопах на подступах к городу, рабочие старались изготовить как можно больше боеприпасов.  Порт стал для гитлеровских захватчиков непокоряемой крепостью</a:t>
            </a:r>
            <a:r>
              <a:rPr lang="ru-RU" sz="1600" b="1" i="1" dirty="0" smtClean="0">
                <a:latin typeface="Times New Roman" panose="02020603050405020304" pitchFamily="18" charset="0"/>
                <a:cs typeface="Times New Roman" panose="02020603050405020304" pitchFamily="18" charset="0"/>
              </a:rPr>
              <a:t>. Город </a:t>
            </a:r>
            <a:r>
              <a:rPr lang="ru-RU" sz="1600" b="1" i="1" dirty="0">
                <a:latin typeface="Times New Roman" panose="02020603050405020304" pitchFamily="18" charset="0"/>
                <a:cs typeface="Times New Roman" panose="02020603050405020304" pitchFamily="18" charset="0"/>
              </a:rPr>
              <a:t>Мурманск стоял насмерть в воротах северного советско-германского </a:t>
            </a:r>
            <a:r>
              <a:rPr lang="ru-RU" sz="1600" b="1" i="1" dirty="0" smtClean="0">
                <a:latin typeface="Times New Roman" panose="02020603050405020304" pitchFamily="18" charset="0"/>
                <a:cs typeface="Times New Roman" panose="02020603050405020304" pitchFamily="18" charset="0"/>
              </a:rPr>
              <a:t>фронта. 6 </a:t>
            </a:r>
            <a:r>
              <a:rPr lang="ru-RU" sz="1600" b="1" i="1" dirty="0">
                <a:latin typeface="Times New Roman" panose="02020603050405020304" pitchFamily="18" charset="0"/>
                <a:cs typeface="Times New Roman" panose="02020603050405020304" pitchFamily="18" charset="0"/>
              </a:rPr>
              <a:t>мая 1985 г. Мурманску присвоено звание «Город-герой».</a:t>
            </a:r>
          </a:p>
          <a:p>
            <a:endParaRPr lang="ru-RU" b="1" i="1" dirty="0"/>
          </a:p>
        </p:txBody>
      </p:sp>
      <p:pic>
        <p:nvPicPr>
          <p:cNvPr id="4098" name="Picture 2" descr="https://a.d-cd.net/9269d1as-96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1417638"/>
            <a:ext cx="2808312" cy="42124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8883399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Киев</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44008" y="1268760"/>
            <a:ext cx="3970784" cy="4525963"/>
          </a:xfrm>
        </p:spPr>
        <p:txBody>
          <a:bodyPr>
            <a:normAutofit fontScale="92500"/>
          </a:bodyPr>
          <a:lstStyle/>
          <a:p>
            <a:pPr marL="0" indent="0" algn="just">
              <a:buNone/>
            </a:pPr>
            <a:r>
              <a:rPr lang="ru-RU" sz="1400" dirty="0" smtClean="0">
                <a:latin typeface="Times New Roman" panose="02020603050405020304" pitchFamily="18" charset="0"/>
                <a:cs typeface="Times New Roman" panose="02020603050405020304" pitchFamily="18" charset="0"/>
              </a:rPr>
              <a:t>	</a:t>
            </a:r>
            <a:r>
              <a:rPr lang="ru-RU" sz="1400" b="1" i="1" dirty="0" smtClean="0">
                <a:latin typeface="Times New Roman" panose="02020603050405020304" pitchFamily="18" charset="0"/>
                <a:cs typeface="Times New Roman" panose="02020603050405020304" pitchFamily="18" charset="0"/>
              </a:rPr>
              <a:t>В </a:t>
            </a:r>
            <a:r>
              <a:rPr lang="ru-RU" sz="1400" b="1" i="1" dirty="0">
                <a:latin typeface="Times New Roman" panose="02020603050405020304" pitchFamily="18" charset="0"/>
                <a:cs typeface="Times New Roman" panose="02020603050405020304" pitchFamily="18" charset="0"/>
              </a:rPr>
              <a:t>столицу Украины Киев война пришла с рассветом 22 июня 1941 года. На город были обрушены первые вражеские бомбы. Враг пытался захватить город стремительно, однако сопротивление воинов Юго-Западного фронта не смог преодолеть. Ожесточенные и упорные бои с превосходящим по силе противником продолжались 72 дня. </a:t>
            </a:r>
            <a:r>
              <a:rPr lang="ru-RU" sz="1400" b="1" i="1" dirty="0" smtClean="0">
                <a:latin typeface="Times New Roman" panose="02020603050405020304" pitchFamily="18" charset="0"/>
                <a:cs typeface="Times New Roman" panose="02020603050405020304" pitchFamily="18" charset="0"/>
              </a:rPr>
              <a:t>Борьба </a:t>
            </a:r>
            <a:r>
              <a:rPr lang="ru-RU" sz="1400" b="1" i="1" dirty="0">
                <a:latin typeface="Times New Roman" panose="02020603050405020304" pitchFamily="18" charset="0"/>
                <a:cs typeface="Times New Roman" panose="02020603050405020304" pitchFamily="18" charset="0"/>
              </a:rPr>
              <a:t>с врагом в условиях оккупации не прекращалась, каждый день был отмечен подвигами патриотов. В городе и в окрестностях его действовали тысячи подпольщиков и партизан.</a:t>
            </a:r>
          </a:p>
          <a:p>
            <a:pPr marL="0" indent="0" algn="just">
              <a:buNone/>
            </a:pPr>
            <a:r>
              <a:rPr lang="ru-RU" sz="1400" b="1" i="1" dirty="0">
                <a:latin typeface="Times New Roman" panose="02020603050405020304" pitchFamily="18" charset="0"/>
                <a:cs typeface="Times New Roman" panose="02020603050405020304" pitchFamily="18" charset="0"/>
              </a:rPr>
              <a:t> 3 ноября 1943 года в ходе масштабного наступления советские войска </a:t>
            </a:r>
            <a:r>
              <a:rPr lang="ru-RU" sz="1400" b="1" i="1" dirty="0" smtClean="0">
                <a:latin typeface="Times New Roman" panose="02020603050405020304" pitchFamily="18" charset="0"/>
                <a:cs typeface="Times New Roman" panose="02020603050405020304" pitchFamily="18" charset="0"/>
              </a:rPr>
              <a:t>первого </a:t>
            </a:r>
            <a:r>
              <a:rPr lang="ru-RU" sz="1400" b="1" i="1" dirty="0">
                <a:latin typeface="Times New Roman" panose="02020603050405020304" pitchFamily="18" charset="0"/>
                <a:cs typeface="Times New Roman" panose="02020603050405020304" pitchFamily="18" charset="0"/>
              </a:rPr>
              <a:t>Украинского фронта провели наступательную операцию. В освобождении Киева и битве за Днепр советские войска и способствовавшие их наступлению подпольщики и партизаны Украины проявили мужество, стойкость, отвагу и героизм.  6 ноября 1943 года над столицей Украины взвилось красное знамя</a:t>
            </a:r>
            <a:r>
              <a:rPr lang="ru-RU" sz="1400" b="1" i="1" dirty="0" smtClean="0">
                <a:latin typeface="Times New Roman" panose="02020603050405020304" pitchFamily="18" charset="0"/>
                <a:cs typeface="Times New Roman" panose="02020603050405020304" pitchFamily="18" charset="0"/>
              </a:rPr>
              <a:t>.</a:t>
            </a:r>
            <a:r>
              <a:rPr lang="ru-RU" sz="1400" b="1" i="1" dirty="0">
                <a:latin typeface="Times New Roman" panose="02020603050405020304" pitchFamily="18" charset="0"/>
                <a:cs typeface="Times New Roman" panose="02020603050405020304" pitchFamily="18" charset="0"/>
              </a:rPr>
              <a:t>  8 мая 1965 г. Киеву присвоено звание «Город-герой».</a:t>
            </a:r>
          </a:p>
          <a:p>
            <a:endParaRPr lang="ru-RU" b="1" i="1" dirty="0"/>
          </a:p>
        </p:txBody>
      </p:sp>
      <p:pic>
        <p:nvPicPr>
          <p:cNvPr id="5122" name="Picture 2" descr="https://pandia.ru/text/82/163/images/img17_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122" y="1383687"/>
            <a:ext cx="3364878" cy="42961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3457650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Новороссийск</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44008" y="1275849"/>
            <a:ext cx="3981128" cy="4525963"/>
          </a:xfrm>
        </p:spPr>
        <p:txBody>
          <a:bodyPr>
            <a:normAutofit fontScale="25000" lnSpcReduction="20000"/>
          </a:bodyPr>
          <a:lstStyle/>
          <a:p>
            <a:pPr marL="0" indent="0" algn="just">
              <a:buNone/>
            </a:pPr>
            <a:r>
              <a:rPr lang="ru-RU" dirty="0" smtClean="0"/>
              <a:t>	</a:t>
            </a:r>
            <a:r>
              <a:rPr lang="ru-RU" sz="5600" b="1" i="1" dirty="0" smtClean="0">
                <a:latin typeface="Times New Roman" panose="02020603050405020304" pitchFamily="18" charset="0"/>
                <a:cs typeface="Times New Roman" panose="02020603050405020304" pitchFamily="18" charset="0"/>
              </a:rPr>
              <a:t>Во </a:t>
            </a:r>
            <a:r>
              <a:rPr lang="ru-RU" sz="5600" b="1" i="1" dirty="0">
                <a:latin typeface="Times New Roman" panose="02020603050405020304" pitchFamily="18" charset="0"/>
                <a:cs typeface="Times New Roman" panose="02020603050405020304" pitchFamily="18" charset="0"/>
              </a:rPr>
              <a:t>время Великой Отечественной войны Новороссийск являлся важной базой Черноморского флота. В ноябре 1941 г. сюда был переведён основной состав его штаба. В 1941-1942 гг. через Новороссийск снабжался осажденный Севастополь.   </a:t>
            </a:r>
          </a:p>
          <a:p>
            <a:pPr marL="0" indent="0" algn="just">
              <a:buNone/>
            </a:pPr>
            <a:r>
              <a:rPr lang="ru-RU" sz="5600" b="1" i="1" dirty="0" smtClean="0">
                <a:latin typeface="Times New Roman" panose="02020603050405020304" pitchFamily="18" charset="0"/>
                <a:cs typeface="Times New Roman" panose="02020603050405020304" pitchFamily="18" charset="0"/>
              </a:rPr>
              <a:t>19 </a:t>
            </a:r>
            <a:r>
              <a:rPr lang="ru-RU" sz="5600" b="1" i="1" dirty="0">
                <a:latin typeface="Times New Roman" panose="02020603050405020304" pitchFamily="18" charset="0"/>
                <a:cs typeface="Times New Roman" panose="02020603050405020304" pitchFamily="18" charset="0"/>
              </a:rPr>
              <a:t>августа 1942 года начались бои за Новороссийск. Они продолжались 393 дня.  Дольше оборону держал только героический Ленинград.      </a:t>
            </a:r>
            <a:r>
              <a:rPr lang="ru-RU" sz="5600" b="1" i="1" dirty="0" smtClean="0">
                <a:latin typeface="Times New Roman" panose="02020603050405020304" pitchFamily="18" charset="0"/>
                <a:cs typeface="Times New Roman" panose="02020603050405020304" pitchFamily="18" charset="0"/>
              </a:rPr>
              <a:t> </a:t>
            </a:r>
            <a:r>
              <a:rPr lang="ru-RU" sz="5600" b="1" i="1" dirty="0">
                <a:latin typeface="Times New Roman" panose="02020603050405020304" pitchFamily="18" charset="0"/>
                <a:cs typeface="Times New Roman" panose="02020603050405020304" pitchFamily="18" charset="0"/>
              </a:rPr>
              <a:t>В начале сентября 1942 г. немецко-фашистские войска захватили большую часть города. В оккупированной части действовала подпольная организация.  Патриоты уничтожали оккупантов, совершали диверсии, собирали сведения о противнике и передавали их советскому </a:t>
            </a:r>
            <a:r>
              <a:rPr lang="ru-RU" sz="5600" b="1" i="1" dirty="0" smtClean="0">
                <a:latin typeface="Times New Roman" panose="02020603050405020304" pitchFamily="18" charset="0"/>
                <a:cs typeface="Times New Roman" panose="02020603050405020304" pitchFamily="18" charset="0"/>
              </a:rPr>
              <a:t>командованию</a:t>
            </a:r>
            <a:r>
              <a:rPr lang="ru-RU" sz="5600" b="1" i="1" dirty="0">
                <a:latin typeface="Times New Roman" panose="02020603050405020304" pitchFamily="18" charset="0"/>
                <a:cs typeface="Times New Roman" panose="02020603050405020304" pitchFamily="18" charset="0"/>
              </a:rPr>
              <a:t>.  В ночь на 4 февраля 1943 г. в южном Новороссийске, в районе Станички, был высажен морской десант, который захватил плацдарм и удерживал его до полного освобождения города советскими войсками 16 сентября 1943 </a:t>
            </a:r>
            <a:r>
              <a:rPr lang="ru-RU" sz="5600" b="1" i="1" dirty="0" smtClean="0">
                <a:latin typeface="Times New Roman" panose="02020603050405020304" pitchFamily="18" charset="0"/>
                <a:cs typeface="Times New Roman" panose="02020603050405020304" pitchFamily="18" charset="0"/>
              </a:rPr>
              <a:t>года. 14 </a:t>
            </a:r>
            <a:r>
              <a:rPr lang="ru-RU" sz="5600" b="1" i="1" dirty="0">
                <a:latin typeface="Times New Roman" panose="02020603050405020304" pitchFamily="18" charset="0"/>
                <a:cs typeface="Times New Roman" panose="02020603050405020304" pitchFamily="18" charset="0"/>
              </a:rPr>
              <a:t>сентября 1973 г. Новороссийску присвоено звание «Город-герой».</a:t>
            </a:r>
          </a:p>
          <a:p>
            <a:pPr marL="0" indent="0" algn="just">
              <a:buNone/>
            </a:pPr>
            <a:r>
              <a:rPr lang="ru-RU" sz="5600" b="1" i="1" dirty="0">
                <a:latin typeface="Times New Roman" panose="02020603050405020304" pitchFamily="18" charset="0"/>
                <a:cs typeface="Times New Roman" panose="02020603050405020304" pitchFamily="18" charset="0"/>
              </a:rPr>
              <a:t> </a:t>
            </a:r>
          </a:p>
          <a:p>
            <a:pPr algn="just"/>
            <a:endParaRPr lang="ru-RU" sz="5600" dirty="0"/>
          </a:p>
        </p:txBody>
      </p:sp>
      <p:pic>
        <p:nvPicPr>
          <p:cNvPr id="6146" name="Picture 2" descr="Памятник воинам защитникам Новороссийска.&#10;Открыт памятник был в 1961 год. Он предстает в виде трех мужественных фигур солдата со знаменем, моряка и партизанки, стоящих плечом к плеч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288761"/>
            <a:ext cx="3181770" cy="42442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3672085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000" b="1" dirty="0" smtClean="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Смоленск</a:t>
            </a:r>
            <a:endParaRPr lang="ru-RU" sz="4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44008" y="1196752"/>
            <a:ext cx="4037674" cy="4525963"/>
          </a:xfrm>
        </p:spPr>
        <p:txBody>
          <a:bodyPr>
            <a:normAutofit fontScale="25000" lnSpcReduction="20000"/>
          </a:bodyPr>
          <a:lstStyle/>
          <a:p>
            <a:pPr marL="0" indent="0" algn="just">
              <a:buNone/>
            </a:pPr>
            <a:r>
              <a:rPr lang="ru-RU" dirty="0" smtClean="0"/>
              <a:t>	</a:t>
            </a:r>
            <a:r>
              <a:rPr lang="ru-RU" sz="5600" b="1" i="1" dirty="0" smtClean="0">
                <a:latin typeface="Times New Roman" panose="02020603050405020304" pitchFamily="18" charset="0"/>
                <a:cs typeface="Times New Roman" panose="02020603050405020304" pitchFamily="18" charset="0"/>
              </a:rPr>
              <a:t>Фашистские </a:t>
            </a:r>
            <a:r>
              <a:rPr lang="ru-RU" sz="5600" b="1" i="1" dirty="0">
                <a:latin typeface="Times New Roman" panose="02020603050405020304" pitchFamily="18" charset="0"/>
                <a:cs typeface="Times New Roman" panose="02020603050405020304" pitchFamily="18" charset="0"/>
              </a:rPr>
              <a:t>самолёты появились над Смоленском на третий день войны, в ночь на 24 июня, а 29 июня они вели воздушную атаку ровно 6 часов. Центральные улицы лежали в руинах, дым и огонь высоко поднимались в небо. Смоленское сражение длилось с 10 июля по 10 сентября, именно здесь дал трещину план молниеносной войны против России, поблек миф о непобедимости фашистской армии.</a:t>
            </a:r>
          </a:p>
          <a:p>
            <a:pPr marL="0" indent="0" algn="just">
              <a:buNone/>
            </a:pPr>
            <a:r>
              <a:rPr lang="ru-RU" sz="5600" b="1" i="1" dirty="0" smtClean="0">
                <a:latin typeface="Times New Roman" panose="02020603050405020304" pitchFamily="18" charset="0"/>
                <a:cs typeface="Times New Roman" panose="02020603050405020304" pitchFamily="18" charset="0"/>
              </a:rPr>
              <a:t>Гитлеровское </a:t>
            </a:r>
            <a:r>
              <a:rPr lang="ru-RU" sz="5600" b="1" i="1" dirty="0">
                <a:latin typeface="Times New Roman" panose="02020603050405020304" pitchFamily="18" charset="0"/>
                <a:cs typeface="Times New Roman" panose="02020603050405020304" pitchFamily="18" charset="0"/>
              </a:rPr>
              <a:t>командование впервые с начала Второй мировой войны отдало приказ перейти к обороне. </a:t>
            </a:r>
            <a:r>
              <a:rPr lang="ru-RU" sz="5600" b="1" i="1" dirty="0" smtClean="0">
                <a:latin typeface="Times New Roman" panose="02020603050405020304" pitchFamily="18" charset="0"/>
                <a:cs typeface="Times New Roman" panose="02020603050405020304" pitchFamily="18" charset="0"/>
              </a:rPr>
              <a:t>В </a:t>
            </a:r>
            <a:r>
              <a:rPr lang="ru-RU" sz="5600" b="1" i="1" dirty="0">
                <a:latin typeface="Times New Roman" panose="02020603050405020304" pitchFamily="18" charset="0"/>
                <a:cs typeface="Times New Roman" panose="02020603050405020304" pitchFamily="18" charset="0"/>
              </a:rPr>
              <a:t>ходе Смоленского сражения наши солдаты и офицеры проявили беззаветное мужество и героизм. Но, несмотря на это, Смоленск пал. Наступили черные дни немецкой оккупации. Фашисты расстреляли, сожгли, повесили, замучили, закопали живыми 135 тысяч мирных жителей и военнопленных. А 25 сентября 1943 года Смоленск был </a:t>
            </a:r>
            <a:r>
              <a:rPr lang="ru-RU" sz="5600" b="1" i="1" dirty="0" smtClean="0">
                <a:latin typeface="Times New Roman" panose="02020603050405020304" pitchFamily="18" charset="0"/>
                <a:cs typeface="Times New Roman" panose="02020603050405020304" pitchFamily="18" charset="0"/>
              </a:rPr>
              <a:t>освобожден. 7 </a:t>
            </a:r>
            <a:r>
              <a:rPr lang="ru-RU" sz="5600" b="1" i="1" dirty="0">
                <a:latin typeface="Times New Roman" panose="02020603050405020304" pitchFamily="18" charset="0"/>
                <a:cs typeface="Times New Roman" panose="02020603050405020304" pitchFamily="18" charset="0"/>
              </a:rPr>
              <a:t>мая 1985 года, накануне 40-летия Победы, за мужество и стойкость защитников города, массовый героизм трудящихся в годы Великой войны Смоленску было присвоено звание «Город-Герой».</a:t>
            </a:r>
          </a:p>
          <a:p>
            <a:pPr marL="0" indent="0">
              <a:buNone/>
            </a:pPr>
            <a:r>
              <a:rPr lang="ru-RU" sz="5600" dirty="0">
                <a:latin typeface="Times New Roman" panose="02020603050405020304" pitchFamily="18" charset="0"/>
                <a:cs typeface="Times New Roman" panose="02020603050405020304" pitchFamily="18" charset="0"/>
              </a:rPr>
              <a:t>        </a:t>
            </a:r>
          </a:p>
          <a:p>
            <a:pPr marL="0" indent="0">
              <a:buNone/>
            </a:pPr>
            <a:r>
              <a:rPr lang="ru-RU" sz="5600" dirty="0">
                <a:latin typeface="Times New Roman" panose="02020603050405020304" pitchFamily="18" charset="0"/>
                <a:cs typeface="Times New Roman" panose="02020603050405020304" pitchFamily="18" charset="0"/>
              </a:rPr>
              <a:t> </a:t>
            </a:r>
          </a:p>
          <a:p>
            <a:pPr marL="0" indent="0">
              <a:buNone/>
            </a:pPr>
            <a:r>
              <a:rPr lang="ru-RU" dirty="0"/>
              <a:t> </a:t>
            </a:r>
          </a:p>
          <a:p>
            <a:endParaRPr lang="ru-RU" dirty="0"/>
          </a:p>
        </p:txBody>
      </p:sp>
      <p:pic>
        <p:nvPicPr>
          <p:cNvPr id="7174" name="Picture 6" descr="https://ds05.infourok.ru/uploads/ex/0181/0002e7b0-864aa67a/hello_html_m22a1e4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1354" y="1386825"/>
            <a:ext cx="3480646" cy="36452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42534840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TotalTime>
  <Words>22</Words>
  <Application>Microsoft Office PowerPoint</Application>
  <PresentationFormat>Экран (4:3)</PresentationFormat>
  <Paragraphs>41</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«ГОРОДА - ГЕРОИ ВЕЛИКОЙ ОТЕЧЕСТВЕННОЙ ВОЙНЫ»</vt:lpstr>
      <vt:lpstr>Москва</vt:lpstr>
      <vt:lpstr> Минск</vt:lpstr>
      <vt:lpstr>Сталинград</vt:lpstr>
      <vt:lpstr>Одесса</vt:lpstr>
      <vt:lpstr>Брестская крепость</vt:lpstr>
      <vt:lpstr>Севастополь</vt:lpstr>
      <vt:lpstr>Тула</vt:lpstr>
      <vt:lpstr>Ленинград</vt:lpstr>
      <vt:lpstr>Керчь</vt:lpstr>
      <vt:lpstr>Мурманск</vt:lpstr>
      <vt:lpstr>Киев</vt:lpstr>
      <vt:lpstr>Новороссийск</vt:lpstr>
      <vt:lpstr>Смоленск</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555</cp:lastModifiedBy>
  <cp:revision>31</cp:revision>
  <dcterms:created xsi:type="dcterms:W3CDTF">2015-04-15T15:20:07Z</dcterms:created>
  <dcterms:modified xsi:type="dcterms:W3CDTF">2025-11-25T10:41:40Z</dcterms:modified>
</cp:coreProperties>
</file>