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7" r:id="rId1"/>
  </p:sldMasterIdLst>
  <p:notesMasterIdLst>
    <p:notesMasterId r:id="rId53"/>
  </p:notesMasterIdLst>
  <p:sldIdLst>
    <p:sldId id="256" r:id="rId2"/>
    <p:sldId id="272" r:id="rId3"/>
    <p:sldId id="257" r:id="rId4"/>
    <p:sldId id="258" r:id="rId5"/>
    <p:sldId id="273" r:id="rId6"/>
    <p:sldId id="274" r:id="rId7"/>
    <p:sldId id="275" r:id="rId8"/>
    <p:sldId id="276" r:id="rId9"/>
    <p:sldId id="277" r:id="rId10"/>
    <p:sldId id="278" r:id="rId11"/>
    <p:sldId id="279" r:id="rId12"/>
    <p:sldId id="283" r:id="rId13"/>
    <p:sldId id="280" r:id="rId14"/>
    <p:sldId id="284" r:id="rId15"/>
    <p:sldId id="285" r:id="rId16"/>
    <p:sldId id="286" r:id="rId17"/>
    <p:sldId id="287" r:id="rId18"/>
    <p:sldId id="288" r:id="rId19"/>
    <p:sldId id="289" r:id="rId20"/>
    <p:sldId id="290" r:id="rId21"/>
    <p:sldId id="292" r:id="rId22"/>
    <p:sldId id="294" r:id="rId23"/>
    <p:sldId id="297" r:id="rId24"/>
    <p:sldId id="298" r:id="rId25"/>
    <p:sldId id="340" r:id="rId26"/>
    <p:sldId id="310" r:id="rId27"/>
    <p:sldId id="341" r:id="rId28"/>
    <p:sldId id="315" r:id="rId29"/>
    <p:sldId id="342" r:id="rId30"/>
    <p:sldId id="316" r:id="rId31"/>
    <p:sldId id="343" r:id="rId32"/>
    <p:sldId id="317" r:id="rId33"/>
    <p:sldId id="344" r:id="rId34"/>
    <p:sldId id="318" r:id="rId35"/>
    <p:sldId id="325" r:id="rId36"/>
    <p:sldId id="320" r:id="rId37"/>
    <p:sldId id="321" r:id="rId38"/>
    <p:sldId id="322" r:id="rId39"/>
    <p:sldId id="323" r:id="rId40"/>
    <p:sldId id="324" r:id="rId41"/>
    <p:sldId id="345" r:id="rId42"/>
    <p:sldId id="331" r:id="rId43"/>
    <p:sldId id="346" r:id="rId44"/>
    <p:sldId id="335" r:id="rId45"/>
    <p:sldId id="347" r:id="rId46"/>
    <p:sldId id="336" r:id="rId47"/>
    <p:sldId id="348" r:id="rId48"/>
    <p:sldId id="337" r:id="rId49"/>
    <p:sldId id="349" r:id="rId50"/>
    <p:sldId id="338" r:id="rId51"/>
    <p:sldId id="350" r:id="rId52"/>
  </p:sldIdLst>
  <p:sldSz cx="9144000" cy="5143500" type="screen16x9"/>
  <p:notesSz cx="6858000" cy="9144000"/>
  <p:embeddedFontLst>
    <p:embeddedFont>
      <p:font typeface="Bookman Old Style" panose="02050604050505020204" pitchFamily="18" charset="0"/>
      <p:regular r:id="rId54"/>
      <p:bold r:id="rId55"/>
      <p:italic r:id="rId56"/>
      <p:boldItalic r:id="rId57"/>
    </p:embeddedFont>
    <p:embeddedFont>
      <p:font typeface="Cormorant Garamond Light" panose="020B0604020202020204" charset="-52"/>
      <p:regular r:id="rId58"/>
      <p:bold r:id="rId59"/>
      <p:italic r:id="rId60"/>
      <p:boldItalic r:id="rId6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17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347" autoAdjust="0"/>
    <p:restoredTop sz="94660"/>
  </p:normalViewPr>
  <p:slideViewPr>
    <p:cSldViewPr snapToGrid="0">
      <p:cViewPr varScale="1">
        <p:scale>
          <a:sx n="114" d="100"/>
          <a:sy n="114" d="100"/>
        </p:scale>
        <p:origin x="86" y="101"/>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2.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font" Target="fonts/font5.fntdata"/><Relationship Id="rId5" Type="http://schemas.openxmlformats.org/officeDocument/2006/relationships/slide" Target="slides/slide4.xml"/><Relationship Id="rId61" Type="http://schemas.openxmlformats.org/officeDocument/2006/relationships/font" Target="fonts/font8.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3.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4.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7.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E26809-5620-4994-999E-C863BD1681FF}" type="doc">
      <dgm:prSet loTypeId="urn:microsoft.com/office/officeart/2005/8/layout/lProcess3" loCatId="process" qsTypeId="urn:microsoft.com/office/officeart/2005/8/quickstyle/simple2" qsCatId="simple" csTypeId="urn:microsoft.com/office/officeart/2005/8/colors/accent0_2" csCatId="mainScheme" phldr="1"/>
      <dgm:spPr/>
      <dgm:t>
        <a:bodyPr/>
        <a:lstStyle/>
        <a:p>
          <a:endParaRPr lang="ru-RU"/>
        </a:p>
      </dgm:t>
    </dgm:pt>
    <dgm:pt modelId="{ECFF97E3-FEC4-45E8-83E9-2CC66E930A2C}">
      <dgm:prSet phldrT="[Текст]" custT="1"/>
      <dgm:spPr>
        <a:xfrm>
          <a:off x="1318456" y="1547"/>
          <a:ext cx="1663695" cy="494323"/>
        </a:xfrm>
        <a:prstGeom prst="chevron">
          <a:avLst/>
        </a:prstGeom>
      </dgm:spPr>
      <dgm:t>
        <a:bodyPr/>
        <a:lstStyle/>
        <a:p>
          <a:pPr>
            <a:buNone/>
          </a:pPr>
          <a:r>
            <a:rPr lang="ru-RU" sz="2000" b="1" dirty="0">
              <a:latin typeface="Bookman Old Style" panose="02050604050505020204" pitchFamily="18" charset="0"/>
              <a:ea typeface="+mn-ea"/>
              <a:cs typeface="+mn-cs"/>
            </a:rPr>
            <a:t>Раунд 1</a:t>
          </a:r>
        </a:p>
      </dgm:t>
    </dgm:pt>
    <dgm:pt modelId="{3FFC63E7-3CC8-41A8-8034-217F8A728CF5}" type="parTrans" cxnId="{E128129B-1942-4905-BE0B-DCEAA6BDD042}">
      <dgm:prSet/>
      <dgm:spPr/>
      <dgm:t>
        <a:bodyPr/>
        <a:lstStyle/>
        <a:p>
          <a:endParaRPr lang="ru-RU" sz="2000" b="1"/>
        </a:p>
      </dgm:t>
    </dgm:pt>
    <dgm:pt modelId="{F7A9957C-D583-4F5B-B0C0-39FD28B99604}" type="sibTrans" cxnId="{E128129B-1942-4905-BE0B-DCEAA6BDD042}">
      <dgm:prSet/>
      <dgm:spPr/>
      <dgm:t>
        <a:bodyPr/>
        <a:lstStyle/>
        <a:p>
          <a:endParaRPr lang="ru-RU" sz="2000" b="1"/>
        </a:p>
      </dgm:t>
    </dgm:pt>
    <dgm:pt modelId="{86F45A3C-781D-4C5C-BA62-F971BCFD25FF}">
      <dgm:prSet phldrT="[Текст]" custT="1"/>
      <dgm:spPr>
        <a:xfrm>
          <a:off x="2821497" y="43565"/>
          <a:ext cx="2818826" cy="410288"/>
        </a:xfrm>
        <a:prstGeom prst="chevron">
          <a:avLst/>
        </a:prstGeom>
      </dgm:spPr>
      <dgm:t>
        <a:bodyPr/>
        <a:lstStyle/>
        <a:p>
          <a:pPr algn="l">
            <a:buNone/>
          </a:pPr>
          <a:r>
            <a:rPr lang="ru-RU" sz="2000" b="1" i="0" dirty="0">
              <a:ln>
                <a:solidFill>
                  <a:srgbClr val="1E1710"/>
                </a:solidFill>
              </a:ln>
              <a:latin typeface="Bookman Old Style" panose="02050604050505020204" pitchFamily="18" charset="0"/>
            </a:rPr>
            <a:t>«Безопасный выбор»</a:t>
          </a:r>
          <a:endParaRPr lang="ru-RU" sz="2000" b="1" dirty="0">
            <a:ln>
              <a:solidFill>
                <a:srgbClr val="1E1710"/>
              </a:solidFill>
            </a:ln>
            <a:latin typeface="Bookman Old Style" panose="02050604050505020204" pitchFamily="18" charset="0"/>
            <a:ea typeface="+mn-ea"/>
            <a:cs typeface="+mn-cs"/>
          </a:endParaRPr>
        </a:p>
      </dgm:t>
    </dgm:pt>
    <dgm:pt modelId="{C1F3EA3D-E512-4FED-B8D7-5B2569ABA64C}" type="parTrans" cxnId="{6ECDD705-5FCE-4135-8917-521550C77247}">
      <dgm:prSet/>
      <dgm:spPr/>
      <dgm:t>
        <a:bodyPr/>
        <a:lstStyle/>
        <a:p>
          <a:endParaRPr lang="ru-RU" sz="2000" b="1"/>
        </a:p>
      </dgm:t>
    </dgm:pt>
    <dgm:pt modelId="{F24C6F70-A36D-44E8-B4AC-632057365D51}" type="sibTrans" cxnId="{6ECDD705-5FCE-4135-8917-521550C77247}">
      <dgm:prSet/>
      <dgm:spPr/>
      <dgm:t>
        <a:bodyPr/>
        <a:lstStyle/>
        <a:p>
          <a:endParaRPr lang="ru-RU" sz="2000" b="1"/>
        </a:p>
      </dgm:t>
    </dgm:pt>
    <dgm:pt modelId="{99C940AD-9AB1-4CFB-9159-186B44646090}">
      <dgm:prSet phldrT="[Текст]" custT="1"/>
      <dgm:spPr>
        <a:xfrm>
          <a:off x="1318456" y="565076"/>
          <a:ext cx="1663695" cy="494323"/>
        </a:xfrm>
        <a:prstGeom prst="chevron">
          <a:avLst/>
        </a:prstGeom>
      </dgm:spPr>
      <dgm:t>
        <a:bodyPr/>
        <a:lstStyle/>
        <a:p>
          <a:pPr>
            <a:buNone/>
          </a:pPr>
          <a:r>
            <a:rPr lang="ru-RU" sz="2000" b="1" dirty="0">
              <a:latin typeface="Bookman Old Style" panose="02050604050505020204" pitchFamily="18" charset="0"/>
              <a:ea typeface="+mn-ea"/>
              <a:cs typeface="+mn-cs"/>
            </a:rPr>
            <a:t>Раунд 2</a:t>
          </a:r>
        </a:p>
      </dgm:t>
    </dgm:pt>
    <dgm:pt modelId="{CC8AB908-7B27-4EAD-8495-83C27063105F}" type="parTrans" cxnId="{38EA17EF-24C9-4074-9BC0-24081B250385}">
      <dgm:prSet/>
      <dgm:spPr/>
      <dgm:t>
        <a:bodyPr/>
        <a:lstStyle/>
        <a:p>
          <a:endParaRPr lang="ru-RU" sz="2000" b="1"/>
        </a:p>
      </dgm:t>
    </dgm:pt>
    <dgm:pt modelId="{D0EBE75A-7C56-4CB8-AB76-C1776E749525}" type="sibTrans" cxnId="{38EA17EF-24C9-4074-9BC0-24081B250385}">
      <dgm:prSet/>
      <dgm:spPr/>
      <dgm:t>
        <a:bodyPr/>
        <a:lstStyle/>
        <a:p>
          <a:endParaRPr lang="ru-RU" sz="2000" b="1"/>
        </a:p>
      </dgm:t>
    </dgm:pt>
    <dgm:pt modelId="{031697F4-789C-40F5-9718-7017FB48BF08}">
      <dgm:prSet phldrT="[Текст]" custT="1"/>
      <dgm:spPr>
        <a:xfrm>
          <a:off x="2821497" y="607094"/>
          <a:ext cx="3237054" cy="410288"/>
        </a:xfrm>
        <a:prstGeom prst="chevron">
          <a:avLst/>
        </a:prstGeom>
      </dgm:spPr>
      <dgm:t>
        <a:bodyPr/>
        <a:lstStyle/>
        <a:p>
          <a:pPr algn="l">
            <a:buNone/>
          </a:pPr>
          <a:r>
            <a:rPr lang="ru-RU" sz="2000" b="1" i="0" dirty="0">
              <a:ln>
                <a:solidFill>
                  <a:srgbClr val="1E1710"/>
                </a:solidFill>
              </a:ln>
              <a:latin typeface="Bookman Old Style" panose="02050604050505020204" pitchFamily="18" charset="0"/>
            </a:rPr>
            <a:t>«Операция: Принятие решения»</a:t>
          </a:r>
          <a:endParaRPr lang="ru-RU" sz="2000" b="1" dirty="0">
            <a:ln>
              <a:solidFill>
                <a:srgbClr val="1E1710"/>
              </a:solidFill>
            </a:ln>
            <a:latin typeface="Bookman Old Style" panose="02050604050505020204" pitchFamily="18" charset="0"/>
            <a:ea typeface="+mn-ea"/>
            <a:cs typeface="+mn-cs"/>
          </a:endParaRPr>
        </a:p>
      </dgm:t>
    </dgm:pt>
    <dgm:pt modelId="{E8FDA656-4FAD-43BA-97C8-A0FA38160DEB}" type="parTrans" cxnId="{2DA05176-EEA4-4FB9-8070-94591B9179C0}">
      <dgm:prSet/>
      <dgm:spPr/>
      <dgm:t>
        <a:bodyPr/>
        <a:lstStyle/>
        <a:p>
          <a:endParaRPr lang="ru-RU" sz="2000" b="1"/>
        </a:p>
      </dgm:t>
    </dgm:pt>
    <dgm:pt modelId="{366F92AC-7A67-4471-A0FE-38CF9D5A9562}" type="sibTrans" cxnId="{2DA05176-EEA4-4FB9-8070-94591B9179C0}">
      <dgm:prSet/>
      <dgm:spPr/>
      <dgm:t>
        <a:bodyPr/>
        <a:lstStyle/>
        <a:p>
          <a:endParaRPr lang="ru-RU" sz="2000" b="1"/>
        </a:p>
      </dgm:t>
    </dgm:pt>
    <dgm:pt modelId="{70BD781A-3CCB-4762-93C6-39A3F1749B5C}">
      <dgm:prSet custT="1"/>
      <dgm:spPr>
        <a:xfrm>
          <a:off x="1318456" y="1128605"/>
          <a:ext cx="1654056" cy="494323"/>
        </a:xfrm>
        <a:prstGeom prst="chevron">
          <a:avLst/>
        </a:prstGeom>
      </dgm:spPr>
      <dgm:t>
        <a:bodyPr/>
        <a:lstStyle/>
        <a:p>
          <a:pPr>
            <a:buNone/>
          </a:pPr>
          <a:r>
            <a:rPr lang="ru-RU" sz="2000" b="1" dirty="0">
              <a:latin typeface="Bookman Old Style" panose="02050604050505020204" pitchFamily="18" charset="0"/>
              <a:ea typeface="+mn-ea"/>
              <a:cs typeface="+mn-cs"/>
            </a:rPr>
            <a:t>Раунд 3</a:t>
          </a:r>
        </a:p>
      </dgm:t>
    </dgm:pt>
    <dgm:pt modelId="{A0ECC385-6D93-4011-8BCC-C9885A3C12A7}" type="parTrans" cxnId="{D75F4125-F901-4963-B824-9FF200A8949D}">
      <dgm:prSet/>
      <dgm:spPr/>
      <dgm:t>
        <a:bodyPr/>
        <a:lstStyle/>
        <a:p>
          <a:endParaRPr lang="ru-RU" sz="2000" b="1"/>
        </a:p>
      </dgm:t>
    </dgm:pt>
    <dgm:pt modelId="{B92FD8FE-7DD7-4650-B194-5D2D8BC8090D}" type="sibTrans" cxnId="{D75F4125-F901-4963-B824-9FF200A8949D}">
      <dgm:prSet/>
      <dgm:spPr/>
      <dgm:t>
        <a:bodyPr/>
        <a:lstStyle/>
        <a:p>
          <a:endParaRPr lang="ru-RU" sz="2000" b="1"/>
        </a:p>
      </dgm:t>
    </dgm:pt>
    <dgm:pt modelId="{60D7E66D-B3F9-4AB7-9676-F4B1F54C25A5}">
      <dgm:prSet custT="1"/>
      <dgm:spPr>
        <a:xfrm>
          <a:off x="2811858" y="1170623"/>
          <a:ext cx="3664954" cy="410288"/>
        </a:xfrm>
        <a:prstGeom prst="chevron">
          <a:avLst/>
        </a:prstGeom>
      </dgm:spPr>
      <dgm:t>
        <a:bodyPr/>
        <a:lstStyle/>
        <a:p>
          <a:pPr algn="l">
            <a:buNone/>
          </a:pPr>
          <a:r>
            <a:rPr lang="ru-RU" sz="2000" b="1" i="0" dirty="0">
              <a:ln>
                <a:solidFill>
                  <a:srgbClr val="1E1710"/>
                </a:solidFill>
              </a:ln>
              <a:latin typeface="Bookman Old Style" panose="02050604050505020204" pitchFamily="18" charset="0"/>
            </a:rPr>
            <a:t>«Правда под прикрытием»</a:t>
          </a:r>
          <a:endParaRPr lang="ru-RU" sz="2000" b="1" dirty="0">
            <a:ln>
              <a:solidFill>
                <a:srgbClr val="1E1710"/>
              </a:solidFill>
            </a:ln>
            <a:solidFill>
              <a:sysClr val="windowText" lastClr="000000">
                <a:hueOff val="0"/>
                <a:satOff val="0"/>
                <a:lumOff val="0"/>
                <a:alphaOff val="0"/>
              </a:sysClr>
            </a:solidFill>
            <a:latin typeface="Bookman Old Style" panose="02050604050505020204" pitchFamily="18" charset="0"/>
            <a:ea typeface="+mn-ea"/>
            <a:cs typeface="+mn-cs"/>
          </a:endParaRPr>
        </a:p>
      </dgm:t>
    </dgm:pt>
    <dgm:pt modelId="{A6A05CF0-CC1A-4325-B51D-1C4E3F717168}" type="parTrans" cxnId="{D7B4CD72-C556-4C21-B328-F55D41A5B978}">
      <dgm:prSet/>
      <dgm:spPr/>
      <dgm:t>
        <a:bodyPr/>
        <a:lstStyle/>
        <a:p>
          <a:endParaRPr lang="ru-RU" sz="2000" b="1"/>
        </a:p>
      </dgm:t>
    </dgm:pt>
    <dgm:pt modelId="{4B872565-4109-4F60-8894-46B069BA1570}" type="sibTrans" cxnId="{D7B4CD72-C556-4C21-B328-F55D41A5B978}">
      <dgm:prSet/>
      <dgm:spPr/>
      <dgm:t>
        <a:bodyPr/>
        <a:lstStyle/>
        <a:p>
          <a:endParaRPr lang="ru-RU" sz="2000" b="1"/>
        </a:p>
      </dgm:t>
    </dgm:pt>
    <dgm:pt modelId="{354F46BC-1C4E-4571-A5E3-C04D8D66CB8D}" type="pres">
      <dgm:prSet presAssocID="{F7E26809-5620-4994-999E-C863BD1681FF}" presName="Name0" presStyleCnt="0">
        <dgm:presLayoutVars>
          <dgm:chPref val="3"/>
          <dgm:dir/>
          <dgm:animLvl val="lvl"/>
          <dgm:resizeHandles/>
        </dgm:presLayoutVars>
      </dgm:prSet>
      <dgm:spPr/>
    </dgm:pt>
    <dgm:pt modelId="{A5C474CC-E0A8-440A-9BE5-FDD9081E02A2}" type="pres">
      <dgm:prSet presAssocID="{ECFF97E3-FEC4-45E8-83E9-2CC66E930A2C}" presName="horFlow" presStyleCnt="0"/>
      <dgm:spPr/>
    </dgm:pt>
    <dgm:pt modelId="{6006BCE3-3766-4F98-AC69-1D139A483A94}" type="pres">
      <dgm:prSet presAssocID="{ECFF97E3-FEC4-45E8-83E9-2CC66E930A2C}" presName="bigChev" presStyleLbl="node1" presStyleIdx="0" presStyleCnt="3" custScaleX="159169"/>
      <dgm:spPr/>
    </dgm:pt>
    <dgm:pt modelId="{E371CDB4-25BD-4C6F-92B8-1AB77819EAF9}" type="pres">
      <dgm:prSet presAssocID="{C1F3EA3D-E512-4FED-B8D7-5B2569ABA64C}" presName="parTrans" presStyleCnt="0"/>
      <dgm:spPr/>
    </dgm:pt>
    <dgm:pt modelId="{2E74CFC2-22E4-4766-AC71-E02707E15FFA}" type="pres">
      <dgm:prSet presAssocID="{86F45A3C-781D-4C5C-BA62-F971BCFD25FF}" presName="node" presStyleLbl="alignAccFollowNode1" presStyleIdx="0" presStyleCnt="3" custScaleX="584285" custScaleY="116043">
        <dgm:presLayoutVars>
          <dgm:bulletEnabled val="1"/>
        </dgm:presLayoutVars>
      </dgm:prSet>
      <dgm:spPr/>
    </dgm:pt>
    <dgm:pt modelId="{71E05042-785C-40B1-B202-D53ACA0558BB}" type="pres">
      <dgm:prSet presAssocID="{ECFF97E3-FEC4-45E8-83E9-2CC66E930A2C}" presName="vSp" presStyleCnt="0"/>
      <dgm:spPr/>
    </dgm:pt>
    <dgm:pt modelId="{4F8F9CB9-63EF-4C4B-A32A-9FD09F7CE9CB}" type="pres">
      <dgm:prSet presAssocID="{99C940AD-9AB1-4CFB-9159-186B44646090}" presName="horFlow" presStyleCnt="0"/>
      <dgm:spPr/>
    </dgm:pt>
    <dgm:pt modelId="{5CC98787-6E65-4D85-BDBD-D86CC9209EFE}" type="pres">
      <dgm:prSet presAssocID="{99C940AD-9AB1-4CFB-9159-186B44646090}" presName="bigChev" presStyleLbl="node1" presStyleIdx="1" presStyleCnt="3" custScaleX="154680"/>
      <dgm:spPr/>
    </dgm:pt>
    <dgm:pt modelId="{1F919980-1D3B-4758-97B4-8C8EF82CB2F0}" type="pres">
      <dgm:prSet presAssocID="{E8FDA656-4FAD-43BA-97C8-A0FA38160DEB}" presName="parTrans" presStyleCnt="0"/>
      <dgm:spPr/>
    </dgm:pt>
    <dgm:pt modelId="{324630CE-474F-48FB-AADA-9497F8CD7BF2}" type="pres">
      <dgm:prSet presAssocID="{031697F4-789C-40F5-9718-7017FB48BF08}" presName="node" presStyleLbl="alignAccFollowNode1" presStyleIdx="1" presStyleCnt="3" custScaleX="591496" custLinFactNeighborX="10780" custLinFactNeighborY="3351">
        <dgm:presLayoutVars>
          <dgm:bulletEnabled val="1"/>
        </dgm:presLayoutVars>
      </dgm:prSet>
      <dgm:spPr/>
    </dgm:pt>
    <dgm:pt modelId="{059F9E6C-AF62-41D1-99FF-0C65E5837CD7}" type="pres">
      <dgm:prSet presAssocID="{99C940AD-9AB1-4CFB-9159-186B44646090}" presName="vSp" presStyleCnt="0"/>
      <dgm:spPr/>
    </dgm:pt>
    <dgm:pt modelId="{B0946301-6559-43E6-9E12-0EB15832C046}" type="pres">
      <dgm:prSet presAssocID="{70BD781A-3CCB-4762-93C6-39A3F1749B5C}" presName="horFlow" presStyleCnt="0"/>
      <dgm:spPr/>
    </dgm:pt>
    <dgm:pt modelId="{29F1E895-FB23-4A4E-BE0A-E4A04E9A682A}" type="pres">
      <dgm:prSet presAssocID="{70BD781A-3CCB-4762-93C6-39A3F1749B5C}" presName="bigChev" presStyleLbl="node1" presStyleIdx="2" presStyleCnt="3" custScaleX="151800"/>
      <dgm:spPr/>
    </dgm:pt>
    <dgm:pt modelId="{725CFA1B-1C70-4EED-898C-D35087DC8E5A}" type="pres">
      <dgm:prSet presAssocID="{A6A05CF0-CC1A-4325-B51D-1C4E3F717168}" presName="parTrans" presStyleCnt="0"/>
      <dgm:spPr/>
    </dgm:pt>
    <dgm:pt modelId="{23FE8447-79CC-47E7-B0DE-1A2B89530B1B}" type="pres">
      <dgm:prSet presAssocID="{60D7E66D-B3F9-4AB7-9676-F4B1F54C25A5}" presName="node" presStyleLbl="alignAccFollowNode1" presStyleIdx="2" presStyleCnt="3" custScaleX="594354" custLinFactNeighborX="16171" custLinFactNeighborY="412">
        <dgm:presLayoutVars>
          <dgm:bulletEnabled val="1"/>
        </dgm:presLayoutVars>
      </dgm:prSet>
      <dgm:spPr/>
    </dgm:pt>
  </dgm:ptLst>
  <dgm:cxnLst>
    <dgm:cxn modelId="{6ECDD705-5FCE-4135-8917-521550C77247}" srcId="{ECFF97E3-FEC4-45E8-83E9-2CC66E930A2C}" destId="{86F45A3C-781D-4C5C-BA62-F971BCFD25FF}" srcOrd="0" destOrd="0" parTransId="{C1F3EA3D-E512-4FED-B8D7-5B2569ABA64C}" sibTransId="{F24C6F70-A36D-44E8-B4AC-632057365D51}"/>
    <dgm:cxn modelId="{56F4511A-2FAB-4AF5-9DC6-299AB2BD6331}" type="presOf" srcId="{60D7E66D-B3F9-4AB7-9676-F4B1F54C25A5}" destId="{23FE8447-79CC-47E7-B0DE-1A2B89530B1B}" srcOrd="0" destOrd="0" presId="urn:microsoft.com/office/officeart/2005/8/layout/lProcess3"/>
    <dgm:cxn modelId="{D75F4125-F901-4963-B824-9FF200A8949D}" srcId="{F7E26809-5620-4994-999E-C863BD1681FF}" destId="{70BD781A-3CCB-4762-93C6-39A3F1749B5C}" srcOrd="2" destOrd="0" parTransId="{A0ECC385-6D93-4011-8BCC-C9885A3C12A7}" sibTransId="{B92FD8FE-7DD7-4650-B194-5D2D8BC8090D}"/>
    <dgm:cxn modelId="{D7685B39-9341-4C32-BEF2-690E580108E2}" type="presOf" srcId="{F7E26809-5620-4994-999E-C863BD1681FF}" destId="{354F46BC-1C4E-4571-A5E3-C04D8D66CB8D}" srcOrd="0" destOrd="0" presId="urn:microsoft.com/office/officeart/2005/8/layout/lProcess3"/>
    <dgm:cxn modelId="{A3E0B03E-6F8C-4DBF-82DB-7F2EE4272F77}" type="presOf" srcId="{70BD781A-3CCB-4762-93C6-39A3F1749B5C}" destId="{29F1E895-FB23-4A4E-BE0A-E4A04E9A682A}" srcOrd="0" destOrd="0" presId="urn:microsoft.com/office/officeart/2005/8/layout/lProcess3"/>
    <dgm:cxn modelId="{D7B4CD72-C556-4C21-B328-F55D41A5B978}" srcId="{70BD781A-3CCB-4762-93C6-39A3F1749B5C}" destId="{60D7E66D-B3F9-4AB7-9676-F4B1F54C25A5}" srcOrd="0" destOrd="0" parTransId="{A6A05CF0-CC1A-4325-B51D-1C4E3F717168}" sibTransId="{4B872565-4109-4F60-8894-46B069BA1570}"/>
    <dgm:cxn modelId="{2DA05176-EEA4-4FB9-8070-94591B9179C0}" srcId="{99C940AD-9AB1-4CFB-9159-186B44646090}" destId="{031697F4-789C-40F5-9718-7017FB48BF08}" srcOrd="0" destOrd="0" parTransId="{E8FDA656-4FAD-43BA-97C8-A0FA38160DEB}" sibTransId="{366F92AC-7A67-4471-A0FE-38CF9D5A9562}"/>
    <dgm:cxn modelId="{E128129B-1942-4905-BE0B-DCEAA6BDD042}" srcId="{F7E26809-5620-4994-999E-C863BD1681FF}" destId="{ECFF97E3-FEC4-45E8-83E9-2CC66E930A2C}" srcOrd="0" destOrd="0" parTransId="{3FFC63E7-3CC8-41A8-8034-217F8A728CF5}" sibTransId="{F7A9957C-D583-4F5B-B0C0-39FD28B99604}"/>
    <dgm:cxn modelId="{A68C7FA4-C1F8-4D08-85AD-F6D890951516}" type="presOf" srcId="{ECFF97E3-FEC4-45E8-83E9-2CC66E930A2C}" destId="{6006BCE3-3766-4F98-AC69-1D139A483A94}" srcOrd="0" destOrd="0" presId="urn:microsoft.com/office/officeart/2005/8/layout/lProcess3"/>
    <dgm:cxn modelId="{38A92ABA-1ED6-4B06-8644-2DCC44F87F65}" type="presOf" srcId="{031697F4-789C-40F5-9718-7017FB48BF08}" destId="{324630CE-474F-48FB-AADA-9497F8CD7BF2}" srcOrd="0" destOrd="0" presId="urn:microsoft.com/office/officeart/2005/8/layout/lProcess3"/>
    <dgm:cxn modelId="{DCF57EC1-999A-4AC6-9405-FE77C93B3DD8}" type="presOf" srcId="{86F45A3C-781D-4C5C-BA62-F971BCFD25FF}" destId="{2E74CFC2-22E4-4766-AC71-E02707E15FFA}" srcOrd="0" destOrd="0" presId="urn:microsoft.com/office/officeart/2005/8/layout/lProcess3"/>
    <dgm:cxn modelId="{38EA17EF-24C9-4074-9BC0-24081B250385}" srcId="{F7E26809-5620-4994-999E-C863BD1681FF}" destId="{99C940AD-9AB1-4CFB-9159-186B44646090}" srcOrd="1" destOrd="0" parTransId="{CC8AB908-7B27-4EAD-8495-83C27063105F}" sibTransId="{D0EBE75A-7C56-4CB8-AB76-C1776E749525}"/>
    <dgm:cxn modelId="{4EDF1FFC-EE7C-46F3-8FA7-24AA3C9B11B1}" type="presOf" srcId="{99C940AD-9AB1-4CFB-9159-186B44646090}" destId="{5CC98787-6E65-4D85-BDBD-D86CC9209EFE}" srcOrd="0" destOrd="0" presId="urn:microsoft.com/office/officeart/2005/8/layout/lProcess3"/>
    <dgm:cxn modelId="{3DE32D46-B683-4F5F-95A0-C1B612DF1014}" type="presParOf" srcId="{354F46BC-1C4E-4571-A5E3-C04D8D66CB8D}" destId="{A5C474CC-E0A8-440A-9BE5-FDD9081E02A2}" srcOrd="0" destOrd="0" presId="urn:microsoft.com/office/officeart/2005/8/layout/lProcess3"/>
    <dgm:cxn modelId="{5BE98668-B3AE-403D-9CD7-D6FFB2712834}" type="presParOf" srcId="{A5C474CC-E0A8-440A-9BE5-FDD9081E02A2}" destId="{6006BCE3-3766-4F98-AC69-1D139A483A94}" srcOrd="0" destOrd="0" presId="urn:microsoft.com/office/officeart/2005/8/layout/lProcess3"/>
    <dgm:cxn modelId="{4063AC14-B634-4271-B007-AC1AA05B55A2}" type="presParOf" srcId="{A5C474CC-E0A8-440A-9BE5-FDD9081E02A2}" destId="{E371CDB4-25BD-4C6F-92B8-1AB77819EAF9}" srcOrd="1" destOrd="0" presId="urn:microsoft.com/office/officeart/2005/8/layout/lProcess3"/>
    <dgm:cxn modelId="{CBD21D37-E044-40D2-A9B2-E43DCA3D1182}" type="presParOf" srcId="{A5C474CC-E0A8-440A-9BE5-FDD9081E02A2}" destId="{2E74CFC2-22E4-4766-AC71-E02707E15FFA}" srcOrd="2" destOrd="0" presId="urn:microsoft.com/office/officeart/2005/8/layout/lProcess3"/>
    <dgm:cxn modelId="{DE438D33-952F-49C4-A4D7-E86021EA4EE1}" type="presParOf" srcId="{354F46BC-1C4E-4571-A5E3-C04D8D66CB8D}" destId="{71E05042-785C-40B1-B202-D53ACA0558BB}" srcOrd="1" destOrd="0" presId="urn:microsoft.com/office/officeart/2005/8/layout/lProcess3"/>
    <dgm:cxn modelId="{164C5F01-7B17-48F8-A43C-4B2DBE9EB6DE}" type="presParOf" srcId="{354F46BC-1C4E-4571-A5E3-C04D8D66CB8D}" destId="{4F8F9CB9-63EF-4C4B-A32A-9FD09F7CE9CB}" srcOrd="2" destOrd="0" presId="urn:microsoft.com/office/officeart/2005/8/layout/lProcess3"/>
    <dgm:cxn modelId="{DD6C653C-3F64-4EAC-849E-D1489851F784}" type="presParOf" srcId="{4F8F9CB9-63EF-4C4B-A32A-9FD09F7CE9CB}" destId="{5CC98787-6E65-4D85-BDBD-D86CC9209EFE}" srcOrd="0" destOrd="0" presId="urn:microsoft.com/office/officeart/2005/8/layout/lProcess3"/>
    <dgm:cxn modelId="{FD96773E-F068-4C0C-A552-2041246FE333}" type="presParOf" srcId="{4F8F9CB9-63EF-4C4B-A32A-9FD09F7CE9CB}" destId="{1F919980-1D3B-4758-97B4-8C8EF82CB2F0}" srcOrd="1" destOrd="0" presId="urn:microsoft.com/office/officeart/2005/8/layout/lProcess3"/>
    <dgm:cxn modelId="{A5C1F1F8-D584-460D-A84F-DC837FED88BE}" type="presParOf" srcId="{4F8F9CB9-63EF-4C4B-A32A-9FD09F7CE9CB}" destId="{324630CE-474F-48FB-AADA-9497F8CD7BF2}" srcOrd="2" destOrd="0" presId="urn:microsoft.com/office/officeart/2005/8/layout/lProcess3"/>
    <dgm:cxn modelId="{1ED0E217-FE19-41C1-97B1-99EDC688F901}" type="presParOf" srcId="{354F46BC-1C4E-4571-A5E3-C04D8D66CB8D}" destId="{059F9E6C-AF62-41D1-99FF-0C65E5837CD7}" srcOrd="3" destOrd="0" presId="urn:microsoft.com/office/officeart/2005/8/layout/lProcess3"/>
    <dgm:cxn modelId="{D161B35B-59B4-43E5-A20C-8EA3AAE4B150}" type="presParOf" srcId="{354F46BC-1C4E-4571-A5E3-C04D8D66CB8D}" destId="{B0946301-6559-43E6-9E12-0EB15832C046}" srcOrd="4" destOrd="0" presId="urn:microsoft.com/office/officeart/2005/8/layout/lProcess3"/>
    <dgm:cxn modelId="{F58C9F2F-AF0F-431A-A4DE-B7059EAC0D39}" type="presParOf" srcId="{B0946301-6559-43E6-9E12-0EB15832C046}" destId="{29F1E895-FB23-4A4E-BE0A-E4A04E9A682A}" srcOrd="0" destOrd="0" presId="urn:microsoft.com/office/officeart/2005/8/layout/lProcess3"/>
    <dgm:cxn modelId="{B3F0D357-9284-410B-A575-5EF32E41EFE0}" type="presParOf" srcId="{B0946301-6559-43E6-9E12-0EB15832C046}" destId="{725CFA1B-1C70-4EED-898C-D35087DC8E5A}" srcOrd="1" destOrd="0" presId="urn:microsoft.com/office/officeart/2005/8/layout/lProcess3"/>
    <dgm:cxn modelId="{82AFBEEE-59E0-49FD-89AE-6503259D7429}" type="presParOf" srcId="{B0946301-6559-43E6-9E12-0EB15832C046}" destId="{23FE8447-79CC-47E7-B0DE-1A2B89530B1B}" srcOrd="2"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06BCE3-3766-4F98-AC69-1D139A483A94}">
      <dsp:nvSpPr>
        <dsp:cNvPr id="0" name=""/>
        <dsp:cNvSpPr/>
      </dsp:nvSpPr>
      <dsp:spPr>
        <a:xfrm>
          <a:off x="842645" y="1040"/>
          <a:ext cx="1648532" cy="414284"/>
        </a:xfrm>
        <a:prstGeom prst="chevron">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12700" rIns="0" bIns="12700" numCol="1" spcCol="1270" anchor="ctr" anchorCtr="0">
          <a:noAutofit/>
        </a:bodyPr>
        <a:lstStyle/>
        <a:p>
          <a:pPr marL="0" lvl="0" indent="0" algn="ctr" defTabSz="889000">
            <a:lnSpc>
              <a:spcPct val="90000"/>
            </a:lnSpc>
            <a:spcBef>
              <a:spcPct val="0"/>
            </a:spcBef>
            <a:spcAft>
              <a:spcPct val="35000"/>
            </a:spcAft>
            <a:buNone/>
          </a:pPr>
          <a:r>
            <a:rPr lang="ru-RU" sz="2000" b="1" kern="1200" dirty="0">
              <a:latin typeface="Bookman Old Style" panose="02050604050505020204" pitchFamily="18" charset="0"/>
              <a:ea typeface="+mn-ea"/>
              <a:cs typeface="+mn-cs"/>
            </a:rPr>
            <a:t>Раунд 1</a:t>
          </a:r>
        </a:p>
      </dsp:txBody>
      <dsp:txXfrm>
        <a:off x="1049787" y="1040"/>
        <a:ext cx="1234248" cy="414284"/>
      </dsp:txXfrm>
    </dsp:sp>
    <dsp:sp modelId="{2E74CFC2-22E4-4766-AC71-E02707E15FFA}">
      <dsp:nvSpPr>
        <dsp:cNvPr id="0" name=""/>
        <dsp:cNvSpPr/>
      </dsp:nvSpPr>
      <dsp:spPr>
        <a:xfrm>
          <a:off x="2356536" y="8672"/>
          <a:ext cx="5022754" cy="399021"/>
        </a:xfrm>
        <a:prstGeom prst="chevron">
          <a:avLst/>
        </a:prstGeom>
        <a:solidFill>
          <a:schemeClr val="lt1">
            <a:alpha val="90000"/>
            <a:tint val="40000"/>
            <a:hueOff val="0"/>
            <a:satOff val="0"/>
            <a:lumOff val="0"/>
            <a:alphaOff val="0"/>
          </a:schemeClr>
        </a:solidFill>
        <a:ln w="25400" cap="flat" cmpd="sng" algn="ctr">
          <a:solidFill>
            <a:schemeClr val="dk2">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12700" rIns="0" bIns="12700" numCol="1" spcCol="1270" anchor="ctr" anchorCtr="0">
          <a:noAutofit/>
        </a:bodyPr>
        <a:lstStyle/>
        <a:p>
          <a:pPr marL="0" lvl="0" indent="0" algn="l" defTabSz="889000">
            <a:lnSpc>
              <a:spcPct val="90000"/>
            </a:lnSpc>
            <a:spcBef>
              <a:spcPct val="0"/>
            </a:spcBef>
            <a:spcAft>
              <a:spcPct val="35000"/>
            </a:spcAft>
            <a:buNone/>
          </a:pPr>
          <a:r>
            <a:rPr lang="ru-RU" sz="2000" b="1" i="0" kern="1200" dirty="0">
              <a:ln>
                <a:solidFill>
                  <a:srgbClr val="1E1710"/>
                </a:solidFill>
              </a:ln>
              <a:latin typeface="Bookman Old Style" panose="02050604050505020204" pitchFamily="18" charset="0"/>
            </a:rPr>
            <a:t>«Безопасный выбор»</a:t>
          </a:r>
          <a:endParaRPr lang="ru-RU" sz="2000" b="1" kern="1200" dirty="0">
            <a:ln>
              <a:solidFill>
                <a:srgbClr val="1E1710"/>
              </a:solidFill>
            </a:ln>
            <a:latin typeface="Bookman Old Style" panose="02050604050505020204" pitchFamily="18" charset="0"/>
            <a:ea typeface="+mn-ea"/>
            <a:cs typeface="+mn-cs"/>
          </a:endParaRPr>
        </a:p>
      </dsp:txBody>
      <dsp:txXfrm>
        <a:off x="2556047" y="8672"/>
        <a:ext cx="4623733" cy="399021"/>
      </dsp:txXfrm>
    </dsp:sp>
    <dsp:sp modelId="{5CC98787-6E65-4D85-BDBD-D86CC9209EFE}">
      <dsp:nvSpPr>
        <dsp:cNvPr id="0" name=""/>
        <dsp:cNvSpPr/>
      </dsp:nvSpPr>
      <dsp:spPr>
        <a:xfrm>
          <a:off x="842645" y="473325"/>
          <a:ext cx="1602039" cy="414284"/>
        </a:xfrm>
        <a:prstGeom prst="chevron">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12700" rIns="0" bIns="12700" numCol="1" spcCol="1270" anchor="ctr" anchorCtr="0">
          <a:noAutofit/>
        </a:bodyPr>
        <a:lstStyle/>
        <a:p>
          <a:pPr marL="0" lvl="0" indent="0" algn="ctr" defTabSz="889000">
            <a:lnSpc>
              <a:spcPct val="90000"/>
            </a:lnSpc>
            <a:spcBef>
              <a:spcPct val="0"/>
            </a:spcBef>
            <a:spcAft>
              <a:spcPct val="35000"/>
            </a:spcAft>
            <a:buNone/>
          </a:pPr>
          <a:r>
            <a:rPr lang="ru-RU" sz="2000" b="1" kern="1200" dirty="0">
              <a:latin typeface="Bookman Old Style" panose="02050604050505020204" pitchFamily="18" charset="0"/>
              <a:ea typeface="+mn-ea"/>
              <a:cs typeface="+mn-cs"/>
            </a:rPr>
            <a:t>Раунд 2</a:t>
          </a:r>
        </a:p>
      </dsp:txBody>
      <dsp:txXfrm>
        <a:off x="1049787" y="473325"/>
        <a:ext cx="1187755" cy="414284"/>
      </dsp:txXfrm>
    </dsp:sp>
    <dsp:sp modelId="{324630CE-474F-48FB-AADA-9497F8CD7BF2}">
      <dsp:nvSpPr>
        <dsp:cNvPr id="0" name=""/>
        <dsp:cNvSpPr/>
      </dsp:nvSpPr>
      <dsp:spPr>
        <a:xfrm>
          <a:off x="2324557" y="520062"/>
          <a:ext cx="5084743" cy="343856"/>
        </a:xfrm>
        <a:prstGeom prst="chevron">
          <a:avLst/>
        </a:prstGeom>
        <a:solidFill>
          <a:schemeClr val="lt1">
            <a:alpha val="90000"/>
            <a:tint val="40000"/>
            <a:hueOff val="0"/>
            <a:satOff val="0"/>
            <a:lumOff val="0"/>
            <a:alphaOff val="0"/>
          </a:schemeClr>
        </a:solidFill>
        <a:ln w="25400" cap="flat" cmpd="sng" algn="ctr">
          <a:solidFill>
            <a:schemeClr val="dk2">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12700" rIns="0" bIns="12700" numCol="1" spcCol="1270" anchor="ctr" anchorCtr="0">
          <a:noAutofit/>
        </a:bodyPr>
        <a:lstStyle/>
        <a:p>
          <a:pPr marL="0" lvl="0" indent="0" algn="l" defTabSz="889000">
            <a:lnSpc>
              <a:spcPct val="90000"/>
            </a:lnSpc>
            <a:spcBef>
              <a:spcPct val="0"/>
            </a:spcBef>
            <a:spcAft>
              <a:spcPct val="35000"/>
            </a:spcAft>
            <a:buNone/>
          </a:pPr>
          <a:r>
            <a:rPr lang="ru-RU" sz="2000" b="1" i="0" kern="1200" dirty="0">
              <a:ln>
                <a:solidFill>
                  <a:srgbClr val="1E1710"/>
                </a:solidFill>
              </a:ln>
              <a:latin typeface="Bookman Old Style" panose="02050604050505020204" pitchFamily="18" charset="0"/>
            </a:rPr>
            <a:t>«Операция: Принятие решения»</a:t>
          </a:r>
          <a:endParaRPr lang="ru-RU" sz="2000" b="1" kern="1200" dirty="0">
            <a:ln>
              <a:solidFill>
                <a:srgbClr val="1E1710"/>
              </a:solidFill>
            </a:ln>
            <a:latin typeface="Bookman Old Style" panose="02050604050505020204" pitchFamily="18" charset="0"/>
            <a:ea typeface="+mn-ea"/>
            <a:cs typeface="+mn-cs"/>
          </a:endParaRPr>
        </a:p>
      </dsp:txBody>
      <dsp:txXfrm>
        <a:off x="2496485" y="520062"/>
        <a:ext cx="4740887" cy="343856"/>
      </dsp:txXfrm>
    </dsp:sp>
    <dsp:sp modelId="{29F1E895-FB23-4A4E-BE0A-E4A04E9A682A}">
      <dsp:nvSpPr>
        <dsp:cNvPr id="0" name=""/>
        <dsp:cNvSpPr/>
      </dsp:nvSpPr>
      <dsp:spPr>
        <a:xfrm>
          <a:off x="842645" y="945610"/>
          <a:ext cx="1572211" cy="414284"/>
        </a:xfrm>
        <a:prstGeom prst="chevron">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12700" rIns="0" bIns="12700" numCol="1" spcCol="1270" anchor="ctr" anchorCtr="0">
          <a:noAutofit/>
        </a:bodyPr>
        <a:lstStyle/>
        <a:p>
          <a:pPr marL="0" lvl="0" indent="0" algn="ctr" defTabSz="889000">
            <a:lnSpc>
              <a:spcPct val="90000"/>
            </a:lnSpc>
            <a:spcBef>
              <a:spcPct val="0"/>
            </a:spcBef>
            <a:spcAft>
              <a:spcPct val="35000"/>
            </a:spcAft>
            <a:buNone/>
          </a:pPr>
          <a:r>
            <a:rPr lang="ru-RU" sz="2000" b="1" kern="1200" dirty="0">
              <a:latin typeface="Bookman Old Style" panose="02050604050505020204" pitchFamily="18" charset="0"/>
              <a:ea typeface="+mn-ea"/>
              <a:cs typeface="+mn-cs"/>
            </a:rPr>
            <a:t>Раунд 3</a:t>
          </a:r>
        </a:p>
      </dsp:txBody>
      <dsp:txXfrm>
        <a:off x="1049787" y="945610"/>
        <a:ext cx="1157927" cy="414284"/>
      </dsp:txXfrm>
    </dsp:sp>
    <dsp:sp modelId="{23FE8447-79CC-47E7-B0DE-1A2B89530B1B}">
      <dsp:nvSpPr>
        <dsp:cNvPr id="0" name=""/>
        <dsp:cNvSpPr/>
      </dsp:nvSpPr>
      <dsp:spPr>
        <a:xfrm>
          <a:off x="2301987" y="982241"/>
          <a:ext cx="5109311" cy="343856"/>
        </a:xfrm>
        <a:prstGeom prst="chevron">
          <a:avLst/>
        </a:prstGeom>
        <a:solidFill>
          <a:schemeClr val="lt1">
            <a:alpha val="90000"/>
            <a:tint val="40000"/>
            <a:hueOff val="0"/>
            <a:satOff val="0"/>
            <a:lumOff val="0"/>
            <a:alphaOff val="0"/>
          </a:schemeClr>
        </a:solidFill>
        <a:ln w="25400" cap="flat" cmpd="sng" algn="ctr">
          <a:solidFill>
            <a:schemeClr val="dk2">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12700" rIns="0" bIns="12700" numCol="1" spcCol="1270" anchor="ctr" anchorCtr="0">
          <a:noAutofit/>
        </a:bodyPr>
        <a:lstStyle/>
        <a:p>
          <a:pPr marL="0" lvl="0" indent="0" algn="l" defTabSz="889000">
            <a:lnSpc>
              <a:spcPct val="90000"/>
            </a:lnSpc>
            <a:spcBef>
              <a:spcPct val="0"/>
            </a:spcBef>
            <a:spcAft>
              <a:spcPct val="35000"/>
            </a:spcAft>
            <a:buNone/>
          </a:pPr>
          <a:r>
            <a:rPr lang="ru-RU" sz="2000" b="1" i="0" kern="1200" dirty="0">
              <a:ln>
                <a:solidFill>
                  <a:srgbClr val="1E1710"/>
                </a:solidFill>
              </a:ln>
              <a:latin typeface="Bookman Old Style" panose="02050604050505020204" pitchFamily="18" charset="0"/>
            </a:rPr>
            <a:t>«Правда под прикрытием»</a:t>
          </a:r>
          <a:endParaRPr lang="ru-RU" sz="2000" b="1" kern="1200" dirty="0">
            <a:ln>
              <a:solidFill>
                <a:srgbClr val="1E1710"/>
              </a:solidFill>
            </a:ln>
            <a:solidFill>
              <a:sysClr val="windowText" lastClr="000000">
                <a:hueOff val="0"/>
                <a:satOff val="0"/>
                <a:lumOff val="0"/>
                <a:alphaOff val="0"/>
              </a:sysClr>
            </a:solidFill>
            <a:latin typeface="Bookman Old Style" panose="02050604050505020204" pitchFamily="18" charset="0"/>
            <a:ea typeface="+mn-ea"/>
            <a:cs typeface="+mn-cs"/>
          </a:endParaRPr>
        </a:p>
      </dsp:txBody>
      <dsp:txXfrm>
        <a:off x="2473915" y="982241"/>
        <a:ext cx="4765455" cy="3438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ru-RU"/>
          </a:p>
        </p:txBody>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2ffb12dff2e_2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g2ffb12dff2e_2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2ffb12dff2e_2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g2ffb12dff2e_2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2ffb12dff2e_2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7BD734EC-11D7-7DC4-50C0-93565B15AEBF}"/>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F23D5FA9-9982-401E-A8F8-EAF61480C6A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3049ACD5-68B0-E456-CE66-928B594153B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8323560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A2F7C411-F93B-94AF-DBC1-171EB2F7836C}"/>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61ACD71D-E7F0-C84E-679E-DA54839DE31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9AB8FD42-3D57-0C8A-F61E-9C5B1FD3B1D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83710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3823DE4D-E0AB-787A-A5FE-909742438275}"/>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718228F2-42D5-2626-9271-2D29E418EA9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B61D9823-730D-43BF-A024-5BA229E1FC6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9789887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B89CB19F-80BB-9EEA-3E00-2418ACDC31CA}"/>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36A24B1C-CDD7-BB9E-C945-F63ADB48540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858ED439-1457-990B-DEDC-3785E9DB8CA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34819219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C9F9BE0F-D8C7-B1A5-17AB-EF8148647C1E}"/>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9EF753E6-8CDA-CF70-0EA5-AD14197B045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A76A3293-A0DC-0979-4DF0-5EE239021AD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4117756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A0F8C8E4-15F3-7F47-D21B-63CDA3BC147A}"/>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9F909FDB-A199-1E52-C54E-AA6E21E33A8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384070A8-B601-7556-BC81-19E33AC92F0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146582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4E5FE299-8AC6-1CA6-E2CF-0B9236C78C4A}"/>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48A55952-7C2D-9285-A89C-8C08D1683B8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26DAE1A2-012F-13AB-62A9-68622DBDD7C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1595065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6F042ADE-7E03-C7DD-9EDF-DA35797FDC08}"/>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1F85E72B-C576-FC29-6DA0-D2402A5735C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A765382E-54B2-0721-9C99-CA13D4148F5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8086966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7F2E40AA-9291-9687-AF8E-BAB2FBAAA7AE}"/>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5685A8EB-AD69-8D7B-E826-E0353F6BE7A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071FA37F-8289-11B6-A57D-B4B609B062A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126537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E3669A35-8BF1-BB73-9C72-F73ABD1431CC}"/>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70841D1E-8082-56D4-FBBD-317D08AA7A9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7DBF9C13-20A9-EA56-2167-16A4C850D54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9576203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48CD37B3-9DFD-84E8-6DD8-6FB6570F1D14}"/>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1F7CEA22-4B10-4147-0F72-0C62E1F1ECB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8D16C804-1EB1-6907-33EC-03395E1382C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41803639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153BB6BE-3F59-7802-3A90-8544387E180B}"/>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F866D6AE-FA88-D7B1-354F-86B3F52ED27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4796F119-5176-52F9-F967-56D245E8CA4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5057178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AD94B6F5-5963-F14A-DD34-E28C0E4BB1E6}"/>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9E689EDE-19A3-2CE3-563B-7199DF5A760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65AAA755-0895-6AD2-08D5-1E03682A953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3099960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E8E1C9B2-1A66-C143-BD5F-986B70EF994D}"/>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3B3924E5-7CA1-1E15-D505-8C0862101A0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526C98FB-3258-297F-B569-B8C7A0CEA68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861135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a:extLst>
            <a:ext uri="{FF2B5EF4-FFF2-40B4-BE49-F238E27FC236}">
              <a16:creationId xmlns:a16="http://schemas.microsoft.com/office/drawing/2014/main" id="{C588A630-1700-83D8-D1D1-37053A860E6E}"/>
            </a:ext>
          </a:extLst>
        </p:cNvPr>
        <p:cNvGrpSpPr/>
        <p:nvPr/>
      </p:nvGrpSpPr>
      <p:grpSpPr>
        <a:xfrm>
          <a:off x="0" y="0"/>
          <a:ext cx="0" cy="0"/>
          <a:chOff x="0" y="0"/>
          <a:chExt cx="0" cy="0"/>
        </a:xfrm>
      </p:grpSpPr>
      <p:sp>
        <p:nvSpPr>
          <p:cNvPr id="114" name="Google Shape;114;g2ffb12dff2e_2_101:notes">
            <a:extLst>
              <a:ext uri="{FF2B5EF4-FFF2-40B4-BE49-F238E27FC236}">
                <a16:creationId xmlns:a16="http://schemas.microsoft.com/office/drawing/2014/main" id="{037014C1-5398-023F-3C30-4AF0560EE3D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g2ffb12dff2e_2_101:notes">
            <a:extLst>
              <a:ext uri="{FF2B5EF4-FFF2-40B4-BE49-F238E27FC236}">
                <a16:creationId xmlns:a16="http://schemas.microsoft.com/office/drawing/2014/main" id="{0169858B-F32A-F264-248E-BD1FA36D229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31184415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EC96C775-A962-841F-338A-3E4ACB9BA54C}"/>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D82BACAE-9774-8076-556F-0FC11A4D047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6D16C569-AD7C-1E05-B7DC-01150251C45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30191200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93103942-6947-079A-17EB-776D4ED98973}"/>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3993E94D-B435-275B-D7BB-7CF7CC8104B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2BA2FDED-178D-60F9-1B15-3AD5236CE79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7661152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9CF0328B-66F1-FA1C-2AC7-67DCF38947B7}"/>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423A1026-97E2-A008-FEF6-B3B28FF1487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3EFCED28-DC0A-4247-8FA4-1128A30FA89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9139961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59613B1A-2E47-2988-31EE-ED53AE1F1D3F}"/>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19EB6589-D817-08D3-4745-1176B01D11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3F7B4D51-99C2-C826-5437-A3183E6C9E2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9561693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CA064657-3EB0-495A-92C1-00C3CFE03099}"/>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C4842A0F-4478-3419-5EB0-D43E75E8962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27C06045-253B-9353-ED94-4D9BAC1D999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6423187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8311044A-D6DE-AA60-A49C-FDE38E7288E8}"/>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C0314196-FC1B-6300-ACEC-805D113E6AD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E0187410-CA6A-E062-0A2D-631CD96EE00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41441550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50AD56C2-7C15-3C3C-A6FA-E07032624261}"/>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E34AD66B-DD4A-5363-06D5-146BEDD56CA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21D913FF-6CA4-570C-78B6-93E3F8FE8D2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8238684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0D81FF61-5040-DCF8-17F6-D84AFCC5B0A3}"/>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C038F55A-8162-51DF-94E7-B34AD28DF15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B3A4BE0A-4C32-5D9C-2667-F7F65479322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8895738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FAB99C2D-CFDD-270D-1A6F-3EF54053A0A3}"/>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BAAE190E-1AA8-C3D6-A754-44FF3519BFB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42F8C0E6-9E19-5496-A90C-A304EE7E987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38159325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CC2ADBD1-1038-B6C1-C681-317A216C9F4D}"/>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1D4994A5-5EDB-EAEB-D62F-EF819CE6B2E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B81A1606-BC0E-609B-3D9B-3643A69ACE8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9967465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6A3D7E10-2155-A8B9-B95B-F5C0FC4995FE}"/>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2AADED9F-23C5-3228-072C-7107D38DC63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E0C99640-D76B-EDA0-5E5D-AF53C28FA78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377736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5F6D45F9-02AD-54B0-9B1B-42B0C45CA4C1}"/>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57AFB5DD-94C8-85F1-043D-D6A1AE1B42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38BD018D-640D-802F-4EF2-437B749E1FA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7098719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C246EEE3-4C13-BDB3-836A-B4ED7909C459}"/>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CF8AFF7C-E2BA-6116-ECC9-AB56CD944C7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6221F741-A0EC-4838-5105-553491A1AA7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1843064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9228F7C0-F97D-A7CC-5169-603AAF8B71D3}"/>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056022AA-BE60-AD05-2324-8BB31F5546E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E931AFC8-E714-539E-4D08-9C864370507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31944041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39FD346E-5FA8-C9D0-6F71-CD871EB09184}"/>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2253D853-264E-FF2D-C87C-F0B1C94A520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E38FE166-7B7D-AB3F-4EF6-E24D36A4B4B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7103707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a:extLst>
            <a:ext uri="{FF2B5EF4-FFF2-40B4-BE49-F238E27FC236}">
              <a16:creationId xmlns:a16="http://schemas.microsoft.com/office/drawing/2014/main" id="{9711519F-6CFE-027C-3AFC-84E46F9DE12A}"/>
            </a:ext>
          </a:extLst>
        </p:cNvPr>
        <p:cNvGrpSpPr/>
        <p:nvPr/>
      </p:nvGrpSpPr>
      <p:grpSpPr>
        <a:xfrm>
          <a:off x="0" y="0"/>
          <a:ext cx="0" cy="0"/>
          <a:chOff x="0" y="0"/>
          <a:chExt cx="0" cy="0"/>
        </a:xfrm>
      </p:grpSpPr>
      <p:sp>
        <p:nvSpPr>
          <p:cNvPr id="114" name="Google Shape;114;g2ffb12dff2e_2_101:notes">
            <a:extLst>
              <a:ext uri="{FF2B5EF4-FFF2-40B4-BE49-F238E27FC236}">
                <a16:creationId xmlns:a16="http://schemas.microsoft.com/office/drawing/2014/main" id="{C8EF455E-7010-ED3C-602A-B56B9A846F9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g2ffb12dff2e_2_101:notes">
            <a:extLst>
              <a:ext uri="{FF2B5EF4-FFF2-40B4-BE49-F238E27FC236}">
                <a16:creationId xmlns:a16="http://schemas.microsoft.com/office/drawing/2014/main" id="{91FCA3EE-3482-27C1-C26F-BBCC9CBF786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37122269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AA309143-7A23-D3AE-9A8C-1949C9E8B531}"/>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966C1D56-AEDE-D560-7492-21056D03236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5E425E86-B50B-AF13-166D-9AC8BE2D91B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9911182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D2A24DD7-B135-A9E9-E43D-7EABB04A1ABE}"/>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F451D855-A587-A2C0-F63B-4CCE1EBCE2F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B8931945-6F90-A77F-F779-488DBB73B26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36901945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0B53C41B-95A6-8C7A-B2AF-C0513AFCA354}"/>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320CB601-6D73-45FE-3C7F-269693593B1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9A954FF8-7F72-6571-E99D-E75977D85A5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9482091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76A4E952-3003-2B3F-C273-4EA93FC1F9F4}"/>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9DD41544-0D49-8037-5EDA-BC1AA1370B5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0A746CFD-320C-D10E-5EB4-D1299BCEE9B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6637711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913706ED-14FF-38FB-D5CE-6BA4E865EB2D}"/>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C052D704-BDE7-3FBB-B348-DE8AAC21889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A3F98F97-116E-025B-6364-54A15347BE0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31587839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C3EEECBE-3483-B3F7-BC3C-C88E428EAC2C}"/>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82E55E6F-A884-D190-E5C8-99CBB8DC11F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5AE31E27-81AA-D834-DAEE-BB7A32AEDF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9263557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4773DB35-36C8-4E08-45C6-3728D6427EC8}"/>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B32159F2-1833-B7D3-5A1F-525EBE2A78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76544DD7-3B7A-A911-5600-792ED410421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7450881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651466CA-C62C-372E-00E9-96677D4F1391}"/>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DC588416-E2EC-C6E8-B269-6F287CEFB21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D2994360-1CC5-27FA-D567-5D7F07472D2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400117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A6DFE353-6171-C88D-FC28-D85FD0E0F25C}"/>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CDAA9246-ADB7-9060-4C39-2A40F320F52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897BBAE6-3D69-F17F-151F-3A8DA0AF6A7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38035227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970E2E74-9347-525A-C067-148E328A15ED}"/>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1C38AF12-5F65-1FFF-B4B9-6B807187D96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4A83E3CE-52A8-D59B-4C92-35235E0F58B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182329020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B22701EF-B097-1196-8163-F10C3CC6A9E8}"/>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0E95F212-F3F5-5A84-4048-581FC55EB94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3F8712DF-D685-8FBC-A91E-2BE5EB0DA95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56409379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434DA574-6792-7E24-FEDF-7F72EC715936}"/>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36FF05D7-FF85-E50E-84CF-99F827E4E78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B8719927-8F1B-8765-8B77-994C666BE3C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8007092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CF61C8AE-A735-D313-7A50-6FA6CF032244}"/>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DF88FC35-1364-EE0E-5EF1-5FAE7A78820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175BED50-D59C-83AF-A63E-B581D3D5B85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90604325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809ACB81-CA19-46ED-C743-114571523737}"/>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7B6138E5-194C-7779-187C-C52C8163796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616506FC-D443-88E2-63AE-CBD2E66998A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79919802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a:extLst>
            <a:ext uri="{FF2B5EF4-FFF2-40B4-BE49-F238E27FC236}">
              <a16:creationId xmlns:a16="http://schemas.microsoft.com/office/drawing/2014/main" id="{35AB73AF-6B2D-8C9A-65A6-9421C2034204}"/>
            </a:ext>
          </a:extLst>
        </p:cNvPr>
        <p:cNvGrpSpPr/>
        <p:nvPr/>
      </p:nvGrpSpPr>
      <p:grpSpPr>
        <a:xfrm>
          <a:off x="0" y="0"/>
          <a:ext cx="0" cy="0"/>
          <a:chOff x="0" y="0"/>
          <a:chExt cx="0" cy="0"/>
        </a:xfrm>
      </p:grpSpPr>
      <p:sp>
        <p:nvSpPr>
          <p:cNvPr id="122" name="Google Shape;122;g2ffb12dff2e_2_108:notes">
            <a:extLst>
              <a:ext uri="{FF2B5EF4-FFF2-40B4-BE49-F238E27FC236}">
                <a16:creationId xmlns:a16="http://schemas.microsoft.com/office/drawing/2014/main" id="{127484CD-0B05-B339-CD65-C79793EABC8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2ffb12dff2e_2_108:notes">
            <a:extLst>
              <a:ext uri="{FF2B5EF4-FFF2-40B4-BE49-F238E27FC236}">
                <a16:creationId xmlns:a16="http://schemas.microsoft.com/office/drawing/2014/main" id="{259D7B21-35EC-443E-C885-5DEB203FC1C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ru-RU"/>
          </a:p>
        </p:txBody>
      </p:sp>
    </p:spTree>
    <p:extLst>
      <p:ext uri="{BB962C8B-B14F-4D97-AF65-F5344CB8AC3E}">
        <p14:creationId xmlns:p14="http://schemas.microsoft.com/office/powerpoint/2010/main" val="245892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rotWithShape="1">
          <a:blip r:embed="rId2">
            <a:alphaModFix/>
          </a:blip>
          <a:srcRect l="2381" t="7154" r="2362" b="7163"/>
          <a:stretch/>
        </p:blipFill>
        <p:spPr>
          <a:xfrm>
            <a:off x="-67200" y="-38718"/>
            <a:ext cx="9144003" cy="5220937"/>
          </a:xfrm>
          <a:prstGeom prst="rect">
            <a:avLst/>
          </a:prstGeom>
          <a:noFill/>
          <a:ln>
            <a:noFill/>
          </a:ln>
        </p:spPr>
      </p:pic>
      <p:sp>
        <p:nvSpPr>
          <p:cNvPr id="11" name="Google Shape;11;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grpSp>
        <p:nvGrpSpPr>
          <p:cNvPr id="15" name="Google Shape;15;p3"/>
          <p:cNvGrpSpPr/>
          <p:nvPr/>
        </p:nvGrpSpPr>
        <p:grpSpPr>
          <a:xfrm>
            <a:off x="333433" y="283209"/>
            <a:ext cx="8474458" cy="4511880"/>
            <a:chOff x="0" y="-28575"/>
            <a:chExt cx="4464000" cy="2376675"/>
          </a:xfrm>
        </p:grpSpPr>
        <p:sp>
          <p:nvSpPr>
            <p:cNvPr id="16" name="Google Shape;16;p3"/>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7" name="Google Shape;17;p3"/>
            <p:cNvSpPr txBox="1"/>
            <p:nvPr/>
          </p:nvSpPr>
          <p:spPr>
            <a:xfrm>
              <a:off x="0" y="-28575"/>
              <a:ext cx="4464000" cy="2376600"/>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18" name="Google Shape;18;p3"/>
          <p:cNvSpPr/>
          <p:nvPr/>
        </p:nvSpPr>
        <p:spPr>
          <a:xfrm>
            <a:off x="179856" y="1780012"/>
            <a:ext cx="3171825" cy="3171825"/>
          </a:xfrm>
          <a:custGeom>
            <a:avLst/>
            <a:gdLst/>
            <a:ahLst/>
            <a:cxnLst/>
            <a:rect l="l" t="t" r="r" b="b"/>
            <a:pathLst>
              <a:path w="6343650" h="6343650" extrusionOk="0">
                <a:moveTo>
                  <a:pt x="0" y="0"/>
                </a:moveTo>
                <a:lnTo>
                  <a:pt x="6343650" y="0"/>
                </a:lnTo>
                <a:lnTo>
                  <a:pt x="6343650" y="6343650"/>
                </a:lnTo>
                <a:lnTo>
                  <a:pt x="0" y="6343650"/>
                </a:lnTo>
                <a:lnTo>
                  <a:pt x="0" y="0"/>
                </a:lnTo>
                <a:close/>
              </a:path>
            </a:pathLst>
          </a:custGeom>
          <a:blipFill rotWithShape="1">
            <a:blip r:embed="rId2">
              <a:alphaModFix/>
            </a:blip>
            <a:stretch>
              <a:fillRect/>
            </a:stretch>
          </a:blipFill>
          <a:ln>
            <a:noFill/>
          </a:ln>
        </p:spPr>
        <p:txBody>
          <a:bodyPr/>
          <a:lstStyle/>
          <a:p>
            <a:endParaRPr lang="ru-RU"/>
          </a:p>
        </p:txBody>
      </p:sp>
      <p:sp>
        <p:nvSpPr>
          <p:cNvPr id="19" name="Google Shape;19;p3"/>
          <p:cNvSpPr/>
          <p:nvPr/>
        </p:nvSpPr>
        <p:spPr>
          <a:xfrm flipH="1">
            <a:off x="5798110" y="1780012"/>
            <a:ext cx="3171825" cy="3171825"/>
          </a:xfrm>
          <a:custGeom>
            <a:avLst/>
            <a:gdLst/>
            <a:ahLst/>
            <a:cxnLst/>
            <a:rect l="l" t="t" r="r" b="b"/>
            <a:pathLst>
              <a:path w="6343650" h="6343650" extrusionOk="0">
                <a:moveTo>
                  <a:pt x="6343650" y="0"/>
                </a:moveTo>
                <a:lnTo>
                  <a:pt x="0" y="0"/>
                </a:lnTo>
                <a:lnTo>
                  <a:pt x="0" y="6343650"/>
                </a:lnTo>
                <a:lnTo>
                  <a:pt x="6343650" y="6343650"/>
                </a:lnTo>
                <a:lnTo>
                  <a:pt x="6343650" y="0"/>
                </a:lnTo>
                <a:close/>
              </a:path>
            </a:pathLst>
          </a:custGeom>
          <a:blipFill rotWithShape="1">
            <a:blip r:embed="rId2">
              <a:alphaModFix/>
            </a:blip>
            <a:stretch>
              <a:fillRect/>
            </a:stretch>
          </a:blipFill>
          <a:ln>
            <a:noFill/>
          </a:ln>
        </p:spPr>
        <p:txBody>
          <a:bodyPr/>
          <a:lstStyle/>
          <a:p>
            <a:endParaRPr lang="ru-RU"/>
          </a:p>
        </p:txBody>
      </p:sp>
      <p:sp>
        <p:nvSpPr>
          <p:cNvPr id="20" name="Google Shape;20;p3"/>
          <p:cNvSpPr/>
          <p:nvPr/>
        </p:nvSpPr>
        <p:spPr>
          <a:xfrm rot="10800000" flipH="1">
            <a:off x="179856" y="194100"/>
            <a:ext cx="3171825" cy="3171825"/>
          </a:xfrm>
          <a:custGeom>
            <a:avLst/>
            <a:gdLst/>
            <a:ahLst/>
            <a:cxnLst/>
            <a:rect l="l" t="t" r="r" b="b"/>
            <a:pathLst>
              <a:path w="6343650" h="6343650" extrusionOk="0">
                <a:moveTo>
                  <a:pt x="0" y="6343650"/>
                </a:moveTo>
                <a:lnTo>
                  <a:pt x="6343650" y="6343650"/>
                </a:lnTo>
                <a:lnTo>
                  <a:pt x="6343650" y="0"/>
                </a:lnTo>
                <a:lnTo>
                  <a:pt x="0" y="0"/>
                </a:lnTo>
                <a:lnTo>
                  <a:pt x="0" y="6343650"/>
                </a:lnTo>
                <a:close/>
              </a:path>
            </a:pathLst>
          </a:custGeom>
          <a:blipFill rotWithShape="1">
            <a:blip r:embed="rId2">
              <a:alphaModFix/>
            </a:blip>
            <a:stretch>
              <a:fillRect/>
            </a:stretch>
          </a:blipFill>
          <a:ln>
            <a:noFill/>
          </a:ln>
        </p:spPr>
        <p:txBody>
          <a:bodyPr/>
          <a:lstStyle/>
          <a:p>
            <a:endParaRPr lang="ru-RU"/>
          </a:p>
        </p:txBody>
      </p:sp>
      <p:sp>
        <p:nvSpPr>
          <p:cNvPr id="21" name="Google Shape;21;p3"/>
          <p:cNvSpPr/>
          <p:nvPr/>
        </p:nvSpPr>
        <p:spPr>
          <a:xfrm rot="10800000">
            <a:off x="5798110" y="194100"/>
            <a:ext cx="3171825" cy="3171825"/>
          </a:xfrm>
          <a:custGeom>
            <a:avLst/>
            <a:gdLst/>
            <a:ahLst/>
            <a:cxnLst/>
            <a:rect l="l" t="t" r="r" b="b"/>
            <a:pathLst>
              <a:path w="6343650" h="6343650" extrusionOk="0">
                <a:moveTo>
                  <a:pt x="6343650" y="6343650"/>
                </a:moveTo>
                <a:lnTo>
                  <a:pt x="0" y="6343650"/>
                </a:lnTo>
                <a:lnTo>
                  <a:pt x="0" y="0"/>
                </a:lnTo>
                <a:lnTo>
                  <a:pt x="6343650" y="0"/>
                </a:lnTo>
                <a:lnTo>
                  <a:pt x="6343650" y="6343650"/>
                </a:lnTo>
                <a:close/>
              </a:path>
            </a:pathLst>
          </a:custGeom>
          <a:blipFill rotWithShape="1">
            <a:blip r:embed="rId2">
              <a:alphaModFix/>
            </a:blip>
            <a:stretch>
              <a:fillRect/>
            </a:stretch>
          </a:blipFill>
          <a:ln>
            <a:noFill/>
          </a:ln>
        </p:spPr>
        <p:txBody>
          <a:bodyPr/>
          <a:lstStyle/>
          <a:p>
            <a:endParaRPr lang="ru-RU"/>
          </a:p>
        </p:txBody>
      </p:sp>
      <p:sp>
        <p:nvSpPr>
          <p:cNvPr id="22" name="Google Shape;22;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3" name="Google Shape;23;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4"/>
        <p:cNvGrpSpPr/>
        <p:nvPr/>
      </p:nvGrpSpPr>
      <p:grpSpPr>
        <a:xfrm>
          <a:off x="0" y="0"/>
          <a:ext cx="0" cy="0"/>
          <a:chOff x="0" y="0"/>
          <a:chExt cx="0" cy="0"/>
        </a:xfrm>
      </p:grpSpPr>
      <p:grpSp>
        <p:nvGrpSpPr>
          <p:cNvPr id="25" name="Google Shape;25;p4"/>
          <p:cNvGrpSpPr/>
          <p:nvPr/>
        </p:nvGrpSpPr>
        <p:grpSpPr>
          <a:xfrm>
            <a:off x="333433" y="283209"/>
            <a:ext cx="8474458" cy="4511880"/>
            <a:chOff x="0" y="-28575"/>
            <a:chExt cx="4464000" cy="2376675"/>
          </a:xfrm>
        </p:grpSpPr>
        <p:sp>
          <p:nvSpPr>
            <p:cNvPr id="26" name="Google Shape;26;p4"/>
            <p:cNvSpPr/>
            <p:nvPr/>
          </p:nvSpPr>
          <p:spPr>
            <a:xfrm>
              <a:off x="0" y="0"/>
              <a:ext cx="4463975" cy="2348100"/>
            </a:xfrm>
            <a:custGeom>
              <a:avLst/>
              <a:gdLst/>
              <a:ahLst/>
              <a:cxnLst/>
              <a:rect l="l" t="t" r="r" b="b"/>
              <a:pathLst>
                <a:path w="4463975" h="2348100" extrusionOk="0">
                  <a:moveTo>
                    <a:pt x="0" y="0"/>
                  </a:moveTo>
                  <a:lnTo>
                    <a:pt x="4463975" y="0"/>
                  </a:lnTo>
                  <a:lnTo>
                    <a:pt x="4463975" y="2348100"/>
                  </a:lnTo>
                  <a:lnTo>
                    <a:pt x="0" y="2348100"/>
                  </a:lnTo>
                  <a:close/>
                </a:path>
              </a:pathLst>
            </a:custGeom>
            <a:solidFill>
              <a:srgbClr val="AF8962"/>
            </a:solidFill>
            <a:ln>
              <a:noFill/>
            </a:ln>
          </p:spPr>
          <p:txBody>
            <a:bodyPr/>
            <a:lstStyle/>
            <a:p>
              <a:endParaRPr lang="ru-RU"/>
            </a:p>
          </p:txBody>
        </p:sp>
        <p:sp>
          <p:nvSpPr>
            <p:cNvPr id="27" name="Google Shape;27;p4"/>
            <p:cNvSpPr txBox="1"/>
            <p:nvPr/>
          </p:nvSpPr>
          <p:spPr>
            <a:xfrm>
              <a:off x="0" y="-28575"/>
              <a:ext cx="4464000" cy="2376600"/>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28" name="Google Shape;28;p4"/>
          <p:cNvSpPr txBox="1">
            <a:spLocks noGrp="1"/>
          </p:cNvSpPr>
          <p:nvPr>
            <p:ph type="body" idx="1"/>
          </p:nvPr>
        </p:nvSpPr>
        <p:spPr>
          <a:xfrm>
            <a:off x="311700" y="1927075"/>
            <a:ext cx="4292400" cy="26418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29" name="Google Shape;29;p4"/>
          <p:cNvSpPr/>
          <p:nvPr/>
        </p:nvSpPr>
        <p:spPr>
          <a:xfrm>
            <a:off x="-23812" y="3086100"/>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2">
              <a:alphaModFix/>
            </a:blip>
            <a:stretch>
              <a:fillRect/>
            </a:stretch>
          </a:blipFill>
          <a:ln>
            <a:noFill/>
          </a:ln>
        </p:spPr>
        <p:txBody>
          <a:bodyPr/>
          <a:lstStyle/>
          <a:p>
            <a:endParaRPr lang="ru-RU"/>
          </a:p>
        </p:txBody>
      </p:sp>
      <p:sp>
        <p:nvSpPr>
          <p:cNvPr id="30" name="Google Shape;30;p4"/>
          <p:cNvSpPr/>
          <p:nvPr/>
        </p:nvSpPr>
        <p:spPr>
          <a:xfrm flipH="1">
            <a:off x="7096125" y="3086100"/>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2">
              <a:alphaModFix/>
            </a:blip>
            <a:stretch>
              <a:fillRect/>
            </a:stretch>
          </a:blipFill>
          <a:ln>
            <a:noFill/>
          </a:ln>
        </p:spPr>
        <p:txBody>
          <a:bodyPr/>
          <a:lstStyle/>
          <a:p>
            <a:endParaRPr lang="ru-RU"/>
          </a:p>
        </p:txBody>
      </p:sp>
      <p:sp>
        <p:nvSpPr>
          <p:cNvPr id="31" name="Google Shape;31;p4"/>
          <p:cNvSpPr/>
          <p:nvPr/>
        </p:nvSpPr>
        <p:spPr>
          <a:xfrm rot="10800000" flipH="1">
            <a:off x="-23812" y="-14753"/>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2">
              <a:alphaModFix/>
            </a:blip>
            <a:stretch>
              <a:fillRect/>
            </a:stretch>
          </a:blipFill>
          <a:ln>
            <a:noFill/>
          </a:ln>
        </p:spPr>
        <p:txBody>
          <a:bodyPr/>
          <a:lstStyle/>
          <a:p>
            <a:endParaRPr lang="ru-RU"/>
          </a:p>
        </p:txBody>
      </p:sp>
      <p:sp>
        <p:nvSpPr>
          <p:cNvPr id="32" name="Google Shape;32;p4"/>
          <p:cNvSpPr/>
          <p:nvPr/>
        </p:nvSpPr>
        <p:spPr>
          <a:xfrm rot="10800000">
            <a:off x="7096125" y="-14753"/>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2">
              <a:alphaModFix/>
            </a:blip>
            <a:stretch>
              <a:fillRect/>
            </a:stretch>
          </a:blipFill>
          <a:ln>
            <a:noFill/>
          </a:ln>
        </p:spPr>
        <p:txBody>
          <a:bodyPr/>
          <a:lstStyle/>
          <a:p>
            <a:endParaRPr lang="ru-RU"/>
          </a:p>
        </p:txBody>
      </p:sp>
      <p:cxnSp>
        <p:nvCxnSpPr>
          <p:cNvPr id="33" name="Google Shape;33;p4"/>
          <p:cNvCxnSpPr/>
          <p:nvPr/>
        </p:nvCxnSpPr>
        <p:spPr>
          <a:xfrm>
            <a:off x="2226906" y="4788033"/>
            <a:ext cx="4678200" cy="0"/>
          </a:xfrm>
          <a:prstGeom prst="straightConnector1">
            <a:avLst/>
          </a:prstGeom>
          <a:noFill/>
          <a:ln w="28575" cap="flat" cmpd="sng">
            <a:solidFill>
              <a:srgbClr val="D5C4B3"/>
            </a:solidFill>
            <a:prstDash val="solid"/>
            <a:round/>
            <a:headEnd type="none" w="sm" len="sm"/>
            <a:tailEnd type="none" w="sm" len="sm"/>
          </a:ln>
        </p:spPr>
      </p:cxnSp>
      <p:cxnSp>
        <p:nvCxnSpPr>
          <p:cNvPr id="34" name="Google Shape;34;p4"/>
          <p:cNvCxnSpPr/>
          <p:nvPr/>
        </p:nvCxnSpPr>
        <p:spPr>
          <a:xfrm>
            <a:off x="2226906" y="344600"/>
            <a:ext cx="4678200" cy="0"/>
          </a:xfrm>
          <a:prstGeom prst="straightConnector1">
            <a:avLst/>
          </a:prstGeom>
          <a:noFill/>
          <a:ln w="28575" cap="flat" cmpd="sng">
            <a:solidFill>
              <a:srgbClr val="D5C4B3"/>
            </a:solidFill>
            <a:prstDash val="solid"/>
            <a:round/>
            <a:headEnd type="none" w="sm" len="sm"/>
            <a:tailEnd type="none" w="sm" len="sm"/>
          </a:ln>
        </p:spPr>
      </p:cxnSp>
      <p:cxnSp>
        <p:nvCxnSpPr>
          <p:cNvPr id="35" name="Google Shape;35;p4"/>
          <p:cNvCxnSpPr/>
          <p:nvPr/>
        </p:nvCxnSpPr>
        <p:spPr>
          <a:xfrm>
            <a:off x="4565968" y="3990907"/>
            <a:ext cx="0" cy="1763700"/>
          </a:xfrm>
          <a:prstGeom prst="straightConnector1">
            <a:avLst/>
          </a:prstGeom>
          <a:noFill/>
          <a:ln w="28575" cap="flat" cmpd="sng">
            <a:solidFill>
              <a:srgbClr val="D5C4B3"/>
            </a:solidFill>
            <a:prstDash val="solid"/>
            <a:round/>
            <a:headEnd type="none" w="sm" len="sm"/>
            <a:tailEnd type="none" w="sm" len="sm"/>
          </a:ln>
        </p:spPr>
      </p:cxnSp>
      <p:cxnSp>
        <p:nvCxnSpPr>
          <p:cNvPr id="36" name="Google Shape;36;p4"/>
          <p:cNvCxnSpPr/>
          <p:nvPr/>
        </p:nvCxnSpPr>
        <p:spPr>
          <a:xfrm rot="10800000">
            <a:off x="4568584" y="349273"/>
            <a:ext cx="0" cy="904800"/>
          </a:xfrm>
          <a:prstGeom prst="straightConnector1">
            <a:avLst/>
          </a:prstGeom>
          <a:noFill/>
          <a:ln w="28575" cap="flat" cmpd="sng">
            <a:solidFill>
              <a:srgbClr val="D5C4B3"/>
            </a:solidFill>
            <a:prstDash val="solid"/>
            <a:round/>
            <a:headEnd type="none" w="sm" len="sm"/>
            <a:tailEnd type="none" w="sm" len="sm"/>
          </a:ln>
        </p:spPr>
      </p:cxnSp>
      <p:sp>
        <p:nvSpPr>
          <p:cNvPr id="37" name="Google Shape;37;p4"/>
          <p:cNvSpPr/>
          <p:nvPr/>
        </p:nvSpPr>
        <p:spPr>
          <a:xfrm rot="5400000">
            <a:off x="4422863" y="3783543"/>
            <a:ext cx="690246" cy="471878"/>
          </a:xfrm>
          <a:custGeom>
            <a:avLst/>
            <a:gdLst/>
            <a:ahLst/>
            <a:cxnLst/>
            <a:rect l="l" t="t" r="r" b="b"/>
            <a:pathLst>
              <a:path w="1380493" h="943755" extrusionOk="0">
                <a:moveTo>
                  <a:pt x="0" y="0"/>
                </a:moveTo>
                <a:lnTo>
                  <a:pt x="1380493" y="0"/>
                </a:lnTo>
                <a:lnTo>
                  <a:pt x="1380493" y="943755"/>
                </a:lnTo>
                <a:lnTo>
                  <a:pt x="0" y="943755"/>
                </a:lnTo>
                <a:lnTo>
                  <a:pt x="0" y="0"/>
                </a:lnTo>
                <a:close/>
              </a:path>
            </a:pathLst>
          </a:custGeom>
          <a:blipFill rotWithShape="1">
            <a:blip r:embed="rId3">
              <a:alphaModFix/>
            </a:blip>
            <a:stretch>
              <a:fillRect/>
            </a:stretch>
          </a:blipFill>
          <a:ln>
            <a:noFill/>
          </a:ln>
        </p:spPr>
        <p:txBody>
          <a:bodyPr/>
          <a:lstStyle/>
          <a:p>
            <a:endParaRPr lang="ru-RU"/>
          </a:p>
        </p:txBody>
      </p:sp>
      <p:sp>
        <p:nvSpPr>
          <p:cNvPr id="38" name="Google Shape;38;p4"/>
          <p:cNvSpPr/>
          <p:nvPr/>
        </p:nvSpPr>
        <p:spPr>
          <a:xfrm rot="-5400000">
            <a:off x="4022948" y="984796"/>
            <a:ext cx="690247" cy="471878"/>
          </a:xfrm>
          <a:custGeom>
            <a:avLst/>
            <a:gdLst/>
            <a:ahLst/>
            <a:cxnLst/>
            <a:rect l="l" t="t" r="r" b="b"/>
            <a:pathLst>
              <a:path w="1380493" h="943755" extrusionOk="0">
                <a:moveTo>
                  <a:pt x="0" y="0"/>
                </a:moveTo>
                <a:lnTo>
                  <a:pt x="1380493" y="0"/>
                </a:lnTo>
                <a:lnTo>
                  <a:pt x="1380493" y="943755"/>
                </a:lnTo>
                <a:lnTo>
                  <a:pt x="0" y="943755"/>
                </a:lnTo>
                <a:lnTo>
                  <a:pt x="0" y="0"/>
                </a:lnTo>
                <a:close/>
              </a:path>
            </a:pathLst>
          </a:custGeom>
          <a:blipFill rotWithShape="1">
            <a:blip r:embed="rId3">
              <a:alphaModFix/>
            </a:blip>
            <a:stretch>
              <a:fillRect/>
            </a:stretch>
          </a:blipFill>
          <a:ln>
            <a:noFill/>
          </a:ln>
        </p:spPr>
        <p:txBody>
          <a:bodyPr/>
          <a:lstStyle/>
          <a:p>
            <a:endParaRPr lang="ru-RU"/>
          </a:p>
        </p:txBody>
      </p:sp>
      <p:sp>
        <p:nvSpPr>
          <p:cNvPr id="39" name="Google Shape;39;p4"/>
          <p:cNvSpPr txBox="1">
            <a:spLocks noGrp="1"/>
          </p:cNvSpPr>
          <p:nvPr>
            <p:ph type="title"/>
          </p:nvPr>
        </p:nvSpPr>
        <p:spPr>
          <a:xfrm>
            <a:off x="387900" y="1283225"/>
            <a:ext cx="39384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0" name="Google Shape;4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41" name="Google Shape;41;p4"/>
          <p:cNvSpPr>
            <a:spLocks noGrp="1"/>
          </p:cNvSpPr>
          <p:nvPr>
            <p:ph type="pic" idx="2"/>
          </p:nvPr>
        </p:nvSpPr>
        <p:spPr>
          <a:xfrm>
            <a:off x="5344175" y="923075"/>
            <a:ext cx="2805900" cy="3441600"/>
          </a:xfrm>
          <a:prstGeom prst="rect">
            <a:avLst/>
          </a:prstGeom>
          <a:noFill/>
          <a:ln>
            <a:noFill/>
          </a:ln>
        </p:spPr>
        <p:txBody>
          <a:bodyPr/>
          <a:lstStyle/>
          <a:p>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2"/>
        <p:cNvGrpSpPr/>
        <p:nvPr/>
      </p:nvGrpSpPr>
      <p:grpSpPr>
        <a:xfrm>
          <a:off x="0" y="0"/>
          <a:ext cx="0" cy="0"/>
          <a:chOff x="0" y="0"/>
          <a:chExt cx="0" cy="0"/>
        </a:xfrm>
      </p:grpSpPr>
      <p:grpSp>
        <p:nvGrpSpPr>
          <p:cNvPr id="43" name="Google Shape;43;p5"/>
          <p:cNvGrpSpPr/>
          <p:nvPr/>
        </p:nvGrpSpPr>
        <p:grpSpPr>
          <a:xfrm>
            <a:off x="333433" y="283209"/>
            <a:ext cx="8474458" cy="4511880"/>
            <a:chOff x="0" y="-28575"/>
            <a:chExt cx="4464000" cy="2376675"/>
          </a:xfrm>
        </p:grpSpPr>
        <p:sp>
          <p:nvSpPr>
            <p:cNvPr id="44" name="Google Shape;44;p5"/>
            <p:cNvSpPr/>
            <p:nvPr/>
          </p:nvSpPr>
          <p:spPr>
            <a:xfrm>
              <a:off x="0" y="0"/>
              <a:ext cx="4463975" cy="2348100"/>
            </a:xfrm>
            <a:custGeom>
              <a:avLst/>
              <a:gdLst/>
              <a:ahLst/>
              <a:cxnLst/>
              <a:rect l="l" t="t" r="r" b="b"/>
              <a:pathLst>
                <a:path w="4463975" h="2348100" extrusionOk="0">
                  <a:moveTo>
                    <a:pt x="0" y="0"/>
                  </a:moveTo>
                  <a:lnTo>
                    <a:pt x="4463975" y="0"/>
                  </a:lnTo>
                  <a:lnTo>
                    <a:pt x="4463975" y="2348100"/>
                  </a:lnTo>
                  <a:lnTo>
                    <a:pt x="0" y="2348100"/>
                  </a:lnTo>
                  <a:close/>
                </a:path>
              </a:pathLst>
            </a:custGeom>
            <a:solidFill>
              <a:srgbClr val="AF8962"/>
            </a:solidFill>
            <a:ln>
              <a:noFill/>
            </a:ln>
          </p:spPr>
          <p:txBody>
            <a:bodyPr/>
            <a:lstStyle/>
            <a:p>
              <a:endParaRPr lang="ru-RU"/>
            </a:p>
          </p:txBody>
        </p:sp>
        <p:sp>
          <p:nvSpPr>
            <p:cNvPr id="45" name="Google Shape;45;p5"/>
            <p:cNvSpPr txBox="1"/>
            <p:nvPr/>
          </p:nvSpPr>
          <p:spPr>
            <a:xfrm>
              <a:off x="0" y="-28575"/>
              <a:ext cx="4464000" cy="2376600"/>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46" name="Google Shape;46;p5"/>
          <p:cNvCxnSpPr/>
          <p:nvPr/>
        </p:nvCxnSpPr>
        <p:spPr>
          <a:xfrm>
            <a:off x="1574110" y="4702969"/>
            <a:ext cx="5992800" cy="0"/>
          </a:xfrm>
          <a:prstGeom prst="straightConnector1">
            <a:avLst/>
          </a:prstGeom>
          <a:noFill/>
          <a:ln w="47625" cap="flat" cmpd="sng">
            <a:solidFill>
              <a:srgbClr val="E8BE95"/>
            </a:solidFill>
            <a:prstDash val="solid"/>
            <a:round/>
            <a:headEnd type="none" w="sm" len="sm"/>
            <a:tailEnd type="none" w="sm" len="sm"/>
          </a:ln>
        </p:spPr>
      </p:cxnSp>
      <p:cxnSp>
        <p:nvCxnSpPr>
          <p:cNvPr id="47" name="Google Shape;47;p5"/>
          <p:cNvCxnSpPr/>
          <p:nvPr/>
        </p:nvCxnSpPr>
        <p:spPr>
          <a:xfrm rot="10800000">
            <a:off x="1583493" y="427162"/>
            <a:ext cx="5992800" cy="0"/>
          </a:xfrm>
          <a:prstGeom prst="straightConnector1">
            <a:avLst/>
          </a:prstGeom>
          <a:noFill/>
          <a:ln w="47625" cap="flat" cmpd="sng">
            <a:solidFill>
              <a:srgbClr val="E8BE95"/>
            </a:solidFill>
            <a:prstDash val="solid"/>
            <a:round/>
            <a:headEnd type="none" w="sm" len="sm"/>
            <a:tailEnd type="none" w="sm" len="sm"/>
          </a:ln>
        </p:spPr>
      </p:cxnSp>
      <p:cxnSp>
        <p:nvCxnSpPr>
          <p:cNvPr id="48" name="Google Shape;48;p5"/>
          <p:cNvCxnSpPr/>
          <p:nvPr/>
        </p:nvCxnSpPr>
        <p:spPr>
          <a:xfrm rot="10800000">
            <a:off x="4568584" y="427069"/>
            <a:ext cx="0" cy="4275900"/>
          </a:xfrm>
          <a:prstGeom prst="straightConnector1">
            <a:avLst/>
          </a:prstGeom>
          <a:noFill/>
          <a:ln w="47625" cap="flat" cmpd="sng">
            <a:solidFill>
              <a:srgbClr val="E8BE95"/>
            </a:solidFill>
            <a:prstDash val="solid"/>
            <a:round/>
            <a:headEnd type="none" w="sm" len="sm"/>
            <a:tailEnd type="none" w="sm" len="sm"/>
          </a:ln>
        </p:spPr>
      </p:cxnSp>
      <p:cxnSp>
        <p:nvCxnSpPr>
          <p:cNvPr id="49" name="Google Shape;49;p5"/>
          <p:cNvCxnSpPr/>
          <p:nvPr/>
        </p:nvCxnSpPr>
        <p:spPr>
          <a:xfrm rot="10800000">
            <a:off x="421481" y="878030"/>
            <a:ext cx="0" cy="2987100"/>
          </a:xfrm>
          <a:prstGeom prst="straightConnector1">
            <a:avLst/>
          </a:prstGeom>
          <a:noFill/>
          <a:ln w="47625" cap="flat" cmpd="sng">
            <a:solidFill>
              <a:srgbClr val="E8BE95"/>
            </a:solidFill>
            <a:prstDash val="solid"/>
            <a:round/>
            <a:headEnd type="none" w="sm" len="sm"/>
            <a:tailEnd type="none" w="sm" len="sm"/>
          </a:ln>
        </p:spPr>
      </p:cxnSp>
      <p:cxnSp>
        <p:nvCxnSpPr>
          <p:cNvPr id="50" name="Google Shape;50;p5"/>
          <p:cNvCxnSpPr/>
          <p:nvPr/>
        </p:nvCxnSpPr>
        <p:spPr>
          <a:xfrm rot="10800000">
            <a:off x="8727281" y="878030"/>
            <a:ext cx="0" cy="2987100"/>
          </a:xfrm>
          <a:prstGeom prst="straightConnector1">
            <a:avLst/>
          </a:prstGeom>
          <a:noFill/>
          <a:ln w="47625" cap="flat" cmpd="sng">
            <a:solidFill>
              <a:srgbClr val="E8BE95"/>
            </a:solidFill>
            <a:prstDash val="solid"/>
            <a:round/>
            <a:headEnd type="none" w="sm" len="sm"/>
            <a:tailEnd type="none" w="sm" len="sm"/>
          </a:ln>
        </p:spPr>
      </p:cxnSp>
      <p:sp>
        <p:nvSpPr>
          <p:cNvPr id="51" name="Google Shape;51;p5"/>
          <p:cNvSpPr/>
          <p:nvPr/>
        </p:nvSpPr>
        <p:spPr>
          <a:xfrm>
            <a:off x="270605" y="3543114"/>
            <a:ext cx="1313030" cy="1313030"/>
          </a:xfrm>
          <a:custGeom>
            <a:avLst/>
            <a:gdLst/>
            <a:ahLst/>
            <a:cxnLst/>
            <a:rect l="l" t="t" r="r" b="b"/>
            <a:pathLst>
              <a:path w="2626060" h="2626060" extrusionOk="0">
                <a:moveTo>
                  <a:pt x="0" y="0"/>
                </a:moveTo>
                <a:lnTo>
                  <a:pt x="2626060" y="0"/>
                </a:lnTo>
                <a:lnTo>
                  <a:pt x="2626060" y="2626060"/>
                </a:lnTo>
                <a:lnTo>
                  <a:pt x="0" y="2626060"/>
                </a:lnTo>
                <a:lnTo>
                  <a:pt x="0" y="0"/>
                </a:lnTo>
                <a:close/>
              </a:path>
            </a:pathLst>
          </a:custGeom>
          <a:blipFill rotWithShape="1">
            <a:blip r:embed="rId2">
              <a:alphaModFix/>
            </a:blip>
            <a:stretch>
              <a:fillRect/>
            </a:stretch>
          </a:blipFill>
          <a:ln>
            <a:noFill/>
          </a:ln>
        </p:spPr>
        <p:txBody>
          <a:bodyPr/>
          <a:lstStyle/>
          <a:p>
            <a:endParaRPr lang="ru-RU"/>
          </a:p>
        </p:txBody>
      </p:sp>
      <p:sp>
        <p:nvSpPr>
          <p:cNvPr id="52" name="Google Shape;52;p5"/>
          <p:cNvSpPr/>
          <p:nvPr/>
        </p:nvSpPr>
        <p:spPr>
          <a:xfrm rot="10800000">
            <a:off x="7566768" y="273987"/>
            <a:ext cx="1313030" cy="1313030"/>
          </a:xfrm>
          <a:custGeom>
            <a:avLst/>
            <a:gdLst/>
            <a:ahLst/>
            <a:cxnLst/>
            <a:rect l="l" t="t" r="r" b="b"/>
            <a:pathLst>
              <a:path w="2626060" h="2626060" extrusionOk="0">
                <a:moveTo>
                  <a:pt x="0" y="0"/>
                </a:moveTo>
                <a:lnTo>
                  <a:pt x="2626060" y="0"/>
                </a:lnTo>
                <a:lnTo>
                  <a:pt x="2626060" y="2626059"/>
                </a:lnTo>
                <a:lnTo>
                  <a:pt x="0" y="2626059"/>
                </a:lnTo>
                <a:lnTo>
                  <a:pt x="0" y="0"/>
                </a:lnTo>
                <a:close/>
              </a:path>
            </a:pathLst>
          </a:custGeom>
          <a:blipFill rotWithShape="1">
            <a:blip r:embed="rId2">
              <a:alphaModFix/>
            </a:blip>
            <a:stretch>
              <a:fillRect/>
            </a:stretch>
          </a:blipFill>
          <a:ln>
            <a:noFill/>
          </a:ln>
        </p:spPr>
        <p:txBody>
          <a:bodyPr/>
          <a:lstStyle/>
          <a:p>
            <a:endParaRPr lang="ru-RU"/>
          </a:p>
        </p:txBody>
      </p:sp>
      <p:sp>
        <p:nvSpPr>
          <p:cNvPr id="53" name="Google Shape;53;p5"/>
          <p:cNvSpPr/>
          <p:nvPr/>
        </p:nvSpPr>
        <p:spPr>
          <a:xfrm flipH="1">
            <a:off x="7566768" y="3543114"/>
            <a:ext cx="1313030" cy="1313030"/>
          </a:xfrm>
          <a:custGeom>
            <a:avLst/>
            <a:gdLst/>
            <a:ahLst/>
            <a:cxnLst/>
            <a:rect l="l" t="t" r="r" b="b"/>
            <a:pathLst>
              <a:path w="2626060" h="2626060" extrusionOk="0">
                <a:moveTo>
                  <a:pt x="2626060" y="0"/>
                </a:moveTo>
                <a:lnTo>
                  <a:pt x="0" y="0"/>
                </a:lnTo>
                <a:lnTo>
                  <a:pt x="0" y="2626060"/>
                </a:lnTo>
                <a:lnTo>
                  <a:pt x="2626060" y="2626060"/>
                </a:lnTo>
                <a:lnTo>
                  <a:pt x="2626060" y="0"/>
                </a:lnTo>
                <a:close/>
              </a:path>
            </a:pathLst>
          </a:custGeom>
          <a:blipFill rotWithShape="1">
            <a:blip r:embed="rId2">
              <a:alphaModFix/>
            </a:blip>
            <a:stretch>
              <a:fillRect/>
            </a:stretch>
          </a:blipFill>
          <a:ln>
            <a:noFill/>
          </a:ln>
        </p:spPr>
        <p:txBody>
          <a:bodyPr/>
          <a:lstStyle/>
          <a:p>
            <a:endParaRPr lang="ru-RU"/>
          </a:p>
        </p:txBody>
      </p:sp>
      <p:sp>
        <p:nvSpPr>
          <p:cNvPr id="54" name="Google Shape;54;p5"/>
          <p:cNvSpPr/>
          <p:nvPr/>
        </p:nvSpPr>
        <p:spPr>
          <a:xfrm rot="10800000" flipH="1">
            <a:off x="270605" y="273987"/>
            <a:ext cx="1313030" cy="1313030"/>
          </a:xfrm>
          <a:custGeom>
            <a:avLst/>
            <a:gdLst/>
            <a:ahLst/>
            <a:cxnLst/>
            <a:rect l="l" t="t" r="r" b="b"/>
            <a:pathLst>
              <a:path w="2626060" h="2626060" extrusionOk="0">
                <a:moveTo>
                  <a:pt x="2626060" y="0"/>
                </a:moveTo>
                <a:lnTo>
                  <a:pt x="0" y="0"/>
                </a:lnTo>
                <a:lnTo>
                  <a:pt x="0" y="2626059"/>
                </a:lnTo>
                <a:lnTo>
                  <a:pt x="2626060" y="2626059"/>
                </a:lnTo>
                <a:lnTo>
                  <a:pt x="2626060" y="0"/>
                </a:lnTo>
                <a:close/>
              </a:path>
            </a:pathLst>
          </a:custGeom>
          <a:blipFill rotWithShape="1">
            <a:blip r:embed="rId2">
              <a:alphaModFix/>
            </a:blip>
            <a:stretch>
              <a:fillRect/>
            </a:stretch>
          </a:blipFill>
          <a:ln>
            <a:noFill/>
          </a:ln>
        </p:spPr>
        <p:txBody>
          <a:bodyPr/>
          <a:lstStyle/>
          <a:p>
            <a:endParaRPr lang="ru-RU"/>
          </a:p>
        </p:txBody>
      </p:sp>
      <p:sp>
        <p:nvSpPr>
          <p:cNvPr id="55" name="Google Shape;55;p5"/>
          <p:cNvSpPr txBox="1">
            <a:spLocks noGrp="1"/>
          </p:cNvSpPr>
          <p:nvPr>
            <p:ph type="title"/>
          </p:nvPr>
        </p:nvSpPr>
        <p:spPr>
          <a:xfrm>
            <a:off x="668325" y="978425"/>
            <a:ext cx="39003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56" name="Google Shape;56;p5"/>
          <p:cNvSpPr txBox="1">
            <a:spLocks noGrp="1"/>
          </p:cNvSpPr>
          <p:nvPr>
            <p:ph type="body" idx="1"/>
          </p:nvPr>
        </p:nvSpPr>
        <p:spPr>
          <a:xfrm>
            <a:off x="668325" y="1685875"/>
            <a:ext cx="38214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57" name="Google Shape;57;p5"/>
          <p:cNvSpPr txBox="1">
            <a:spLocks noGrp="1"/>
          </p:cNvSpPr>
          <p:nvPr>
            <p:ph type="body" idx="2"/>
          </p:nvPr>
        </p:nvSpPr>
        <p:spPr>
          <a:xfrm>
            <a:off x="4832400" y="16858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58" name="Google Shape;58;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9"/>
        <p:cNvGrpSpPr/>
        <p:nvPr/>
      </p:nvGrpSpPr>
      <p:grpSpPr>
        <a:xfrm>
          <a:off x="0" y="0"/>
          <a:ext cx="0" cy="0"/>
          <a:chOff x="0" y="0"/>
          <a:chExt cx="0" cy="0"/>
        </a:xfrm>
      </p:grpSpPr>
      <p:sp>
        <p:nvSpPr>
          <p:cNvPr id="60" name="Google Shape;60;p6"/>
          <p:cNvSpPr>
            <a:spLocks noGrp="1"/>
          </p:cNvSpPr>
          <p:nvPr>
            <p:ph type="pic" idx="2"/>
          </p:nvPr>
        </p:nvSpPr>
        <p:spPr>
          <a:xfrm>
            <a:off x="423550" y="509350"/>
            <a:ext cx="2484300" cy="4093200"/>
          </a:xfrm>
          <a:prstGeom prst="rect">
            <a:avLst/>
          </a:prstGeom>
          <a:noFill/>
          <a:ln>
            <a:noFill/>
          </a:ln>
        </p:spPr>
        <p:txBody>
          <a:bodyPr/>
          <a:lstStyle/>
          <a:p>
            <a:endParaRPr lang="ru-RU"/>
          </a:p>
        </p:txBody>
      </p:sp>
      <p:sp>
        <p:nvSpPr>
          <p:cNvPr id="61" name="Google Shape;61;p6"/>
          <p:cNvSpPr>
            <a:spLocks noGrp="1"/>
          </p:cNvSpPr>
          <p:nvPr>
            <p:ph type="pic" idx="3"/>
          </p:nvPr>
        </p:nvSpPr>
        <p:spPr>
          <a:xfrm>
            <a:off x="6236150" y="509350"/>
            <a:ext cx="2484300" cy="4093200"/>
          </a:xfrm>
          <a:prstGeom prst="rect">
            <a:avLst/>
          </a:prstGeom>
          <a:noFill/>
          <a:ln>
            <a:noFill/>
          </a:ln>
        </p:spPr>
        <p:txBody>
          <a:bodyPr/>
          <a:lstStyle/>
          <a:p>
            <a:endParaRPr lang="ru-RU"/>
          </a:p>
        </p:txBody>
      </p:sp>
      <p:sp>
        <p:nvSpPr>
          <p:cNvPr id="62" name="Google Shape;62;p6"/>
          <p:cNvSpPr>
            <a:spLocks noGrp="1"/>
          </p:cNvSpPr>
          <p:nvPr>
            <p:ph type="pic" idx="4"/>
          </p:nvPr>
        </p:nvSpPr>
        <p:spPr>
          <a:xfrm>
            <a:off x="3556825" y="509350"/>
            <a:ext cx="2065200" cy="3359400"/>
          </a:xfrm>
          <a:prstGeom prst="rect">
            <a:avLst/>
          </a:prstGeom>
          <a:noFill/>
          <a:ln>
            <a:noFill/>
          </a:ln>
        </p:spPr>
        <p:txBody>
          <a:bodyPr/>
          <a:lstStyle/>
          <a:p>
            <a:endParaRPr lang="ru-RU"/>
          </a:p>
        </p:txBody>
      </p:sp>
      <p:sp>
        <p:nvSpPr>
          <p:cNvPr id="63" name="Google Shape;63;p6"/>
          <p:cNvSpPr/>
          <p:nvPr/>
        </p:nvSpPr>
        <p:spPr>
          <a:xfrm>
            <a:off x="6090476" y="364772"/>
            <a:ext cx="2784806" cy="4413957"/>
          </a:xfrm>
          <a:custGeom>
            <a:avLst/>
            <a:gdLst/>
            <a:ahLst/>
            <a:cxnLst/>
            <a:rect l="l" t="t" r="r" b="b"/>
            <a:pathLst>
              <a:path w="5569611" h="8827913" extrusionOk="0">
                <a:moveTo>
                  <a:pt x="0" y="0"/>
                </a:moveTo>
                <a:lnTo>
                  <a:pt x="5569611" y="0"/>
                </a:lnTo>
                <a:lnTo>
                  <a:pt x="5569611" y="8827914"/>
                </a:lnTo>
                <a:lnTo>
                  <a:pt x="0" y="8827914"/>
                </a:lnTo>
                <a:lnTo>
                  <a:pt x="0" y="0"/>
                </a:lnTo>
                <a:close/>
              </a:path>
            </a:pathLst>
          </a:custGeom>
          <a:blipFill rotWithShape="1">
            <a:blip r:embed="rId2">
              <a:alphaModFix/>
            </a:blip>
            <a:stretch>
              <a:fillRect/>
            </a:stretch>
          </a:blipFill>
          <a:ln>
            <a:noFill/>
          </a:ln>
        </p:spPr>
        <p:txBody>
          <a:bodyPr/>
          <a:lstStyle/>
          <a:p>
            <a:endParaRPr lang="ru-RU"/>
          </a:p>
        </p:txBody>
      </p:sp>
      <p:sp>
        <p:nvSpPr>
          <p:cNvPr id="64" name="Google Shape;64;p6"/>
          <p:cNvSpPr/>
          <p:nvPr/>
        </p:nvSpPr>
        <p:spPr>
          <a:xfrm>
            <a:off x="3421555" y="364771"/>
            <a:ext cx="2300890" cy="3646943"/>
          </a:xfrm>
          <a:custGeom>
            <a:avLst/>
            <a:gdLst/>
            <a:ahLst/>
            <a:cxnLst/>
            <a:rect l="l" t="t" r="r" b="b"/>
            <a:pathLst>
              <a:path w="4601779" h="7293886" extrusionOk="0">
                <a:moveTo>
                  <a:pt x="0" y="0"/>
                </a:moveTo>
                <a:lnTo>
                  <a:pt x="4601780" y="0"/>
                </a:lnTo>
                <a:lnTo>
                  <a:pt x="4601780" y="7293887"/>
                </a:lnTo>
                <a:lnTo>
                  <a:pt x="0" y="7293887"/>
                </a:lnTo>
                <a:lnTo>
                  <a:pt x="0" y="0"/>
                </a:lnTo>
                <a:close/>
              </a:path>
            </a:pathLst>
          </a:custGeom>
          <a:blipFill rotWithShape="1">
            <a:blip r:embed="rId3">
              <a:alphaModFix/>
            </a:blip>
            <a:stretch>
              <a:fillRect/>
            </a:stretch>
          </a:blipFill>
          <a:ln>
            <a:noFill/>
          </a:ln>
        </p:spPr>
        <p:txBody>
          <a:bodyPr/>
          <a:lstStyle/>
          <a:p>
            <a:endParaRPr lang="ru-RU"/>
          </a:p>
        </p:txBody>
      </p:sp>
      <p:sp>
        <p:nvSpPr>
          <p:cNvPr id="65" name="Google Shape;65;p6"/>
          <p:cNvSpPr/>
          <p:nvPr/>
        </p:nvSpPr>
        <p:spPr>
          <a:xfrm>
            <a:off x="268718" y="364772"/>
            <a:ext cx="2784806" cy="4413957"/>
          </a:xfrm>
          <a:custGeom>
            <a:avLst/>
            <a:gdLst/>
            <a:ahLst/>
            <a:cxnLst/>
            <a:rect l="l" t="t" r="r" b="b"/>
            <a:pathLst>
              <a:path w="5569611" h="8827913" extrusionOk="0">
                <a:moveTo>
                  <a:pt x="0" y="0"/>
                </a:moveTo>
                <a:lnTo>
                  <a:pt x="5569611" y="0"/>
                </a:lnTo>
                <a:lnTo>
                  <a:pt x="5569611" y="8827914"/>
                </a:lnTo>
                <a:lnTo>
                  <a:pt x="0" y="8827914"/>
                </a:lnTo>
                <a:lnTo>
                  <a:pt x="0" y="0"/>
                </a:lnTo>
                <a:close/>
              </a:path>
            </a:pathLst>
          </a:custGeom>
          <a:blipFill rotWithShape="1">
            <a:blip r:embed="rId2">
              <a:alphaModFix/>
            </a:blip>
            <a:stretch>
              <a:fillRect/>
            </a:stretch>
          </a:blipFill>
          <a:ln>
            <a:noFill/>
          </a:ln>
        </p:spPr>
        <p:txBody>
          <a:bodyPr/>
          <a:lstStyle/>
          <a:p>
            <a:endParaRPr lang="ru-RU"/>
          </a:p>
        </p:txBody>
      </p:sp>
      <p:cxnSp>
        <p:nvCxnSpPr>
          <p:cNvPr id="66" name="Google Shape;66;p6"/>
          <p:cNvCxnSpPr/>
          <p:nvPr/>
        </p:nvCxnSpPr>
        <p:spPr>
          <a:xfrm>
            <a:off x="3556819" y="4688681"/>
            <a:ext cx="2065200" cy="0"/>
          </a:xfrm>
          <a:prstGeom prst="straightConnector1">
            <a:avLst/>
          </a:prstGeom>
          <a:noFill/>
          <a:ln w="47625" cap="flat" cmpd="sng">
            <a:solidFill>
              <a:srgbClr val="E8BE95"/>
            </a:solidFill>
            <a:prstDash val="solid"/>
            <a:round/>
            <a:headEnd type="none" w="sm" len="sm"/>
            <a:tailEnd type="none" w="sm" len="sm"/>
          </a:ln>
        </p:spPr>
      </p:cxnSp>
      <p:sp>
        <p:nvSpPr>
          <p:cNvPr id="67" name="Google Shape;67;p6"/>
          <p:cNvSpPr txBox="1">
            <a:spLocks noGrp="1"/>
          </p:cNvSpPr>
          <p:nvPr>
            <p:ph type="title"/>
          </p:nvPr>
        </p:nvSpPr>
        <p:spPr>
          <a:xfrm>
            <a:off x="3286800" y="4140210"/>
            <a:ext cx="2570400" cy="572700"/>
          </a:xfrm>
          <a:prstGeom prst="rect">
            <a:avLst/>
          </a:prstGeom>
        </p:spPr>
        <p:txBody>
          <a:bodyPr spcFirstLastPara="1" wrap="square" lIns="91425" tIns="91425" rIns="91425" bIns="91425" anchor="t" anchorCtr="0">
            <a:normAutofit/>
          </a:bodyPr>
          <a:lstStyle>
            <a:lvl1pPr lvl="0" algn="ctr">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8" name="Google Shape;68;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9"/>
        <p:cNvGrpSpPr/>
        <p:nvPr/>
      </p:nvGrpSpPr>
      <p:grpSpPr>
        <a:xfrm>
          <a:off x="0" y="0"/>
          <a:ext cx="0" cy="0"/>
          <a:chOff x="0" y="0"/>
          <a:chExt cx="0" cy="0"/>
        </a:xfrm>
      </p:grpSpPr>
      <p:pic>
        <p:nvPicPr>
          <p:cNvPr id="70" name="Google Shape;70;p7"/>
          <p:cNvPicPr preferRelativeResize="0"/>
          <p:nvPr/>
        </p:nvPicPr>
        <p:blipFill>
          <a:blip r:embed="rId2">
            <a:alphaModFix/>
          </a:blip>
          <a:stretch>
            <a:fillRect/>
          </a:stretch>
        </p:blipFill>
        <p:spPr>
          <a:xfrm>
            <a:off x="-148512" y="-346299"/>
            <a:ext cx="9441024" cy="5836099"/>
          </a:xfrm>
          <a:prstGeom prst="rect">
            <a:avLst/>
          </a:prstGeom>
          <a:noFill/>
          <a:ln>
            <a:noFill/>
          </a:ln>
        </p:spPr>
      </p:pic>
      <p:sp>
        <p:nvSpPr>
          <p:cNvPr id="71" name="Google Shape;71;p7"/>
          <p:cNvSpPr txBox="1">
            <a:spLocks noGrp="1"/>
          </p:cNvSpPr>
          <p:nvPr>
            <p:ph type="title"/>
          </p:nvPr>
        </p:nvSpPr>
        <p:spPr>
          <a:xfrm>
            <a:off x="1388100" y="450150"/>
            <a:ext cx="6367800" cy="4090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72" name="Google Shape;72;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73"/>
        <p:cNvGrpSpPr/>
        <p:nvPr/>
      </p:nvGrpSpPr>
      <p:grpSpPr>
        <a:xfrm>
          <a:off x="0" y="0"/>
          <a:ext cx="0" cy="0"/>
          <a:chOff x="0" y="0"/>
          <a:chExt cx="0" cy="0"/>
        </a:xfrm>
      </p:grpSpPr>
      <p:sp>
        <p:nvSpPr>
          <p:cNvPr id="74" name="Google Shape;74;p8"/>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8"/>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76" name="Google Shape;76;p8"/>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77" name="Google Shape;77;p8"/>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78" name="Google Shape;78;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79" name="Google Shape;79;p8"/>
          <p:cNvSpPr/>
          <p:nvPr/>
        </p:nvSpPr>
        <p:spPr>
          <a:xfrm>
            <a:off x="204685" y="3447120"/>
            <a:ext cx="1478646" cy="1478646"/>
          </a:xfrm>
          <a:custGeom>
            <a:avLst/>
            <a:gdLst/>
            <a:ahLst/>
            <a:cxnLst/>
            <a:rect l="l" t="t" r="r" b="b"/>
            <a:pathLst>
              <a:path w="2957292" h="2957292" extrusionOk="0">
                <a:moveTo>
                  <a:pt x="0" y="0"/>
                </a:moveTo>
                <a:lnTo>
                  <a:pt x="2957292" y="0"/>
                </a:lnTo>
                <a:lnTo>
                  <a:pt x="2957292" y="2957292"/>
                </a:lnTo>
                <a:lnTo>
                  <a:pt x="0" y="2957292"/>
                </a:lnTo>
                <a:lnTo>
                  <a:pt x="0" y="0"/>
                </a:lnTo>
                <a:close/>
              </a:path>
            </a:pathLst>
          </a:custGeom>
          <a:blipFill rotWithShape="1">
            <a:blip r:embed="rId2">
              <a:alphaModFix/>
            </a:blip>
            <a:stretch>
              <a:fillRect/>
            </a:stretch>
          </a:blipFill>
          <a:ln>
            <a:noFill/>
          </a:ln>
        </p:spPr>
        <p:txBody>
          <a:bodyPr/>
          <a:lstStyle/>
          <a:p>
            <a:endParaRPr lang="ru-RU"/>
          </a:p>
        </p:txBody>
      </p:sp>
      <p:sp>
        <p:nvSpPr>
          <p:cNvPr id="80" name="Google Shape;80;p8"/>
          <p:cNvSpPr/>
          <p:nvPr/>
        </p:nvSpPr>
        <p:spPr>
          <a:xfrm rot="10800000" flipH="1">
            <a:off x="204685" y="207998"/>
            <a:ext cx="1478646" cy="1478646"/>
          </a:xfrm>
          <a:custGeom>
            <a:avLst/>
            <a:gdLst/>
            <a:ahLst/>
            <a:cxnLst/>
            <a:rect l="l" t="t" r="r" b="b"/>
            <a:pathLst>
              <a:path w="2957292" h="2957292" extrusionOk="0">
                <a:moveTo>
                  <a:pt x="0" y="2957292"/>
                </a:moveTo>
                <a:lnTo>
                  <a:pt x="2957292" y="2957292"/>
                </a:lnTo>
                <a:lnTo>
                  <a:pt x="2957292" y="0"/>
                </a:lnTo>
                <a:lnTo>
                  <a:pt x="0" y="0"/>
                </a:lnTo>
                <a:lnTo>
                  <a:pt x="0" y="2957292"/>
                </a:lnTo>
                <a:close/>
              </a:path>
            </a:pathLst>
          </a:custGeom>
          <a:blipFill rotWithShape="1">
            <a:blip r:embed="rId2">
              <a:alphaModFix/>
            </a:blip>
            <a:stretch>
              <a:fillRect/>
            </a:stretch>
          </a:blipFill>
          <a:ln>
            <a:noFill/>
          </a:ln>
        </p:spPr>
        <p:txBody>
          <a:bodyPr/>
          <a:lstStyle/>
          <a:p>
            <a:endParaRPr lang="ru-RU"/>
          </a:p>
        </p:txBody>
      </p:sp>
      <p:sp>
        <p:nvSpPr>
          <p:cNvPr id="81" name="Google Shape;81;p8"/>
          <p:cNvSpPr/>
          <p:nvPr/>
        </p:nvSpPr>
        <p:spPr>
          <a:xfrm flipH="1">
            <a:off x="7460336" y="3447120"/>
            <a:ext cx="1478646" cy="1478646"/>
          </a:xfrm>
          <a:custGeom>
            <a:avLst/>
            <a:gdLst/>
            <a:ahLst/>
            <a:cxnLst/>
            <a:rect l="l" t="t" r="r" b="b"/>
            <a:pathLst>
              <a:path w="2957292" h="2957292" extrusionOk="0">
                <a:moveTo>
                  <a:pt x="2957292" y="0"/>
                </a:moveTo>
                <a:lnTo>
                  <a:pt x="0" y="0"/>
                </a:lnTo>
                <a:lnTo>
                  <a:pt x="0" y="2957292"/>
                </a:lnTo>
                <a:lnTo>
                  <a:pt x="2957292" y="2957292"/>
                </a:lnTo>
                <a:lnTo>
                  <a:pt x="2957292" y="0"/>
                </a:lnTo>
                <a:close/>
              </a:path>
            </a:pathLst>
          </a:custGeom>
          <a:blipFill rotWithShape="1">
            <a:blip r:embed="rId2">
              <a:alphaModFix/>
            </a:blip>
            <a:stretch>
              <a:fillRect/>
            </a:stretch>
          </a:blipFill>
          <a:ln>
            <a:noFill/>
          </a:ln>
        </p:spPr>
        <p:txBody>
          <a:bodyPr/>
          <a:lstStyle/>
          <a:p>
            <a:endParaRPr lang="ru-RU"/>
          </a:p>
        </p:txBody>
      </p:sp>
      <p:sp>
        <p:nvSpPr>
          <p:cNvPr id="82" name="Google Shape;82;p8"/>
          <p:cNvSpPr/>
          <p:nvPr/>
        </p:nvSpPr>
        <p:spPr>
          <a:xfrm rot="10800000">
            <a:off x="7460336" y="207998"/>
            <a:ext cx="1478646" cy="1478646"/>
          </a:xfrm>
          <a:custGeom>
            <a:avLst/>
            <a:gdLst/>
            <a:ahLst/>
            <a:cxnLst/>
            <a:rect l="l" t="t" r="r" b="b"/>
            <a:pathLst>
              <a:path w="2957292" h="2957292" extrusionOk="0">
                <a:moveTo>
                  <a:pt x="2957292" y="2957292"/>
                </a:moveTo>
                <a:lnTo>
                  <a:pt x="0" y="2957292"/>
                </a:lnTo>
                <a:lnTo>
                  <a:pt x="0" y="0"/>
                </a:lnTo>
                <a:lnTo>
                  <a:pt x="2957292" y="0"/>
                </a:lnTo>
                <a:lnTo>
                  <a:pt x="2957292" y="2957292"/>
                </a:lnTo>
                <a:close/>
              </a:path>
            </a:pathLst>
          </a:custGeom>
          <a:blipFill rotWithShape="1">
            <a:blip r:embed="rId2">
              <a:alphaModFix/>
            </a:blip>
            <a:stretch>
              <a:fillRect/>
            </a:stretch>
          </a:blipFill>
          <a:ln>
            <a:noFill/>
          </a:ln>
        </p:spPr>
        <p:txBody>
          <a:bodyPr/>
          <a:lstStyle/>
          <a:p>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3"/>
        <p:cNvGrpSpPr/>
        <p:nvPr/>
      </p:nvGrpSpPr>
      <p:grpSpPr>
        <a:xfrm>
          <a:off x="0" y="0"/>
          <a:ext cx="0" cy="0"/>
          <a:chOff x="0" y="0"/>
          <a:chExt cx="0" cy="0"/>
        </a:xfrm>
      </p:grpSpPr>
      <p:pic>
        <p:nvPicPr>
          <p:cNvPr id="84" name="Google Shape;84;p9"/>
          <p:cNvPicPr preferRelativeResize="0"/>
          <p:nvPr/>
        </p:nvPicPr>
        <p:blipFill rotWithShape="1">
          <a:blip r:embed="rId2">
            <a:alphaModFix/>
          </a:blip>
          <a:srcRect l="4954" t="24374" r="4963" b="24374"/>
          <a:stretch/>
        </p:blipFill>
        <p:spPr>
          <a:xfrm>
            <a:off x="0" y="0"/>
            <a:ext cx="9144003" cy="5143500"/>
          </a:xfrm>
          <a:prstGeom prst="rect">
            <a:avLst/>
          </a:prstGeom>
          <a:noFill/>
          <a:ln>
            <a:noFill/>
          </a:ln>
        </p:spPr>
      </p:pic>
      <p:sp>
        <p:nvSpPr>
          <p:cNvPr id="85" name="Google Shape;85;p9"/>
          <p:cNvSpPr/>
          <p:nvPr/>
        </p:nvSpPr>
        <p:spPr>
          <a:xfrm>
            <a:off x="3357869" y="4199110"/>
            <a:ext cx="2428262" cy="2057400"/>
          </a:xfrm>
          <a:custGeom>
            <a:avLst/>
            <a:gdLst/>
            <a:ahLst/>
            <a:cxnLst/>
            <a:rect l="l" t="t" r="r" b="b"/>
            <a:pathLst>
              <a:path w="4856524" h="4114800" extrusionOk="0">
                <a:moveTo>
                  <a:pt x="0" y="0"/>
                </a:moveTo>
                <a:lnTo>
                  <a:pt x="4856524" y="0"/>
                </a:lnTo>
                <a:lnTo>
                  <a:pt x="4856524"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86" name="Google Shape;86;p9"/>
          <p:cNvSpPr/>
          <p:nvPr/>
        </p:nvSpPr>
        <p:spPr>
          <a:xfrm rot="10800000">
            <a:off x="3357869" y="-1022025"/>
            <a:ext cx="2428262" cy="2057400"/>
          </a:xfrm>
          <a:custGeom>
            <a:avLst/>
            <a:gdLst/>
            <a:ahLst/>
            <a:cxnLst/>
            <a:rect l="l" t="t" r="r" b="b"/>
            <a:pathLst>
              <a:path w="4856524" h="4114800" extrusionOk="0">
                <a:moveTo>
                  <a:pt x="0" y="0"/>
                </a:moveTo>
                <a:lnTo>
                  <a:pt x="4856524" y="0"/>
                </a:lnTo>
                <a:lnTo>
                  <a:pt x="4856524"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87" name="Google Shape;87;p9"/>
          <p:cNvSpPr txBox="1">
            <a:spLocks noGrp="1"/>
          </p:cNvSpPr>
          <p:nvPr>
            <p:ph type="body" idx="1"/>
          </p:nvPr>
        </p:nvSpPr>
        <p:spPr>
          <a:xfrm>
            <a:off x="1572600" y="3751125"/>
            <a:ext cx="5998800" cy="540600"/>
          </a:xfrm>
          <a:prstGeom prst="rect">
            <a:avLst/>
          </a:prstGeom>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SzPts val="1800"/>
              <a:buNone/>
              <a:defRPr/>
            </a:lvl1pPr>
          </a:lstStyle>
          <a:p>
            <a:endParaRPr/>
          </a:p>
        </p:txBody>
      </p:sp>
      <p:sp>
        <p:nvSpPr>
          <p:cNvPr id="88" name="Google Shape;88;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9"/>
        <p:cNvGrpSpPr/>
        <p:nvPr/>
      </p:nvGrpSpPr>
      <p:grpSpPr>
        <a:xfrm>
          <a:off x="0" y="0"/>
          <a:ext cx="0" cy="0"/>
          <a:chOff x="0" y="0"/>
          <a:chExt cx="0" cy="0"/>
        </a:xfrm>
      </p:grpSpPr>
      <p:sp>
        <p:nvSpPr>
          <p:cNvPr id="90" name="Google Shape;90;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Font typeface="Cormorant Garamond Light"/>
              <a:buNone/>
              <a:defRPr sz="2800" i="1">
                <a:solidFill>
                  <a:schemeClr val="dk1"/>
                </a:solidFill>
                <a:latin typeface="Cormorant Garamond Light"/>
                <a:ea typeface="Cormorant Garamond Light"/>
                <a:cs typeface="Cormorant Garamond Light"/>
                <a:sym typeface="Cormorant Garamond Light"/>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Cormorant Garamond Light"/>
              <a:buChar char="●"/>
              <a:defRPr sz="1800" i="1">
                <a:solidFill>
                  <a:schemeClr val="dk2"/>
                </a:solidFill>
                <a:latin typeface="Cormorant Garamond Light"/>
                <a:ea typeface="Cormorant Garamond Light"/>
                <a:cs typeface="Cormorant Garamond Light"/>
                <a:sym typeface="Cormorant Garamond Light"/>
              </a:defRPr>
            </a:lvl1pPr>
            <a:lvl2pPr marL="914400" lvl="1" indent="-317500">
              <a:lnSpc>
                <a:spcPct val="115000"/>
              </a:lnSpc>
              <a:spcBef>
                <a:spcPts val="0"/>
              </a:spcBef>
              <a:spcAft>
                <a:spcPts val="0"/>
              </a:spcAft>
              <a:buClr>
                <a:schemeClr val="dk2"/>
              </a:buClr>
              <a:buSzPts val="1400"/>
              <a:buFont typeface="Vollkorn"/>
              <a:buChar char="○"/>
              <a:defRPr>
                <a:solidFill>
                  <a:schemeClr val="dk2"/>
                </a:solidFill>
                <a:latin typeface="Vollkorn"/>
                <a:ea typeface="Vollkorn"/>
                <a:cs typeface="Vollkorn"/>
                <a:sym typeface="Vollkorn"/>
              </a:defRPr>
            </a:lvl2pPr>
            <a:lvl3pPr marL="1371600" lvl="2" indent="-317500">
              <a:lnSpc>
                <a:spcPct val="115000"/>
              </a:lnSpc>
              <a:spcBef>
                <a:spcPts val="0"/>
              </a:spcBef>
              <a:spcAft>
                <a:spcPts val="0"/>
              </a:spcAft>
              <a:buClr>
                <a:schemeClr val="dk2"/>
              </a:buClr>
              <a:buSzPts val="1400"/>
              <a:buFont typeface="Vollkorn"/>
              <a:buChar char="■"/>
              <a:defRPr>
                <a:solidFill>
                  <a:schemeClr val="dk2"/>
                </a:solidFill>
                <a:latin typeface="Vollkorn"/>
                <a:ea typeface="Vollkorn"/>
                <a:cs typeface="Vollkorn"/>
                <a:sym typeface="Vollkorn"/>
              </a:defRPr>
            </a:lvl3pPr>
            <a:lvl4pPr marL="1828800" lvl="3" indent="-317500">
              <a:lnSpc>
                <a:spcPct val="115000"/>
              </a:lnSpc>
              <a:spcBef>
                <a:spcPts val="0"/>
              </a:spcBef>
              <a:spcAft>
                <a:spcPts val="0"/>
              </a:spcAft>
              <a:buClr>
                <a:schemeClr val="dk2"/>
              </a:buClr>
              <a:buSzPts val="1400"/>
              <a:buFont typeface="Vollkorn"/>
              <a:buChar char="●"/>
              <a:defRPr>
                <a:solidFill>
                  <a:schemeClr val="dk2"/>
                </a:solidFill>
                <a:latin typeface="Vollkorn"/>
                <a:ea typeface="Vollkorn"/>
                <a:cs typeface="Vollkorn"/>
                <a:sym typeface="Vollkorn"/>
              </a:defRPr>
            </a:lvl4pPr>
            <a:lvl5pPr marL="2286000" lvl="4" indent="-317500">
              <a:lnSpc>
                <a:spcPct val="115000"/>
              </a:lnSpc>
              <a:spcBef>
                <a:spcPts val="0"/>
              </a:spcBef>
              <a:spcAft>
                <a:spcPts val="0"/>
              </a:spcAft>
              <a:buClr>
                <a:schemeClr val="dk2"/>
              </a:buClr>
              <a:buSzPts val="1400"/>
              <a:buFont typeface="Vollkorn"/>
              <a:buChar char="○"/>
              <a:defRPr>
                <a:solidFill>
                  <a:schemeClr val="dk2"/>
                </a:solidFill>
                <a:latin typeface="Vollkorn"/>
                <a:ea typeface="Vollkorn"/>
                <a:cs typeface="Vollkorn"/>
                <a:sym typeface="Vollkorn"/>
              </a:defRPr>
            </a:lvl5pPr>
            <a:lvl6pPr marL="2743200" lvl="5" indent="-317500">
              <a:lnSpc>
                <a:spcPct val="115000"/>
              </a:lnSpc>
              <a:spcBef>
                <a:spcPts val="0"/>
              </a:spcBef>
              <a:spcAft>
                <a:spcPts val="0"/>
              </a:spcAft>
              <a:buClr>
                <a:schemeClr val="dk2"/>
              </a:buClr>
              <a:buSzPts val="1400"/>
              <a:buFont typeface="Vollkorn"/>
              <a:buChar char="■"/>
              <a:defRPr>
                <a:solidFill>
                  <a:schemeClr val="dk2"/>
                </a:solidFill>
                <a:latin typeface="Vollkorn"/>
                <a:ea typeface="Vollkorn"/>
                <a:cs typeface="Vollkorn"/>
                <a:sym typeface="Vollkorn"/>
              </a:defRPr>
            </a:lvl6pPr>
            <a:lvl7pPr marL="3200400" lvl="6" indent="-317500">
              <a:lnSpc>
                <a:spcPct val="115000"/>
              </a:lnSpc>
              <a:spcBef>
                <a:spcPts val="0"/>
              </a:spcBef>
              <a:spcAft>
                <a:spcPts val="0"/>
              </a:spcAft>
              <a:buClr>
                <a:schemeClr val="dk2"/>
              </a:buClr>
              <a:buSzPts val="1400"/>
              <a:buFont typeface="Vollkorn"/>
              <a:buChar char="●"/>
              <a:defRPr>
                <a:solidFill>
                  <a:schemeClr val="dk2"/>
                </a:solidFill>
                <a:latin typeface="Vollkorn"/>
                <a:ea typeface="Vollkorn"/>
                <a:cs typeface="Vollkorn"/>
                <a:sym typeface="Vollkorn"/>
              </a:defRPr>
            </a:lvl7pPr>
            <a:lvl8pPr marL="3657600" lvl="7" indent="-317500">
              <a:lnSpc>
                <a:spcPct val="115000"/>
              </a:lnSpc>
              <a:spcBef>
                <a:spcPts val="0"/>
              </a:spcBef>
              <a:spcAft>
                <a:spcPts val="0"/>
              </a:spcAft>
              <a:buClr>
                <a:schemeClr val="dk2"/>
              </a:buClr>
              <a:buSzPts val="1400"/>
              <a:buFont typeface="Vollkorn"/>
              <a:buChar char="○"/>
              <a:defRPr>
                <a:solidFill>
                  <a:schemeClr val="dk2"/>
                </a:solidFill>
                <a:latin typeface="Vollkorn"/>
                <a:ea typeface="Vollkorn"/>
                <a:cs typeface="Vollkorn"/>
                <a:sym typeface="Vollkorn"/>
              </a:defRPr>
            </a:lvl8pPr>
            <a:lvl9pPr marL="4114800" lvl="8" indent="-317500">
              <a:lnSpc>
                <a:spcPct val="115000"/>
              </a:lnSpc>
              <a:spcBef>
                <a:spcPts val="0"/>
              </a:spcBef>
              <a:spcAft>
                <a:spcPts val="0"/>
              </a:spcAft>
              <a:buClr>
                <a:schemeClr val="dk2"/>
              </a:buClr>
              <a:buSzPts val="1400"/>
              <a:buFont typeface="Vollkorn"/>
              <a:buChar char="■"/>
              <a:defRPr>
                <a:solidFill>
                  <a:schemeClr val="dk2"/>
                </a:solidFill>
                <a:latin typeface="Vollkorn"/>
                <a:ea typeface="Vollkorn"/>
                <a:cs typeface="Vollkorn"/>
                <a:sym typeface="Vollkorn"/>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9.xml"/><Relationship Id="rId4" Type="http://schemas.openxmlformats.org/officeDocument/2006/relationships/image" Target="../media/image16.jp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9.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9.xml"/><Relationship Id="rId4" Type="http://schemas.openxmlformats.org/officeDocument/2006/relationships/image" Target="../media/image18.jp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9.xml"/><Relationship Id="rId4" Type="http://schemas.openxmlformats.org/officeDocument/2006/relationships/image" Target="../media/image19.jp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16.jp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9.xml"/><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9.xml"/><Relationship Id="rId4" Type="http://schemas.openxmlformats.org/officeDocument/2006/relationships/image" Target="../media/image18.jp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9.xml"/><Relationship Id="rId4" Type="http://schemas.openxmlformats.org/officeDocument/2006/relationships/image" Target="../media/image19.jp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2.xml"/><Relationship Id="rId1" Type="http://schemas.openxmlformats.org/officeDocument/2006/relationships/slideLayout" Target="../slideLayouts/slideLayout9.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5.xml"/><Relationship Id="rId1" Type="http://schemas.openxmlformats.org/officeDocument/2006/relationships/slideLayout" Target="../slideLayouts/slideLayout9.xml"/><Relationship Id="rId5" Type="http://schemas.openxmlformats.org/officeDocument/2006/relationships/image" Target="../media/image22.jpg"/><Relationship Id="rId4" Type="http://schemas.openxmlformats.org/officeDocument/2006/relationships/image" Target="../media/image21.jp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6.xml"/><Relationship Id="rId1" Type="http://schemas.openxmlformats.org/officeDocument/2006/relationships/slideLayout" Target="../slideLayouts/slideLayout9.xml"/><Relationship Id="rId5" Type="http://schemas.openxmlformats.org/officeDocument/2006/relationships/image" Target="../media/image24.jpg"/><Relationship Id="rId4" Type="http://schemas.openxmlformats.org/officeDocument/2006/relationships/image" Target="../media/image23.jpg"/></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7.xml"/><Relationship Id="rId1" Type="http://schemas.openxmlformats.org/officeDocument/2006/relationships/slideLayout" Target="../slideLayouts/slideLayout9.xml"/><Relationship Id="rId5" Type="http://schemas.openxmlformats.org/officeDocument/2006/relationships/image" Target="../media/image26.jpg"/><Relationship Id="rId4" Type="http://schemas.openxmlformats.org/officeDocument/2006/relationships/image" Target="../media/image25.jpg"/></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8.xml"/><Relationship Id="rId1" Type="http://schemas.openxmlformats.org/officeDocument/2006/relationships/slideLayout" Target="../slideLayouts/slideLayout9.xml"/><Relationship Id="rId5" Type="http://schemas.openxmlformats.org/officeDocument/2006/relationships/image" Target="../media/image28.jpg"/><Relationship Id="rId4" Type="http://schemas.openxmlformats.org/officeDocument/2006/relationships/image" Target="../media/image27.jp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9.xml"/><Relationship Id="rId1" Type="http://schemas.openxmlformats.org/officeDocument/2006/relationships/slideLayout" Target="../slideLayouts/slideLayout9.xml"/><Relationship Id="rId5" Type="http://schemas.openxmlformats.org/officeDocument/2006/relationships/image" Target="../media/image30.jpeg"/><Relationship Id="rId4" Type="http://schemas.openxmlformats.org/officeDocument/2006/relationships/image" Target="../media/image29.jpg"/></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0.xml"/><Relationship Id="rId1" Type="http://schemas.openxmlformats.org/officeDocument/2006/relationships/slideLayout" Target="../slideLayouts/slideLayout9.xml"/><Relationship Id="rId5" Type="http://schemas.openxmlformats.org/officeDocument/2006/relationships/image" Target="../media/image22.jpg"/><Relationship Id="rId4" Type="http://schemas.openxmlformats.org/officeDocument/2006/relationships/image" Target="../media/image21.jpg"/></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image" Target="../media/image24.jpg"/><Relationship Id="rId4" Type="http://schemas.openxmlformats.org/officeDocument/2006/relationships/image" Target="../media/image23.jpg"/></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4.xml"/><Relationship Id="rId1" Type="http://schemas.openxmlformats.org/officeDocument/2006/relationships/slideLayout" Target="../slideLayouts/slideLayout9.xml"/><Relationship Id="rId5" Type="http://schemas.openxmlformats.org/officeDocument/2006/relationships/image" Target="../media/image26.jpg"/><Relationship Id="rId4" Type="http://schemas.openxmlformats.org/officeDocument/2006/relationships/image" Target="../media/image25.jpg"/></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6.xml"/><Relationship Id="rId1" Type="http://schemas.openxmlformats.org/officeDocument/2006/relationships/slideLayout" Target="../slideLayouts/slideLayout9.xml"/><Relationship Id="rId5" Type="http://schemas.openxmlformats.org/officeDocument/2006/relationships/image" Target="../media/image28.jpg"/><Relationship Id="rId4" Type="http://schemas.openxmlformats.org/officeDocument/2006/relationships/image" Target="../media/image27.jpg"/></Relationships>
</file>

<file path=ppt/slides/_rels/slide4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8.xml"/><Relationship Id="rId1" Type="http://schemas.openxmlformats.org/officeDocument/2006/relationships/slideLayout" Target="../slideLayouts/slideLayout9.xml"/><Relationship Id="rId5" Type="http://schemas.openxmlformats.org/officeDocument/2006/relationships/image" Target="../media/image30.jpeg"/><Relationship Id="rId4" Type="http://schemas.openxmlformats.org/officeDocument/2006/relationships/image" Target="../media/image29.jpg"/></Relationships>
</file>

<file path=ppt/slides/_rels/slide5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6.xml"/><Relationship Id="rId5" Type="http://schemas.openxmlformats.org/officeDocument/2006/relationships/image" Target="../media/image34.jpg"/><Relationship Id="rId4" Type="http://schemas.openxmlformats.org/officeDocument/2006/relationships/image" Target="../media/image33.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BA37B"/>
        </a:solidFill>
        <a:effectLst/>
      </p:bgPr>
    </p:bg>
    <p:spTree>
      <p:nvGrpSpPr>
        <p:cNvPr id="1" name="Shape 94"/>
        <p:cNvGrpSpPr/>
        <p:nvPr/>
      </p:nvGrpSpPr>
      <p:grpSpPr>
        <a:xfrm>
          <a:off x="0" y="0"/>
          <a:ext cx="0" cy="0"/>
          <a:chOff x="0" y="0"/>
          <a:chExt cx="0" cy="0"/>
        </a:xfrm>
      </p:grpSpPr>
      <p:grpSp>
        <p:nvGrpSpPr>
          <p:cNvPr id="95" name="Google Shape;95;p11"/>
          <p:cNvGrpSpPr/>
          <p:nvPr/>
        </p:nvGrpSpPr>
        <p:grpSpPr>
          <a:xfrm>
            <a:off x="344261" y="370462"/>
            <a:ext cx="8474577" cy="4511968"/>
            <a:chOff x="0" y="-28575"/>
            <a:chExt cx="4463975" cy="2376675"/>
          </a:xfrm>
        </p:grpSpPr>
        <p:sp>
          <p:nvSpPr>
            <p:cNvPr id="96" name="Google Shape;96;p11"/>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97" name="Google Shape;97;p11"/>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98" name="Google Shape;98;p11"/>
          <p:cNvSpPr/>
          <p:nvPr/>
        </p:nvSpPr>
        <p:spPr>
          <a:xfrm>
            <a:off x="274242" y="3607733"/>
            <a:ext cx="1252231" cy="1238571"/>
          </a:xfrm>
          <a:custGeom>
            <a:avLst/>
            <a:gdLst/>
            <a:ahLst/>
            <a:cxnLst/>
            <a:rect l="l" t="t" r="r" b="b"/>
            <a:pathLst>
              <a:path w="2504463" h="2477142" extrusionOk="0">
                <a:moveTo>
                  <a:pt x="0" y="0"/>
                </a:moveTo>
                <a:lnTo>
                  <a:pt x="2504463" y="0"/>
                </a:lnTo>
                <a:lnTo>
                  <a:pt x="2504463" y="2477141"/>
                </a:lnTo>
                <a:lnTo>
                  <a:pt x="0" y="2477141"/>
                </a:lnTo>
                <a:lnTo>
                  <a:pt x="0" y="0"/>
                </a:lnTo>
                <a:close/>
              </a:path>
            </a:pathLst>
          </a:custGeom>
          <a:blipFill rotWithShape="1">
            <a:blip r:embed="rId3">
              <a:alphaModFix/>
            </a:blip>
            <a:stretch>
              <a:fillRect/>
            </a:stretch>
          </a:blipFill>
          <a:ln>
            <a:noFill/>
          </a:ln>
        </p:spPr>
        <p:txBody>
          <a:bodyPr/>
          <a:lstStyle/>
          <a:p>
            <a:endParaRPr lang="ru-RU"/>
          </a:p>
        </p:txBody>
      </p:sp>
      <p:sp>
        <p:nvSpPr>
          <p:cNvPr id="99" name="Google Shape;99;p11"/>
          <p:cNvSpPr/>
          <p:nvPr/>
        </p:nvSpPr>
        <p:spPr>
          <a:xfrm flipH="1">
            <a:off x="7618992" y="3607733"/>
            <a:ext cx="1252232" cy="1238571"/>
          </a:xfrm>
          <a:custGeom>
            <a:avLst/>
            <a:gdLst/>
            <a:ahLst/>
            <a:cxnLst/>
            <a:rect l="l" t="t" r="r" b="b"/>
            <a:pathLst>
              <a:path w="2504463" h="2477142" extrusionOk="0">
                <a:moveTo>
                  <a:pt x="2504463" y="0"/>
                </a:moveTo>
                <a:lnTo>
                  <a:pt x="0" y="0"/>
                </a:lnTo>
                <a:lnTo>
                  <a:pt x="0" y="2477141"/>
                </a:lnTo>
                <a:lnTo>
                  <a:pt x="2504463" y="2477141"/>
                </a:lnTo>
                <a:lnTo>
                  <a:pt x="2504463" y="0"/>
                </a:lnTo>
                <a:close/>
              </a:path>
            </a:pathLst>
          </a:custGeom>
          <a:blipFill rotWithShape="1">
            <a:blip r:embed="rId3">
              <a:alphaModFix/>
            </a:blip>
            <a:stretch>
              <a:fillRect/>
            </a:stretch>
          </a:blipFill>
          <a:ln>
            <a:noFill/>
          </a:ln>
        </p:spPr>
        <p:txBody>
          <a:bodyPr/>
          <a:lstStyle/>
          <a:p>
            <a:endParaRPr lang="ru-RU"/>
          </a:p>
        </p:txBody>
      </p:sp>
      <p:sp>
        <p:nvSpPr>
          <p:cNvPr id="100" name="Google Shape;100;p11"/>
          <p:cNvSpPr/>
          <p:nvPr/>
        </p:nvSpPr>
        <p:spPr>
          <a:xfrm rot="10800000" flipH="1">
            <a:off x="299475" y="370462"/>
            <a:ext cx="1252231" cy="1238571"/>
          </a:xfrm>
          <a:custGeom>
            <a:avLst/>
            <a:gdLst/>
            <a:ahLst/>
            <a:cxnLst/>
            <a:rect l="l" t="t" r="r" b="b"/>
            <a:pathLst>
              <a:path w="2504463" h="2477142" extrusionOk="0">
                <a:moveTo>
                  <a:pt x="0" y="2477141"/>
                </a:moveTo>
                <a:lnTo>
                  <a:pt x="2504463" y="2477141"/>
                </a:lnTo>
                <a:lnTo>
                  <a:pt x="2504463" y="0"/>
                </a:lnTo>
                <a:lnTo>
                  <a:pt x="0" y="0"/>
                </a:lnTo>
                <a:lnTo>
                  <a:pt x="0" y="2477141"/>
                </a:lnTo>
                <a:close/>
              </a:path>
            </a:pathLst>
          </a:custGeom>
          <a:blipFill rotWithShape="1">
            <a:blip r:embed="rId3">
              <a:alphaModFix/>
            </a:blip>
            <a:stretch>
              <a:fillRect/>
            </a:stretch>
          </a:blipFill>
          <a:ln>
            <a:noFill/>
          </a:ln>
        </p:spPr>
        <p:txBody>
          <a:bodyPr/>
          <a:lstStyle/>
          <a:p>
            <a:endParaRPr lang="ru-RU"/>
          </a:p>
        </p:txBody>
      </p:sp>
      <p:sp>
        <p:nvSpPr>
          <p:cNvPr id="101" name="Google Shape;101;p11"/>
          <p:cNvSpPr/>
          <p:nvPr/>
        </p:nvSpPr>
        <p:spPr>
          <a:xfrm rot="10800000">
            <a:off x="7618992" y="297196"/>
            <a:ext cx="1252232" cy="1238571"/>
          </a:xfrm>
          <a:custGeom>
            <a:avLst/>
            <a:gdLst/>
            <a:ahLst/>
            <a:cxnLst/>
            <a:rect l="l" t="t" r="r" b="b"/>
            <a:pathLst>
              <a:path w="2504463" h="2477142" extrusionOk="0">
                <a:moveTo>
                  <a:pt x="2504463" y="2477141"/>
                </a:moveTo>
                <a:lnTo>
                  <a:pt x="0" y="2477141"/>
                </a:lnTo>
                <a:lnTo>
                  <a:pt x="0" y="0"/>
                </a:lnTo>
                <a:lnTo>
                  <a:pt x="2504463" y="0"/>
                </a:lnTo>
                <a:lnTo>
                  <a:pt x="2504463" y="2477141"/>
                </a:lnTo>
                <a:close/>
              </a:path>
            </a:pathLst>
          </a:custGeom>
          <a:blipFill rotWithShape="1">
            <a:blip r:embed="rId3">
              <a:alphaModFix/>
            </a:blip>
            <a:stretch>
              <a:fillRect/>
            </a:stretch>
          </a:blipFill>
          <a:ln>
            <a:noFill/>
          </a:ln>
        </p:spPr>
        <p:txBody>
          <a:bodyPr/>
          <a:lstStyle/>
          <a:p>
            <a:endParaRPr lang="ru-RU"/>
          </a:p>
        </p:txBody>
      </p:sp>
      <p:cxnSp>
        <p:nvCxnSpPr>
          <p:cNvPr id="102" name="Google Shape;102;p11"/>
          <p:cNvCxnSpPr/>
          <p:nvPr/>
        </p:nvCxnSpPr>
        <p:spPr>
          <a:xfrm>
            <a:off x="1209465" y="335296"/>
            <a:ext cx="2330081" cy="0"/>
          </a:xfrm>
          <a:prstGeom prst="straightConnector1">
            <a:avLst/>
          </a:prstGeom>
          <a:noFill/>
          <a:ln w="19050" cap="flat" cmpd="sng">
            <a:solidFill>
              <a:srgbClr val="D5C4B3"/>
            </a:solidFill>
            <a:prstDash val="solid"/>
            <a:round/>
            <a:headEnd type="none" w="sm" len="sm"/>
            <a:tailEnd type="none" w="sm" len="sm"/>
          </a:ln>
        </p:spPr>
      </p:cxnSp>
      <p:cxnSp>
        <p:nvCxnSpPr>
          <p:cNvPr id="103" name="Google Shape;103;p11"/>
          <p:cNvCxnSpPr/>
          <p:nvPr/>
        </p:nvCxnSpPr>
        <p:spPr>
          <a:xfrm>
            <a:off x="5604455" y="335296"/>
            <a:ext cx="2330081" cy="0"/>
          </a:xfrm>
          <a:prstGeom prst="straightConnector1">
            <a:avLst/>
          </a:prstGeom>
          <a:noFill/>
          <a:ln w="19050" cap="flat" cmpd="sng">
            <a:solidFill>
              <a:srgbClr val="D5C4B3"/>
            </a:solidFill>
            <a:prstDash val="solid"/>
            <a:round/>
            <a:headEnd type="none" w="sm" len="sm"/>
            <a:tailEnd type="none" w="sm" len="sm"/>
          </a:ln>
        </p:spPr>
      </p:cxnSp>
      <p:cxnSp>
        <p:nvCxnSpPr>
          <p:cNvPr id="104" name="Google Shape;104;p11"/>
          <p:cNvCxnSpPr/>
          <p:nvPr/>
        </p:nvCxnSpPr>
        <p:spPr>
          <a:xfrm>
            <a:off x="1341177" y="4808204"/>
            <a:ext cx="6593359" cy="0"/>
          </a:xfrm>
          <a:prstGeom prst="straightConnector1">
            <a:avLst/>
          </a:prstGeom>
          <a:noFill/>
          <a:ln w="19050" cap="flat" cmpd="sng">
            <a:solidFill>
              <a:srgbClr val="D5C4B3"/>
            </a:solidFill>
            <a:prstDash val="solid"/>
            <a:round/>
            <a:headEnd type="none" w="sm" len="sm"/>
            <a:tailEnd type="none" w="sm" len="sm"/>
          </a:ln>
        </p:spPr>
      </p:cxnSp>
      <p:cxnSp>
        <p:nvCxnSpPr>
          <p:cNvPr id="105" name="Google Shape;105;p11"/>
          <p:cNvCxnSpPr/>
          <p:nvPr/>
        </p:nvCxnSpPr>
        <p:spPr>
          <a:xfrm>
            <a:off x="321867" y="800463"/>
            <a:ext cx="0" cy="3534371"/>
          </a:xfrm>
          <a:prstGeom prst="straightConnector1">
            <a:avLst/>
          </a:prstGeom>
          <a:noFill/>
          <a:ln w="19050" cap="flat" cmpd="sng">
            <a:solidFill>
              <a:srgbClr val="D5C4B3"/>
            </a:solidFill>
            <a:prstDash val="solid"/>
            <a:round/>
            <a:headEnd type="none" w="sm" len="sm"/>
            <a:tailEnd type="none" w="sm" len="sm"/>
          </a:ln>
        </p:spPr>
      </p:cxnSp>
      <p:cxnSp>
        <p:nvCxnSpPr>
          <p:cNvPr id="106" name="Google Shape;106;p11"/>
          <p:cNvCxnSpPr/>
          <p:nvPr/>
        </p:nvCxnSpPr>
        <p:spPr>
          <a:xfrm>
            <a:off x="8818836" y="800463"/>
            <a:ext cx="0" cy="3534371"/>
          </a:xfrm>
          <a:prstGeom prst="straightConnector1">
            <a:avLst/>
          </a:prstGeom>
          <a:noFill/>
          <a:ln w="19050" cap="flat" cmpd="sng">
            <a:solidFill>
              <a:srgbClr val="D5C4B3"/>
            </a:solidFill>
            <a:prstDash val="solid"/>
            <a:round/>
            <a:headEnd type="none" w="sm" len="sm"/>
            <a:tailEnd type="none" w="sm" len="sm"/>
          </a:ln>
        </p:spPr>
      </p:cxnSp>
      <p:sp>
        <p:nvSpPr>
          <p:cNvPr id="107" name="Google Shape;107;p11"/>
          <p:cNvSpPr/>
          <p:nvPr/>
        </p:nvSpPr>
        <p:spPr>
          <a:xfrm rot="5400000">
            <a:off x="1567878" y="447175"/>
            <a:ext cx="631944" cy="1135847"/>
          </a:xfrm>
          <a:custGeom>
            <a:avLst/>
            <a:gdLst/>
            <a:ahLst/>
            <a:cxnLst/>
            <a:rect l="l" t="t" r="r" b="b"/>
            <a:pathLst>
              <a:path w="1263888" h="2271693" extrusionOk="0">
                <a:moveTo>
                  <a:pt x="0" y="0"/>
                </a:moveTo>
                <a:lnTo>
                  <a:pt x="1263888" y="0"/>
                </a:lnTo>
                <a:lnTo>
                  <a:pt x="1263888" y="2271693"/>
                </a:lnTo>
                <a:lnTo>
                  <a:pt x="0" y="2271693"/>
                </a:lnTo>
                <a:lnTo>
                  <a:pt x="0" y="0"/>
                </a:lnTo>
                <a:close/>
              </a:path>
            </a:pathLst>
          </a:custGeom>
          <a:blipFill rotWithShape="1">
            <a:blip r:embed="rId4">
              <a:alphaModFix/>
            </a:blip>
            <a:stretch>
              <a:fillRect/>
            </a:stretch>
          </a:blipFill>
          <a:ln>
            <a:noFill/>
          </a:ln>
        </p:spPr>
        <p:txBody>
          <a:bodyPr/>
          <a:lstStyle/>
          <a:p>
            <a:endParaRPr lang="ru-RU"/>
          </a:p>
        </p:txBody>
      </p:sp>
      <p:sp>
        <p:nvSpPr>
          <p:cNvPr id="108" name="Google Shape;108;p11"/>
          <p:cNvSpPr/>
          <p:nvPr/>
        </p:nvSpPr>
        <p:spPr>
          <a:xfrm rot="-5400000" flipH="1">
            <a:off x="6927672" y="447176"/>
            <a:ext cx="631944" cy="1135847"/>
          </a:xfrm>
          <a:custGeom>
            <a:avLst/>
            <a:gdLst/>
            <a:ahLst/>
            <a:cxnLst/>
            <a:rect l="l" t="t" r="r" b="b"/>
            <a:pathLst>
              <a:path w="1263888" h="2271693" extrusionOk="0">
                <a:moveTo>
                  <a:pt x="0" y="2271693"/>
                </a:moveTo>
                <a:lnTo>
                  <a:pt x="1263888" y="2271693"/>
                </a:lnTo>
                <a:lnTo>
                  <a:pt x="1263888" y="0"/>
                </a:lnTo>
                <a:lnTo>
                  <a:pt x="0" y="0"/>
                </a:lnTo>
                <a:lnTo>
                  <a:pt x="0" y="2271693"/>
                </a:lnTo>
                <a:close/>
              </a:path>
            </a:pathLst>
          </a:custGeom>
          <a:blipFill rotWithShape="1">
            <a:blip r:embed="rId4">
              <a:alphaModFix/>
            </a:blip>
            <a:stretch>
              <a:fillRect/>
            </a:stretch>
          </a:blipFill>
          <a:ln>
            <a:noFill/>
          </a:ln>
        </p:spPr>
        <p:txBody>
          <a:bodyPr/>
          <a:lstStyle/>
          <a:p>
            <a:endParaRPr lang="ru-RU"/>
          </a:p>
        </p:txBody>
      </p:sp>
      <p:sp>
        <p:nvSpPr>
          <p:cNvPr id="112" name="Google Shape;112;p11"/>
          <p:cNvSpPr txBox="1"/>
          <p:nvPr/>
        </p:nvSpPr>
        <p:spPr>
          <a:xfrm>
            <a:off x="86400" y="1234675"/>
            <a:ext cx="8971200" cy="2154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endParaRPr sz="100" i="1" dirty="0">
              <a:latin typeface="Cormorant Garamond Light"/>
              <a:ea typeface="Cormorant Garamond Light"/>
              <a:cs typeface="Cormorant Garamond Light"/>
              <a:sym typeface="Cormorant Garamond Light"/>
            </a:endParaRPr>
          </a:p>
        </p:txBody>
      </p:sp>
      <p:sp>
        <p:nvSpPr>
          <p:cNvPr id="5" name="Заголовок 1">
            <a:extLst>
              <a:ext uri="{FF2B5EF4-FFF2-40B4-BE49-F238E27FC236}">
                <a16:creationId xmlns:a16="http://schemas.microsoft.com/office/drawing/2014/main" id="{B82DF4A2-0E30-0B01-7776-5AFEEF50C516}"/>
              </a:ext>
            </a:extLst>
          </p:cNvPr>
          <p:cNvSpPr txBox="1">
            <a:spLocks/>
          </p:cNvSpPr>
          <p:nvPr/>
        </p:nvSpPr>
        <p:spPr>
          <a:xfrm>
            <a:off x="1329136" y="1586557"/>
            <a:ext cx="6435781" cy="2876632"/>
          </a:xfrm>
          <a:prstGeom prst="rect">
            <a:avLst/>
          </a:prstGeom>
        </p:spPr>
        <p:txBody>
          <a:bodyPr vert="horz" lIns="91440" tIns="45720" rIns="91440" bIns="45720" rtlCol="0" anchor="b">
            <a:normAutofit fontScale="52500" lnSpcReduction="20000"/>
          </a:bodyPr>
          <a:lstStyle>
            <a:lvl1pPr algn="ctr" defTabSz="914400" rtl="0" eaLnBrk="1" latinLnBrk="0" hangingPunct="1">
              <a:lnSpc>
                <a:spcPct val="90000"/>
              </a:lnSpc>
              <a:spcBef>
                <a:spcPct val="0"/>
              </a:spcBef>
              <a:buNone/>
              <a:defRPr sz="48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br>
              <a:rPr kumimoji="0" lang="ru-RU" sz="2700" b="1" i="0" u="none" strike="noStrike" kern="1200" cap="all" spc="0" normalizeH="0" baseline="0" noProof="0" dirty="0">
                <a:ln>
                  <a:solidFill>
                    <a:srgbClr val="1E1710"/>
                  </a:solidFill>
                </a:ln>
                <a:solidFill>
                  <a:sysClr val="window" lastClr="FFFFFF"/>
                </a:solidFill>
                <a:effectLst/>
                <a:uLnTx/>
                <a:uFillTx/>
                <a:latin typeface="Times New Roman" panose="02020603050405020304" pitchFamily="18" charset="0"/>
                <a:ea typeface="Times New Roman" panose="02020603050405020304" pitchFamily="18" charset="0"/>
                <a:cs typeface="+mj-cs"/>
              </a:rPr>
            </a:br>
            <a:endParaRPr kumimoji="0" lang="ru-RU" sz="2700" b="1" i="0" u="none" strike="noStrike" kern="1200" cap="all" spc="0" normalizeH="0" baseline="0" noProof="0" dirty="0">
              <a:ln>
                <a:solidFill>
                  <a:srgbClr val="1E1710"/>
                </a:solidFill>
              </a:ln>
              <a:solidFill>
                <a:sysClr val="window" lastClr="FFFFFF"/>
              </a:solidFill>
              <a:effectLst/>
              <a:uLnTx/>
              <a:uFillTx/>
              <a:latin typeface="Times New Roman" panose="02020603050405020304" pitchFamily="18" charset="0"/>
              <a:ea typeface="Times New Roman" panose="02020603050405020304" pitchFamily="18" charset="0"/>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br>
              <a:rPr kumimoji="0" lang="ru-RU" sz="2700" b="1" i="0" u="none" strike="noStrike" kern="1200" cap="all" spc="0" normalizeH="0" baseline="0" noProof="0" dirty="0">
                <a:ln>
                  <a:solidFill>
                    <a:srgbClr val="1E1710"/>
                  </a:solidFill>
                </a:ln>
                <a:solidFill>
                  <a:sysClr val="window" lastClr="FFFFFF"/>
                </a:solidFill>
                <a:effectLst/>
                <a:uLnTx/>
                <a:uFillTx/>
                <a:latin typeface="Times New Roman" panose="02020603050405020304" pitchFamily="18" charset="0"/>
                <a:ea typeface="Times New Roman" panose="02020603050405020304" pitchFamily="18" charset="0"/>
                <a:cs typeface="+mj-cs"/>
              </a:rPr>
            </a:br>
            <a:br>
              <a:rPr kumimoji="0" lang="ru-RU" sz="1900" b="1" i="0" u="none" strike="noStrike" kern="1200" cap="all" spc="0" normalizeH="0" baseline="0" noProof="0" dirty="0">
                <a:ln>
                  <a:solidFill>
                    <a:srgbClr val="1E1710"/>
                  </a:solidFill>
                </a:ln>
                <a:solidFill>
                  <a:sysClr val="window" lastClr="FFFFFF"/>
                </a:solidFill>
                <a:effectLst/>
                <a:uLnTx/>
                <a:uFillTx/>
                <a:latin typeface="Times New Roman" panose="02020603050405020304" pitchFamily="18" charset="0"/>
                <a:ea typeface="Times New Roman" panose="02020603050405020304" pitchFamily="18" charset="0"/>
                <a:cs typeface="+mj-cs"/>
              </a:rPr>
            </a:br>
            <a:r>
              <a:rPr kumimoji="0" lang="ru-RU" sz="3800" b="1" i="1" u="none" strike="noStrike" kern="1200" cap="all" spc="0" normalizeH="0" baseline="0" noProof="0" dirty="0">
                <a:ln w="3175" cmpd="dbl">
                  <a:solidFill>
                    <a:srgbClr val="1E1710">
                      <a:alpha val="0"/>
                    </a:srgbClr>
                  </a:solidFill>
                </a:ln>
                <a:solidFill>
                  <a:sysClr val="window" lastClr="FFFFFF"/>
                </a:solidFill>
                <a:effectLst/>
                <a:uLnTx/>
                <a:uFillTx/>
                <a:latin typeface="Times New Roman" panose="02020603050405020304" pitchFamily="18" charset="0"/>
                <a:ea typeface="Times New Roman" panose="02020603050405020304" pitchFamily="18" charset="0"/>
                <a:cs typeface="+mj-cs"/>
              </a:rPr>
              <a:t>КВИЗ-ВИКТОРИНА</a:t>
            </a:r>
          </a:p>
          <a:p>
            <a:pPr marL="0" marR="0" lvl="0" indent="0" algn="ctr" defTabSz="914400" rtl="0" eaLnBrk="1" fontAlgn="auto" latinLnBrk="0" hangingPunct="1">
              <a:lnSpc>
                <a:spcPct val="90000"/>
              </a:lnSpc>
              <a:spcBef>
                <a:spcPct val="0"/>
              </a:spcBef>
              <a:spcAft>
                <a:spcPts val="0"/>
              </a:spcAft>
              <a:buClrTx/>
              <a:buSzTx/>
              <a:buFontTx/>
              <a:buNone/>
              <a:tabLst/>
              <a:defRPr/>
            </a:pPr>
            <a:br>
              <a:rPr kumimoji="0" lang="ru-RU" sz="3200" b="1" i="1" u="none" strike="noStrike" kern="1200" cap="all" spc="0" normalizeH="0" baseline="0" noProof="0" dirty="0">
                <a:ln>
                  <a:solidFill>
                    <a:srgbClr val="1E1710"/>
                  </a:solidFill>
                </a:ln>
                <a:solidFill>
                  <a:sysClr val="window" lastClr="FFFFFF"/>
                </a:solidFill>
                <a:effectLst/>
                <a:uLnTx/>
                <a:uFillTx/>
                <a:latin typeface="Times New Roman" panose="02020603050405020304" pitchFamily="18" charset="0"/>
                <a:ea typeface="Times New Roman" panose="02020603050405020304" pitchFamily="18" charset="0"/>
                <a:cs typeface="+mj-cs"/>
              </a:rPr>
            </a:br>
            <a:br>
              <a:rPr kumimoji="0" lang="ru-RU" sz="1600" b="1" i="0" u="none" strike="noStrike" kern="1200" cap="all" spc="0" normalizeH="0" baseline="0" noProof="0" dirty="0">
                <a:ln>
                  <a:solidFill>
                    <a:srgbClr val="1E1710"/>
                  </a:solidFill>
                </a:ln>
                <a:solidFill>
                  <a:sysClr val="window" lastClr="FFFFFF"/>
                </a:solidFill>
                <a:effectLst/>
                <a:uLnTx/>
                <a:uFillTx/>
                <a:latin typeface="Times New Roman" panose="02020603050405020304" pitchFamily="18" charset="0"/>
                <a:ea typeface="Times New Roman" panose="02020603050405020304" pitchFamily="18" charset="0"/>
                <a:cs typeface="+mj-cs"/>
              </a:rPr>
            </a:br>
            <a:r>
              <a:rPr kumimoji="0" lang="ru-RU" sz="8400" b="1" i="0" u="none" strike="noStrike" kern="1200" cap="all" spc="0" normalizeH="0" baseline="0" noProof="0" dirty="0">
                <a:ln>
                  <a:solidFill>
                    <a:srgbClr val="1E1710"/>
                  </a:solidFill>
                </a:ln>
                <a:solidFill>
                  <a:sysClr val="window" lastClr="FFFFFF"/>
                </a:solidFill>
                <a:effectLst/>
                <a:uLnTx/>
                <a:uFillTx/>
                <a:latin typeface="Bookman Old Style" panose="02050604050505020204"/>
                <a:ea typeface="+mj-ea"/>
                <a:cs typeface="+mj-cs"/>
              </a:rPr>
              <a:t>гражданский щит:</a:t>
            </a:r>
            <a:endParaRPr kumimoji="0" lang="ru-RU" sz="8000" b="1" i="0" u="none" strike="noStrike" kern="1200" cap="all" spc="0" normalizeH="0" baseline="0" noProof="0" dirty="0">
              <a:ln>
                <a:solidFill>
                  <a:srgbClr val="1E1710"/>
                </a:solidFill>
              </a:ln>
              <a:solidFill>
                <a:sysClr val="window" lastClr="FFFFFF"/>
              </a:solidFill>
              <a:effectLst/>
              <a:uLnTx/>
              <a:uFillTx/>
              <a:latin typeface="Bookman Old Style" panose="02050604050505020204"/>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br>
              <a:rPr kumimoji="0" lang="ru-RU" sz="3800" b="1" i="0" u="none" strike="noStrike" kern="1200" cap="all" spc="0" normalizeH="0" baseline="0" noProof="0" dirty="0">
                <a:ln>
                  <a:solidFill>
                    <a:srgbClr val="1E1710"/>
                  </a:solidFill>
                </a:ln>
                <a:solidFill>
                  <a:sysClr val="window" lastClr="FFFFFF"/>
                </a:solidFill>
                <a:effectLst/>
                <a:uLnTx/>
                <a:uFillTx/>
                <a:latin typeface="Bookman Old Style" panose="02050604050505020204"/>
                <a:ea typeface="+mj-ea"/>
                <a:cs typeface="+mj-cs"/>
              </a:rPr>
            </a:br>
            <a:r>
              <a:rPr kumimoji="0" lang="ru-RU" sz="6000" b="1" i="0" u="none" strike="noStrike" kern="1200" cap="all" spc="0" normalizeH="0" baseline="0" noProof="0" dirty="0">
                <a:ln>
                  <a:solidFill>
                    <a:srgbClr val="1E1710"/>
                  </a:solidFill>
                </a:ln>
                <a:solidFill>
                  <a:sysClr val="window" lastClr="FFFFFF"/>
                </a:solidFill>
                <a:effectLst/>
                <a:uLnTx/>
                <a:uFillTx/>
                <a:latin typeface="Bookman Old Style" panose="02050604050505020204"/>
                <a:ea typeface="+mj-ea"/>
                <a:cs typeface="+mj-cs"/>
              </a:rPr>
              <a:t>проверь свои знания</a:t>
            </a:r>
          </a:p>
        </p:txBody>
      </p:sp>
      <p:sp>
        <p:nvSpPr>
          <p:cNvPr id="6" name="TextBox 5">
            <a:extLst>
              <a:ext uri="{FF2B5EF4-FFF2-40B4-BE49-F238E27FC236}">
                <a16:creationId xmlns:a16="http://schemas.microsoft.com/office/drawing/2014/main" id="{4C170C61-3C60-94A3-E8E0-70A14261CA83}"/>
              </a:ext>
            </a:extLst>
          </p:cNvPr>
          <p:cNvSpPr txBox="1"/>
          <p:nvPr/>
        </p:nvSpPr>
        <p:spPr>
          <a:xfrm>
            <a:off x="2004743" y="680311"/>
            <a:ext cx="5110615" cy="830997"/>
          </a:xfrm>
          <a:prstGeom prst="rect">
            <a:avLst/>
          </a:prstGeom>
          <a:noFill/>
        </p:spPr>
        <p:txBody>
          <a:bodyPr wrap="square">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a:ln>
                  <a:noFill/>
                </a:ln>
                <a:solidFill>
                  <a:srgbClr val="4A9CCC">
                    <a:lumMod val="20000"/>
                    <a:lumOff val="80000"/>
                  </a:srgbClr>
                </a:solidFill>
                <a:effectLst/>
                <a:uLnTx/>
                <a:uFillTx/>
                <a:latin typeface="Bookman Old Style" panose="02050604050505020204" pitchFamily="18" charset="0"/>
                <a:ea typeface="+mn-ea"/>
                <a:cs typeface="+mn-cs"/>
              </a:rPr>
              <a:t>Краевое государственное бюджетное профессиональное </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a:ln>
                  <a:noFill/>
                </a:ln>
                <a:solidFill>
                  <a:srgbClr val="4A9CCC">
                    <a:lumMod val="20000"/>
                    <a:lumOff val="80000"/>
                  </a:srgbClr>
                </a:solidFill>
                <a:effectLst/>
                <a:uLnTx/>
                <a:uFillTx/>
                <a:latin typeface="Bookman Old Style" panose="02050604050505020204" pitchFamily="18" charset="0"/>
                <a:ea typeface="+mn-ea"/>
                <a:cs typeface="+mn-cs"/>
              </a:rPr>
              <a:t>образовательное учреждение </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a:ln>
                  <a:noFill/>
                </a:ln>
                <a:solidFill>
                  <a:srgbClr val="4A9CCC">
                    <a:lumMod val="20000"/>
                    <a:lumOff val="80000"/>
                  </a:srgbClr>
                </a:solidFill>
                <a:effectLst/>
                <a:uLnTx/>
                <a:uFillTx/>
                <a:latin typeface="Bookman Old Style" panose="02050604050505020204" pitchFamily="18" charset="0"/>
                <a:ea typeface="+mn-ea"/>
                <a:cs typeface="+mn-cs"/>
              </a:rPr>
              <a:t>Хабаровский колледж отраслевых технологий и сферы обслуживания</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12B2F3DE-DF2C-3DFE-D1EA-188CC4A1C7C0}"/>
              </a:ext>
            </a:extLst>
          </p:cNvPr>
          <p:cNvSpPr/>
          <p:nvPr/>
        </p:nvSpPr>
        <p:spPr>
          <a:xfrm>
            <a:off x="265196" y="320862"/>
            <a:ext cx="8640960" cy="461665"/>
          </a:xfrm>
          <a:prstGeom prst="rect">
            <a:avLst/>
          </a:prstGeom>
          <a:ln>
            <a:noFill/>
          </a:ln>
        </p:spPr>
        <p:txBody>
          <a:bodyPr wrap="square">
            <a:spAutoFit/>
          </a:bodyPr>
          <a:lstStyle/>
          <a:p>
            <a:pPr marL="342900" indent="-342900" algn="ctr">
              <a:spcBef>
                <a:spcPct val="20000"/>
              </a:spcBef>
              <a:buClrTx/>
              <a:buFontTx/>
              <a:buNone/>
            </a:pPr>
            <a:r>
              <a:rPr lang="ru-RU" sz="2400" b="1" kern="1200" dirty="0">
                <a:ln>
                  <a:solidFill>
                    <a:srgbClr val="1E1710"/>
                  </a:solidFill>
                </a:ln>
                <a:solidFill>
                  <a:schemeClr val="tx1"/>
                </a:solidFill>
                <a:latin typeface="Bookman Old Style" panose="02050604050505020204" pitchFamily="18" charset="0"/>
                <a:ea typeface="+mn-ea"/>
                <a:cs typeface="+mn-cs"/>
              </a:rPr>
              <a:t>Этапы квиз-викторины «Гражданский щит»</a:t>
            </a:r>
          </a:p>
        </p:txBody>
      </p:sp>
      <p:graphicFrame>
        <p:nvGraphicFramePr>
          <p:cNvPr id="4" name="Схема 3">
            <a:extLst>
              <a:ext uri="{FF2B5EF4-FFF2-40B4-BE49-F238E27FC236}">
                <a16:creationId xmlns:a16="http://schemas.microsoft.com/office/drawing/2014/main" id="{4202CE71-2945-32A3-3817-0F92D1302E9C}"/>
              </a:ext>
            </a:extLst>
          </p:cNvPr>
          <p:cNvGraphicFramePr/>
          <p:nvPr>
            <p:extLst>
              <p:ext uri="{D42A27DB-BD31-4B8C-83A1-F6EECF244321}">
                <p14:modId xmlns:p14="http://schemas.microsoft.com/office/powerpoint/2010/main" val="497211039"/>
              </p:ext>
            </p:extLst>
          </p:nvPr>
        </p:nvGraphicFramePr>
        <p:xfrm>
          <a:off x="466960" y="776734"/>
          <a:ext cx="8237432" cy="1360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a:extLst>
              <a:ext uri="{FF2B5EF4-FFF2-40B4-BE49-F238E27FC236}">
                <a16:creationId xmlns:a16="http://schemas.microsoft.com/office/drawing/2014/main" id="{D6BFBD60-13C6-A56F-4D7C-B1B712F4277D}"/>
              </a:ext>
            </a:extLst>
          </p:cNvPr>
          <p:cNvSpPr/>
          <p:nvPr/>
        </p:nvSpPr>
        <p:spPr>
          <a:xfrm>
            <a:off x="3173450" y="2118620"/>
            <a:ext cx="2954656" cy="523220"/>
          </a:xfrm>
          <a:prstGeom prst="rect">
            <a:avLst/>
          </a:prstGeom>
        </p:spPr>
        <p:txBody>
          <a:bodyPr wrap="none">
            <a:spAutoFit/>
          </a:bodyPr>
          <a:lstStyle/>
          <a:p>
            <a:pPr algn="ctr">
              <a:buClrTx/>
              <a:buFontTx/>
              <a:buNone/>
            </a:pPr>
            <a:r>
              <a:rPr lang="ru-RU" sz="2800" b="1" kern="1200" dirty="0">
                <a:ln>
                  <a:solidFill>
                    <a:srgbClr val="1E1710"/>
                  </a:solidFill>
                </a:ln>
                <a:solidFill>
                  <a:schemeClr val="tx1"/>
                </a:solidFill>
                <a:latin typeface="Bookman Old Style" panose="02050604050505020204" pitchFamily="18" charset="0"/>
                <a:ea typeface="+mn-ea"/>
                <a:cs typeface="+mn-cs"/>
              </a:rPr>
              <a:t>Правила игры</a:t>
            </a:r>
          </a:p>
        </p:txBody>
      </p:sp>
      <p:sp>
        <p:nvSpPr>
          <p:cNvPr id="12" name="TextBox 11">
            <a:extLst>
              <a:ext uri="{FF2B5EF4-FFF2-40B4-BE49-F238E27FC236}">
                <a16:creationId xmlns:a16="http://schemas.microsoft.com/office/drawing/2014/main" id="{76C304A7-1538-25EC-BF55-D134EDF920B4}"/>
              </a:ext>
            </a:extLst>
          </p:cNvPr>
          <p:cNvSpPr txBox="1"/>
          <p:nvPr/>
        </p:nvSpPr>
        <p:spPr>
          <a:xfrm>
            <a:off x="4464084" y="2593542"/>
            <a:ext cx="4043974" cy="1938992"/>
          </a:xfrm>
          <a:prstGeom prst="rect">
            <a:avLst/>
          </a:prstGeom>
          <a:noFill/>
        </p:spPr>
        <p:txBody>
          <a:bodyPr wrap="square">
            <a:spAutoFit/>
          </a:bodyPr>
          <a:lstStyle/>
          <a:p>
            <a:pPr marL="228600" indent="-228600" algn="just">
              <a:buClr>
                <a:schemeClr val="tx1"/>
              </a:buClr>
              <a:buFont typeface="+mj-lt"/>
              <a:buAutoNum type="arabicPeriod"/>
            </a:pPr>
            <a:r>
              <a:rPr lang="ru-RU" sz="1200" dirty="0">
                <a:ln w="3175">
                  <a:solidFill>
                    <a:srgbClr val="1E1710">
                      <a:alpha val="19000"/>
                    </a:srgbClr>
                  </a:solidFill>
                </a:ln>
                <a:solidFill>
                  <a:schemeClr val="tx1"/>
                </a:solidFill>
                <a:latin typeface="Bookman Old Style" panose="02050604050505020204" pitchFamily="18" charset="0"/>
              </a:rPr>
              <a:t>Ведущий задает вопрос всем командам одновременно, после обсуждения каждая команда пишет ответ на бланке.</a:t>
            </a:r>
          </a:p>
          <a:p>
            <a:pPr marL="228600" indent="-228600" algn="just">
              <a:buClr>
                <a:schemeClr val="tx1"/>
              </a:buClr>
              <a:buFont typeface="+mj-lt"/>
              <a:buAutoNum type="arabicPeriod"/>
            </a:pPr>
            <a:r>
              <a:rPr lang="ru-RU" sz="1200" dirty="0">
                <a:ln w="3175">
                  <a:solidFill>
                    <a:srgbClr val="1E1710">
                      <a:alpha val="19000"/>
                    </a:srgbClr>
                  </a:solidFill>
                </a:ln>
                <a:solidFill>
                  <a:schemeClr val="tx1"/>
                </a:solidFill>
                <a:latin typeface="Bookman Old Style" panose="02050604050505020204" pitchFamily="18" charset="0"/>
              </a:rPr>
              <a:t>Побеждает команда, набравшая наибольшее количество правильных ответов в четырех раундах.</a:t>
            </a:r>
          </a:p>
          <a:p>
            <a:pPr marL="228600" indent="-228600" algn="just">
              <a:buClr>
                <a:schemeClr val="tx1"/>
              </a:buClr>
              <a:buFont typeface="+mj-lt"/>
              <a:buAutoNum type="arabicPeriod"/>
            </a:pPr>
            <a:r>
              <a:rPr lang="ru-RU" sz="1200" dirty="0">
                <a:ln w="3175">
                  <a:solidFill>
                    <a:srgbClr val="1E1710">
                      <a:alpha val="19000"/>
                    </a:srgbClr>
                  </a:solidFill>
                </a:ln>
                <a:solidFill>
                  <a:schemeClr val="tx1"/>
                </a:solidFill>
                <a:latin typeface="Bookman Old Style" panose="02050604050505020204" pitchFamily="18" charset="0"/>
              </a:rPr>
              <a:t>В каждом ранде команды ждёт по 5 вопросов.</a:t>
            </a:r>
          </a:p>
          <a:p>
            <a:pPr marL="228600" indent="-228600" algn="just">
              <a:buClr>
                <a:schemeClr val="tx1"/>
              </a:buClr>
              <a:buFont typeface="+mj-lt"/>
              <a:buAutoNum type="arabicPeriod"/>
            </a:pPr>
            <a:r>
              <a:rPr lang="ru-RU" sz="1200" dirty="0">
                <a:ln w="3175">
                  <a:solidFill>
                    <a:srgbClr val="1E1710">
                      <a:alpha val="19000"/>
                    </a:srgbClr>
                  </a:solidFill>
                </a:ln>
                <a:solidFill>
                  <a:schemeClr val="tx1"/>
                </a:solidFill>
                <a:latin typeface="Bookman Old Style" panose="02050604050505020204" pitchFamily="18" charset="0"/>
              </a:rPr>
              <a:t>Обсуждение – 2 минуты.</a:t>
            </a:r>
          </a:p>
          <a:p>
            <a:pPr marL="228600" indent="-228600" algn="just">
              <a:buClr>
                <a:schemeClr val="tx1"/>
              </a:buClr>
              <a:buFont typeface="+mj-lt"/>
              <a:buAutoNum type="arabicPeriod"/>
            </a:pPr>
            <a:r>
              <a:rPr lang="ru-RU" sz="1200" dirty="0">
                <a:ln w="3175">
                  <a:solidFill>
                    <a:srgbClr val="1E1710">
                      <a:alpha val="19000"/>
                    </a:srgbClr>
                  </a:solidFill>
                </a:ln>
                <a:solidFill>
                  <a:schemeClr val="tx1"/>
                </a:solidFill>
                <a:latin typeface="Bookman Old Style" panose="02050604050505020204" pitchFamily="18" charset="0"/>
              </a:rPr>
              <a:t>За каждый правильный ответ – 1-2 балла</a:t>
            </a:r>
          </a:p>
        </p:txBody>
      </p:sp>
      <p:sp>
        <p:nvSpPr>
          <p:cNvPr id="10" name="TextBox 9">
            <a:extLst>
              <a:ext uri="{FF2B5EF4-FFF2-40B4-BE49-F238E27FC236}">
                <a16:creationId xmlns:a16="http://schemas.microsoft.com/office/drawing/2014/main" id="{1DBEC612-EAE5-D7AD-A2E2-A2DF7CA4B2D8}"/>
              </a:ext>
            </a:extLst>
          </p:cNvPr>
          <p:cNvSpPr txBox="1"/>
          <p:nvPr/>
        </p:nvSpPr>
        <p:spPr>
          <a:xfrm>
            <a:off x="597164" y="2571750"/>
            <a:ext cx="3905698" cy="1754326"/>
          </a:xfrm>
          <a:prstGeom prst="rect">
            <a:avLst/>
          </a:prstGeom>
          <a:noFill/>
        </p:spPr>
        <p:txBody>
          <a:bodyPr wrap="square">
            <a:spAutoFit/>
          </a:bodyPr>
          <a:lstStyle/>
          <a:p>
            <a:pPr algn="just">
              <a:spcBef>
                <a:spcPts val="0"/>
              </a:spcBef>
              <a:buClrTx/>
            </a:pPr>
            <a:r>
              <a:rPr lang="ru-RU" sz="1200" dirty="0">
                <a:ln w="3175">
                  <a:solidFill>
                    <a:srgbClr val="1E1710">
                      <a:alpha val="22000"/>
                    </a:srgbClr>
                  </a:solidFill>
                </a:ln>
                <a:solidFill>
                  <a:schemeClr val="tx1"/>
                </a:solidFill>
                <a:latin typeface="Bookman Old Style" panose="02050604050505020204" pitchFamily="18" charset="0"/>
                <a:cs typeface="Times New Roman"/>
              </a:rPr>
              <a:t>Игра состоит из 3 раундов. На столе у каждой команды есть бланки, в которые они вносят свои ответы. После обсуждения команды не озвучивают ответ. После завершения каждого раунда бланки сдаются жюри. Убедившись, что все бланки сданы, ведущий зачитывает правильные ответы, которые представлены на слайде. Ведущий озвучивает вопрос. Участники также могут их прочесть на экране.</a:t>
            </a:r>
            <a:endParaRPr lang="ru-RU" sz="1200" dirty="0">
              <a:ln w="3175">
                <a:solidFill>
                  <a:srgbClr val="1E1710">
                    <a:alpha val="22000"/>
                  </a:srgbClr>
                </a:solidFill>
              </a:ln>
              <a:solidFill>
                <a:schemeClr val="tx1"/>
              </a:solidFill>
              <a:latin typeface="Bookman Old Style" panose="02050604050505020204" pitchFamily="18" charset="0"/>
              <a:cs typeface="Calibri"/>
            </a:endParaRPr>
          </a:p>
        </p:txBody>
      </p:sp>
    </p:spTree>
    <p:extLst>
      <p:ext uri="{BB962C8B-B14F-4D97-AF65-F5344CB8AC3E}">
        <p14:creationId xmlns:p14="http://schemas.microsoft.com/office/powerpoint/2010/main" val="492568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AEAE5"/>
        </a:solidFill>
        <a:effectLst/>
      </p:bgPr>
    </p:bg>
    <p:spTree>
      <p:nvGrpSpPr>
        <p:cNvPr id="1" name="Shape 116"/>
        <p:cNvGrpSpPr/>
        <p:nvPr/>
      </p:nvGrpSpPr>
      <p:grpSpPr>
        <a:xfrm>
          <a:off x="0" y="0"/>
          <a:ext cx="0" cy="0"/>
          <a:chOff x="0" y="0"/>
          <a:chExt cx="0" cy="0"/>
        </a:xfrm>
      </p:grpSpPr>
      <p:pic>
        <p:nvPicPr>
          <p:cNvPr id="117" name="Google Shape;117;p12"/>
          <p:cNvPicPr preferRelativeResize="0"/>
          <p:nvPr/>
        </p:nvPicPr>
        <p:blipFill>
          <a:blip r:embed="rId3">
            <a:alphaModFix/>
          </a:blip>
          <a:stretch>
            <a:fillRect/>
          </a:stretch>
        </p:blipFill>
        <p:spPr>
          <a:xfrm>
            <a:off x="-265724" y="-551051"/>
            <a:ext cx="9675448" cy="6245601"/>
          </a:xfrm>
          <a:prstGeom prst="rect">
            <a:avLst/>
          </a:prstGeom>
          <a:noFill/>
          <a:ln>
            <a:noFill/>
          </a:ln>
        </p:spPr>
      </p:pic>
      <p:sp>
        <p:nvSpPr>
          <p:cNvPr id="118" name="Google Shape;118;p12"/>
          <p:cNvSpPr txBox="1"/>
          <p:nvPr/>
        </p:nvSpPr>
        <p:spPr>
          <a:xfrm>
            <a:off x="1634836" y="2404654"/>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
        <p:nvSpPr>
          <p:cNvPr id="120" name="Google Shape;120;p12"/>
          <p:cNvSpPr txBox="1"/>
          <p:nvPr/>
        </p:nvSpPr>
        <p:spPr>
          <a:xfrm>
            <a:off x="2615609" y="847304"/>
            <a:ext cx="4058252" cy="189590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8800" i="1" u="none" strike="noStrike" cap="none" dirty="0">
                <a:solidFill>
                  <a:srgbClr val="E8BE95"/>
                </a:solidFill>
                <a:latin typeface="Cormorant Garamond Light"/>
                <a:ea typeface="Cormorant Garamond Light"/>
                <a:cs typeface="Cormorant Garamond Light"/>
                <a:sym typeface="Cormorant Garamond Light"/>
              </a:rPr>
              <a:t>Раунд </a:t>
            </a:r>
            <a:r>
              <a:rPr lang="ru-RU" sz="8800" i="1" dirty="0">
                <a:solidFill>
                  <a:srgbClr val="E8BE95"/>
                </a:solidFill>
                <a:latin typeface="Cormorant Garamond Light"/>
                <a:ea typeface="Cormorant Garamond Light"/>
                <a:cs typeface="Cormorant Garamond Light"/>
                <a:sym typeface="Cormorant Garamond Light"/>
              </a:rPr>
              <a:t>1.</a:t>
            </a:r>
            <a:endParaRPr sz="8800" i="1" dirty="0">
              <a:latin typeface="Cormorant Garamond Light"/>
              <a:ea typeface="Cormorant Garamond Light"/>
              <a:cs typeface="Cormorant Garamond Light"/>
              <a:sym typeface="Cormorant Garamond Light"/>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BA37B"/>
        </a:solidFill>
        <a:effectLst/>
      </p:bgPr>
    </p:bg>
    <p:spTree>
      <p:nvGrpSpPr>
        <p:cNvPr id="1" name="Shape 124"/>
        <p:cNvGrpSpPr/>
        <p:nvPr/>
      </p:nvGrpSpPr>
      <p:grpSpPr>
        <a:xfrm>
          <a:off x="0" y="0"/>
          <a:ext cx="0" cy="0"/>
          <a:chOff x="0" y="0"/>
          <a:chExt cx="0" cy="0"/>
        </a:xfrm>
      </p:grpSpPr>
      <p:grpSp>
        <p:nvGrpSpPr>
          <p:cNvPr id="125" name="Google Shape;125;p13"/>
          <p:cNvGrpSpPr/>
          <p:nvPr/>
        </p:nvGrpSpPr>
        <p:grpSpPr>
          <a:xfrm>
            <a:off x="328680" y="291871"/>
            <a:ext cx="8474577" cy="4511968"/>
            <a:chOff x="0" y="-28575"/>
            <a:chExt cx="4463975" cy="2376675"/>
          </a:xfrm>
        </p:grpSpPr>
        <p:sp>
          <p:nvSpPr>
            <p:cNvPr id="126" name="Google Shape;126;p13"/>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p:cNvSpPr txBox="1"/>
          <p:nvPr/>
        </p:nvSpPr>
        <p:spPr>
          <a:xfrm>
            <a:off x="865839" y="1440805"/>
            <a:ext cx="7400260" cy="2326791"/>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1. Что такое экстремизм в общем смысле?</a:t>
            </a:r>
            <a:br>
              <a:rPr lang="ru-RU" sz="1800" dirty="0">
                <a:latin typeface="Bookman Old Style" panose="02050604050505020204" pitchFamily="18" charset="0"/>
              </a:rPr>
            </a:br>
            <a:r>
              <a:rPr lang="ru-RU" sz="1800" dirty="0">
                <a:latin typeface="Bookman Old Style" panose="02050604050505020204" pitchFamily="18" charset="0"/>
              </a:rPr>
              <a:t>А) Резкое высказывание своего мнения в социальных сетях.</a:t>
            </a:r>
            <a:br>
              <a:rPr lang="ru-RU" sz="1800" dirty="0">
                <a:latin typeface="Bookman Old Style" panose="02050604050505020204" pitchFamily="18" charset="0"/>
              </a:rPr>
            </a:br>
            <a:r>
              <a:rPr lang="ru-RU" sz="1800" dirty="0">
                <a:latin typeface="Bookman Old Style" panose="02050604050505020204" pitchFamily="18" charset="0"/>
              </a:rPr>
              <a:t>Б) Приверженность к крайним взглядам и мерам, часто нарушающим законы.</a:t>
            </a:r>
            <a:br>
              <a:rPr lang="ru-RU" sz="1800" dirty="0">
                <a:latin typeface="Bookman Old Style" panose="02050604050505020204" pitchFamily="18" charset="0"/>
              </a:rPr>
            </a:br>
            <a:r>
              <a:rPr lang="ru-RU" sz="1800" dirty="0">
                <a:latin typeface="Bookman Old Style" panose="02050604050505020204" pitchFamily="18" charset="0"/>
              </a:rPr>
              <a:t>В) Активная гражданская позиция и посещение митингов.</a:t>
            </a:r>
            <a:br>
              <a:rPr lang="ru-RU" sz="1800" dirty="0">
                <a:latin typeface="Bookman Old Style" panose="02050604050505020204" pitchFamily="18" charset="0"/>
              </a:rPr>
            </a:br>
            <a:r>
              <a:rPr lang="ru-RU" sz="1800" dirty="0">
                <a:latin typeface="Bookman Old Style" panose="02050604050505020204" pitchFamily="18" charset="0"/>
              </a:rPr>
              <a:t>Г) Критика действий правительства.</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B2BE69A9-7B73-A0C0-CD2D-8D1ECFB07D37}"/>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43C14DEC-C1B6-9380-5003-91DF00D28983}"/>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E76BEC80-D093-DADF-8DF2-86F536F16936}"/>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0D48DF54-6696-28C9-31D0-DD75F5358375}"/>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B6492843-EEA3-76AB-C6FA-C3BB12BA9735}"/>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AEC21F11-C064-C217-839A-14E9EFAFDC5B}"/>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9E60A14F-B43E-8560-91D1-6C4433005783}"/>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11DF6166-769C-A41F-DDCD-DE0F95DDABA6}"/>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81A78610-0680-B5DA-A9FC-B1FEE4821B9B}"/>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7162D051-A54F-5462-FA0F-15240D3719FA}"/>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D2C3A1A4-C1C6-A80D-D448-F2D0709B7072}"/>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B098D9F7-D65F-67AB-FED9-57357E790C33}"/>
              </a:ext>
            </a:extLst>
          </p:cNvPr>
          <p:cNvSpPr txBox="1"/>
          <p:nvPr/>
        </p:nvSpPr>
        <p:spPr>
          <a:xfrm>
            <a:off x="588335" y="1440805"/>
            <a:ext cx="8002772" cy="2326791"/>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2. Какой из этих символов НЕ является запрещенной экстремистской символикой в РФ?</a:t>
            </a:r>
          </a:p>
          <a:p>
            <a:pPr>
              <a:lnSpc>
                <a:spcPct val="140000"/>
              </a:lnSpc>
            </a:pPr>
            <a:r>
              <a:rPr lang="ru-RU" sz="1800" dirty="0">
                <a:latin typeface="Bookman Old Style" panose="02050604050505020204" pitchFamily="18" charset="0"/>
              </a:rPr>
              <a:t>А) Флаг любимой футбольной команды.</a:t>
            </a:r>
          </a:p>
          <a:p>
            <a:pPr>
              <a:lnSpc>
                <a:spcPct val="140000"/>
              </a:lnSpc>
            </a:pPr>
            <a:r>
              <a:rPr lang="ru-RU" sz="1800" dirty="0">
                <a:latin typeface="Bookman Old Style" panose="02050604050505020204" pitchFamily="18" charset="0"/>
              </a:rPr>
              <a:t>Б) Свастика.</a:t>
            </a:r>
          </a:p>
          <a:p>
            <a:pPr lvl="0">
              <a:lnSpc>
                <a:spcPct val="140000"/>
              </a:lnSpc>
            </a:pPr>
            <a:r>
              <a:rPr lang="ru-RU" sz="1800" dirty="0">
                <a:latin typeface="Bookman Old Style" panose="02050604050505020204" pitchFamily="18" charset="0"/>
              </a:rPr>
              <a:t>В) Символика организации, признанной судом террористической.</a:t>
            </a:r>
          </a:p>
          <a:p>
            <a:pPr lvl="0">
              <a:lnSpc>
                <a:spcPct val="140000"/>
              </a:lnSpc>
            </a:pPr>
            <a:r>
              <a:rPr lang="ru-RU" sz="1800" dirty="0">
                <a:latin typeface="Bookman Old Style" panose="02050604050505020204" pitchFamily="18" charset="0"/>
              </a:rPr>
              <a:t>Г) Изображения, призывающие к разжиганию национальной розни.</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8A8DF464-6BBF-8E3E-0A4E-8EC37CC6FAE8}"/>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3376689645"/>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D7F206A7-0226-61A7-7092-04F10F079244}"/>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33B68A49-F2D4-9927-B5C0-436E7C0EF812}"/>
              </a:ext>
            </a:extLst>
          </p:cNvPr>
          <p:cNvGrpSpPr/>
          <p:nvPr/>
        </p:nvGrpSpPr>
        <p:grpSpPr>
          <a:xfrm>
            <a:off x="328680" y="186901"/>
            <a:ext cx="8474577" cy="4511968"/>
            <a:chOff x="0" y="-28575"/>
            <a:chExt cx="4463975" cy="2376675"/>
          </a:xfrm>
        </p:grpSpPr>
        <p:sp>
          <p:nvSpPr>
            <p:cNvPr id="126" name="Google Shape;126;p13">
              <a:extLst>
                <a:ext uri="{FF2B5EF4-FFF2-40B4-BE49-F238E27FC236}">
                  <a16:creationId xmlns:a16="http://schemas.microsoft.com/office/drawing/2014/main" id="{CF86339E-094A-1C14-449B-732D1114F713}"/>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1E018134-200D-D32C-5FA6-AC0500545302}"/>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70B06A2E-E67F-3763-BDFE-7514FF7C5234}"/>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95DD9300-9A91-CF42-37E0-31A62B6D6AFF}"/>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370F31EA-1B58-D37E-7684-090F35590745}"/>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284125C9-620C-97EE-B35E-C9DA417151B9}"/>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FB7C3C6D-BD14-920F-C1BE-0F4503FBE19F}"/>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065D6626-8B13-27A5-B761-5CF6D3D3E36B}"/>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518EE8B3-D44D-C2E5-A30B-5758244EBE80}"/>
              </a:ext>
            </a:extLst>
          </p:cNvPr>
          <p:cNvSpPr txBox="1"/>
          <p:nvPr/>
        </p:nvSpPr>
        <p:spPr>
          <a:xfrm>
            <a:off x="865839" y="1305555"/>
            <a:ext cx="7400260"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3. Что в первую очередь следует сделать, если вы обнаружили подозрительный предмет (сумку, пакет) в общественном месте?</a:t>
            </a:r>
          </a:p>
          <a:p>
            <a:pPr lvl="0">
              <a:lnSpc>
                <a:spcPct val="140000"/>
              </a:lnSpc>
            </a:pPr>
            <a:r>
              <a:rPr lang="ru-RU" sz="1800" dirty="0">
                <a:latin typeface="Bookman Old Style" panose="02050604050505020204" pitchFamily="18" charset="0"/>
              </a:rPr>
              <a:t>А) Открыть и посмотреть, что внутри.</a:t>
            </a:r>
          </a:p>
          <a:p>
            <a:pPr lvl="0">
              <a:lnSpc>
                <a:spcPct val="140000"/>
              </a:lnSpc>
            </a:pPr>
            <a:r>
              <a:rPr lang="ru-RU" sz="1800" dirty="0">
                <a:latin typeface="Bookman Old Style" panose="02050604050505020204" pitchFamily="18" charset="0"/>
              </a:rPr>
              <a:t>Б) Отойти на безопасное расстояние и немедленно сообщить в полицию (102) или охране.</a:t>
            </a:r>
          </a:p>
          <a:p>
            <a:pPr lvl="0">
              <a:lnSpc>
                <a:spcPct val="140000"/>
              </a:lnSpc>
            </a:pPr>
            <a:r>
              <a:rPr lang="ru-RU" sz="1800" dirty="0">
                <a:latin typeface="Bookman Old Style" panose="02050604050505020204" pitchFamily="18" charset="0"/>
              </a:rPr>
              <a:t>В) Отнести предмет в ближайший мусорный бак.</a:t>
            </a:r>
          </a:p>
          <a:p>
            <a:pPr lvl="0">
              <a:lnSpc>
                <a:spcPct val="140000"/>
              </a:lnSpc>
            </a:pPr>
            <a:r>
              <a:rPr lang="ru-RU" sz="1800" dirty="0">
                <a:latin typeface="Bookman Old Style" panose="02050604050505020204" pitchFamily="18" charset="0"/>
              </a:rPr>
              <a:t>Г) Сделать селфи на его фоне.</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E39B78C3-D17B-5125-2DF9-054B7BF44F69}"/>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121951679"/>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5A0A5CC3-52F5-EC76-AB17-9F0285A1E0C6}"/>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8CCD35CB-7F25-0DDA-36C4-72BEC30F0C70}"/>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219B58C9-9732-9040-6BE5-06487D79EAF3}"/>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3B13EB2C-8A3F-DA1C-DF7F-5D4FC1792AEE}"/>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868C285E-C59C-4D24-DC27-7876719B3742}"/>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43EE1AC0-3714-5BF9-94DB-5FC8969D38A3}"/>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38B7819C-58F3-030E-A5AB-9985EEFD95EF}"/>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EB0B2186-88B9-3C7B-E6C5-55DECBDC0B4F}"/>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1BE0016A-163E-CBEA-8EDF-E133119C85C8}"/>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BEF2D759-8E01-B291-3983-FCD635391589}"/>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7049AD3E-1890-1E35-B0BF-0E1ABF4DF87A}"/>
              </a:ext>
            </a:extLst>
          </p:cNvPr>
          <p:cNvSpPr txBox="1"/>
          <p:nvPr/>
        </p:nvSpPr>
        <p:spPr>
          <a:xfrm>
            <a:off x="865839" y="1440805"/>
            <a:ext cx="7400260" cy="2714589"/>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4. Вербовка в террористические организации часто начинается с...</a:t>
            </a:r>
          </a:p>
          <a:p>
            <a:pPr lvl="0">
              <a:lnSpc>
                <a:spcPct val="140000"/>
              </a:lnSpc>
            </a:pPr>
            <a:r>
              <a:rPr lang="ru-RU" sz="1800" dirty="0">
                <a:latin typeface="Bookman Old Style" panose="02050604050505020204" pitchFamily="18" charset="0"/>
              </a:rPr>
              <a:t>А) Предложения высокой зарплаты и карьерного роста.</a:t>
            </a:r>
          </a:p>
          <a:p>
            <a:pPr>
              <a:lnSpc>
                <a:spcPct val="140000"/>
              </a:lnSpc>
            </a:pPr>
            <a:r>
              <a:rPr lang="ru-RU" sz="1800" dirty="0">
                <a:latin typeface="Bookman Old Style" panose="02050604050505020204" pitchFamily="18" charset="0"/>
              </a:rPr>
              <a:t>Б) Рассылки официальных трудовых договоров.</a:t>
            </a:r>
          </a:p>
          <a:p>
            <a:pPr lvl="0">
              <a:lnSpc>
                <a:spcPct val="140000"/>
              </a:lnSpc>
            </a:pPr>
            <a:r>
              <a:rPr lang="ru-RU" sz="1800" dirty="0">
                <a:latin typeface="Bookman Old Style" panose="02050604050505020204" pitchFamily="18" charset="0"/>
              </a:rPr>
              <a:t>В) Прямого требования совершить теракт.</a:t>
            </a:r>
          </a:p>
          <a:p>
            <a:pPr>
              <a:lnSpc>
                <a:spcPct val="140000"/>
              </a:lnSpc>
            </a:pPr>
            <a:r>
              <a:rPr lang="ru-RU" sz="1800" dirty="0">
                <a:latin typeface="Bookman Old Style" panose="02050604050505020204" pitchFamily="18" charset="0"/>
              </a:rPr>
              <a:t>Г) Обращения к чувствам справедливости, обиды, поиску смысла жизни.</a:t>
            </a:r>
          </a:p>
        </p:txBody>
      </p:sp>
      <p:sp>
        <p:nvSpPr>
          <p:cNvPr id="2" name="Google Shape;118;p12">
            <a:extLst>
              <a:ext uri="{FF2B5EF4-FFF2-40B4-BE49-F238E27FC236}">
                <a16:creationId xmlns:a16="http://schemas.microsoft.com/office/drawing/2014/main" id="{2CC7DB86-EFF1-02C7-72A7-B8A62BB98D97}"/>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3213617158"/>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1EF1F3D0-C24E-46CD-2FCC-53521A0207F9}"/>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EB22E8D9-2E06-0335-CD6E-C9426BD6611D}"/>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AC6E975A-E378-6011-0DD6-0808D224A1E9}"/>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35092C86-CA5E-388B-73D4-B694CD38FAC1}"/>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F4E0348E-21B9-A0F4-9F47-023B66ADBD0E}"/>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06888F24-831C-45B9-48E6-42135A95A50C}"/>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21668EE7-2A77-4394-E2E3-601B6D5491ED}"/>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1BE01780-C56C-5C9F-E0F8-831D49F121D9}"/>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97D2FDC3-6D59-FD74-0A7E-3BDD7DCC1762}"/>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E33292E2-AE76-2C72-E4B6-CF6CCFC315F7}"/>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7F0090E8-9C6A-6543-52CF-91DDC7A27793}"/>
              </a:ext>
            </a:extLst>
          </p:cNvPr>
          <p:cNvSpPr txBox="1"/>
          <p:nvPr/>
        </p:nvSpPr>
        <p:spPr>
          <a:xfrm>
            <a:off x="865839" y="1440805"/>
            <a:ext cx="7400260" cy="29915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5. Что из перечисленного может быть признаком радикальных настроений у человека?</a:t>
            </a:r>
          </a:p>
          <a:p>
            <a:r>
              <a:rPr lang="ru-RU" sz="1800" dirty="0">
                <a:latin typeface="Bookman Old Style" panose="02050604050505020204" pitchFamily="18" charset="0"/>
              </a:rPr>
              <a:t>А) Резкая смена круга общения, отдаление от старых друзей и семьи, использование специфической символики.</a:t>
            </a:r>
          </a:p>
          <a:p>
            <a:r>
              <a:rPr lang="ru-RU" sz="1800" dirty="0">
                <a:latin typeface="Bookman Old Style" panose="02050604050505020204" pitchFamily="18" charset="0"/>
              </a:rPr>
              <a:t>Б) Активное занятие спортом, правильное питание, отказ от вредных привычек.</a:t>
            </a:r>
          </a:p>
          <a:p>
            <a:pPr lvl="0"/>
            <a:r>
              <a:rPr lang="ru-RU" sz="1800" dirty="0">
                <a:latin typeface="Bookman Old Style" panose="02050604050505020204" pitchFamily="18" charset="0"/>
              </a:rPr>
              <a:t>В) Увлечение компьютерными играми, активное общение с друзьями.</a:t>
            </a:r>
          </a:p>
          <a:p>
            <a:pPr lvl="0"/>
            <a:r>
              <a:rPr lang="ru-RU" sz="1800" dirty="0">
                <a:latin typeface="Bookman Old Style" panose="02050604050505020204" pitchFamily="18" charset="0"/>
              </a:rPr>
              <a:t>Г) Чтение классической литературы, помешанность на имидже.</a:t>
            </a:r>
          </a:p>
        </p:txBody>
      </p:sp>
      <p:sp>
        <p:nvSpPr>
          <p:cNvPr id="2" name="Google Shape;118;p12">
            <a:extLst>
              <a:ext uri="{FF2B5EF4-FFF2-40B4-BE49-F238E27FC236}">
                <a16:creationId xmlns:a16="http://schemas.microsoft.com/office/drawing/2014/main" id="{B57D00B6-3A6E-D8EF-2733-7E914D94BF47}"/>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1366610206"/>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1704CF48-5CE6-A10F-61F4-6E857DCC3B02}"/>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38573DE4-7B0B-4125-81E6-AA42E0B366FD}"/>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B5D40A0F-D28D-0A02-B975-4E3408905A4A}"/>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EFDFFAF1-E047-C32A-8507-582F0D96FF63}"/>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C0382D27-99DF-793E-D21F-8DFD270F75E8}"/>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44D7734E-9F46-FA9C-EA5D-127B2AE75AC8}"/>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6D40A968-6AEC-4A39-22F4-46FB13390548}"/>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4589D267-5A34-DCCD-602E-1B5468B5833F}"/>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B3E8C69E-0F80-1E81-4C97-BA55C6C666D8}"/>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CCD2352A-AA6B-A6AE-D4F4-1C1A9202C853}"/>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D4AFFA22-9399-BCB7-C7C9-D2353FFD8A3E}"/>
              </a:ext>
            </a:extLst>
          </p:cNvPr>
          <p:cNvSpPr txBox="1"/>
          <p:nvPr/>
        </p:nvSpPr>
        <p:spPr>
          <a:xfrm>
            <a:off x="865839" y="1440805"/>
            <a:ext cx="7400260" cy="2326791"/>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1. Что такое экстремизм в общем смысле?</a:t>
            </a:r>
            <a:br>
              <a:rPr lang="ru-RU" sz="1800" dirty="0">
                <a:latin typeface="Bookman Old Style" panose="02050604050505020204" pitchFamily="18" charset="0"/>
              </a:rPr>
            </a:br>
            <a:r>
              <a:rPr lang="ru-RU" sz="1800" dirty="0">
                <a:latin typeface="Bookman Old Style" panose="02050604050505020204" pitchFamily="18" charset="0"/>
              </a:rPr>
              <a:t>А) Резкое высказывание своего мнения в социальных сетях.</a:t>
            </a:r>
            <a:br>
              <a:rPr lang="ru-RU" sz="1800" dirty="0">
                <a:latin typeface="Bookman Old Style" panose="02050604050505020204" pitchFamily="18" charset="0"/>
              </a:rPr>
            </a:br>
            <a:r>
              <a:rPr lang="ru-RU" sz="1800" dirty="0">
                <a:latin typeface="Bookman Old Style" panose="02050604050505020204" pitchFamily="18" charset="0"/>
              </a:rPr>
              <a:t>Б) Приверженность к крайним взглядам и мерам, часто нарушающим законы.</a:t>
            </a:r>
            <a:br>
              <a:rPr lang="ru-RU" sz="1800" dirty="0">
                <a:latin typeface="Bookman Old Style" panose="02050604050505020204" pitchFamily="18" charset="0"/>
              </a:rPr>
            </a:br>
            <a:r>
              <a:rPr lang="ru-RU" sz="1800" dirty="0">
                <a:latin typeface="Bookman Old Style" panose="02050604050505020204" pitchFamily="18" charset="0"/>
              </a:rPr>
              <a:t>В) Активная гражданская позиция и посещение митингов.</a:t>
            </a:r>
            <a:br>
              <a:rPr lang="ru-RU" sz="1800" dirty="0">
                <a:latin typeface="Bookman Old Style" panose="02050604050505020204" pitchFamily="18" charset="0"/>
              </a:rPr>
            </a:br>
            <a:r>
              <a:rPr lang="ru-RU" sz="1800" dirty="0">
                <a:latin typeface="Bookman Old Style" panose="02050604050505020204" pitchFamily="18" charset="0"/>
              </a:rPr>
              <a:t>Г) Критика действий правительства.</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017CD8A1-6FCD-584F-FDA7-5A4E4AAF378C}"/>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2424254852"/>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E71663B3-9543-8369-341B-E14AAFCC1FC0}"/>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4DD10BA8-1B4A-E41B-30C3-CE3AF933C013}"/>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E6D1D3C5-3B0D-9A09-D9B4-3DDFC1C84861}"/>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5F473F9E-748E-197C-4987-082832B0A591}"/>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9E70DA45-94AE-1A75-2C88-69C518B2CF1C}"/>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D22128E0-31C3-0ADC-C81D-DB332CBA39FC}"/>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864ED216-7C37-C307-6514-41C7666E9994}"/>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D5580B4C-7FF4-EEF4-C08F-A0E67E92DBC7}"/>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0A87D0CB-EFDE-B4EB-8F12-7BAE675E5F97}"/>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FF64DAF0-501E-9680-80FA-5994AC0A5CDA}"/>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93C2AEEB-8CFD-6748-91E4-F283D5A21046}"/>
              </a:ext>
            </a:extLst>
          </p:cNvPr>
          <p:cNvSpPr txBox="1"/>
          <p:nvPr/>
        </p:nvSpPr>
        <p:spPr>
          <a:xfrm>
            <a:off x="865839" y="1440805"/>
            <a:ext cx="7400260"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1. Правильный ответ: Б</a:t>
            </a:r>
          </a:p>
          <a:p>
            <a:pPr lvl="0">
              <a:lnSpc>
                <a:spcPct val="140000"/>
              </a:lnSpc>
            </a:pPr>
            <a:r>
              <a:rPr lang="ru-RU" sz="1800" dirty="0">
                <a:latin typeface="Bookman Old Style" panose="02050604050505020204" pitchFamily="18" charset="0"/>
              </a:rPr>
              <a:t>Экстремизм — это именно приверженность к крайним взглядам и методам действий, которые выходят за правовые и моральные рамки общества. К ним относятся: публичные призывы к насильственному изменению конституционного строя, разжигание социальной, расовой или религиозной ненависти, пропаганда исключительности и превосходства. Важный маркер — нарушение действующих законов.</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082BF1F2-53DD-3630-BBE5-BFFAC803EEA6}"/>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3723252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4E975781-7429-94A5-67F0-4243E99EAAF0}"/>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FC1C86CB-D575-7F11-055D-FC2A7E6FFDD9}"/>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31B98C41-1C03-DBC6-C491-EF32941CB20D}"/>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7C4B439C-F1AF-F8C1-A8E8-167838370DE9}"/>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FC679534-7B98-06A1-7300-7B634884E724}"/>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22A92561-15C9-D4FD-9292-46CDB116996F}"/>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89F32D12-8E0D-13BE-D5C0-1AC90CF788DC}"/>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DD12B908-88F7-68A0-E6C9-885B2429925D}"/>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B0A5A644-86E4-691C-71F7-8EAFFF15E768}"/>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C6900CFE-5ABD-CCC4-8AD1-21EBF74298CA}"/>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4205B216-560F-A897-236B-785335E2835A}"/>
              </a:ext>
            </a:extLst>
          </p:cNvPr>
          <p:cNvSpPr txBox="1"/>
          <p:nvPr/>
        </p:nvSpPr>
        <p:spPr>
          <a:xfrm>
            <a:off x="588335" y="1440805"/>
            <a:ext cx="8002772" cy="2326791"/>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2. Какой из этих символов НЕ является запрещенной экстремистской символикой в РФ?</a:t>
            </a:r>
          </a:p>
          <a:p>
            <a:pPr>
              <a:lnSpc>
                <a:spcPct val="140000"/>
              </a:lnSpc>
            </a:pPr>
            <a:r>
              <a:rPr lang="ru-RU" sz="1800" dirty="0">
                <a:latin typeface="Bookman Old Style" panose="02050604050505020204" pitchFamily="18" charset="0"/>
              </a:rPr>
              <a:t>А) Флаг любимой футбольной команды.</a:t>
            </a:r>
          </a:p>
          <a:p>
            <a:pPr>
              <a:lnSpc>
                <a:spcPct val="140000"/>
              </a:lnSpc>
            </a:pPr>
            <a:r>
              <a:rPr lang="ru-RU" sz="1800" dirty="0">
                <a:latin typeface="Bookman Old Style" panose="02050604050505020204" pitchFamily="18" charset="0"/>
              </a:rPr>
              <a:t>Б) Свастика.</a:t>
            </a:r>
          </a:p>
          <a:p>
            <a:pPr lvl="0">
              <a:lnSpc>
                <a:spcPct val="140000"/>
              </a:lnSpc>
            </a:pPr>
            <a:r>
              <a:rPr lang="ru-RU" sz="1800" dirty="0">
                <a:latin typeface="Bookman Old Style" panose="02050604050505020204" pitchFamily="18" charset="0"/>
              </a:rPr>
              <a:t>В) Символика организации, признанной судом террористической.</a:t>
            </a:r>
          </a:p>
          <a:p>
            <a:pPr lvl="0">
              <a:lnSpc>
                <a:spcPct val="140000"/>
              </a:lnSpc>
            </a:pPr>
            <a:r>
              <a:rPr lang="ru-RU" sz="1800" dirty="0">
                <a:latin typeface="Bookman Old Style" panose="02050604050505020204" pitchFamily="18" charset="0"/>
              </a:rPr>
              <a:t>Г) Изображения, призывающие к разжиганию национальной розни.</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ECDDDCA8-7C2D-87A7-10AC-D775B16A04E0}"/>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301714112"/>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0267EA63-D7F3-DEF1-E3B9-F820CF89E5FE}"/>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CBA696A2-93FB-2F55-A5F7-D14BFEE89C70}"/>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C15D5ECB-E803-863D-662B-C58118F6D308}"/>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44A76EDC-5635-043D-0FBD-888A2A04695F}"/>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7A5C6A12-4FEA-6E7A-BBBD-84C760FDC4EE}"/>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E51B2250-47A1-D8C4-9DD3-7F654F4E0ABA}"/>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5FB0FE87-93DB-FB51-230C-4D2C0094A5FA}"/>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C2D6D960-F660-0E17-6CD7-28ACD5FB1449}"/>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0D3D6EEF-C946-8938-6056-AEAFE6B328E6}"/>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B04A7268-7687-AD6B-BC77-7D11C6E08466}"/>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BC771BE0-9B60-3B2B-0999-ED1CC2DA38E9}"/>
              </a:ext>
            </a:extLst>
          </p:cNvPr>
          <p:cNvSpPr txBox="1"/>
          <p:nvPr/>
        </p:nvSpPr>
        <p:spPr>
          <a:xfrm>
            <a:off x="588335" y="1440805"/>
            <a:ext cx="8002772" cy="2326791"/>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2. Правильный ответ: А</a:t>
            </a:r>
          </a:p>
          <a:p>
            <a:pPr lvl="0">
              <a:lnSpc>
                <a:spcPct val="140000"/>
              </a:lnSpc>
            </a:pPr>
            <a:r>
              <a:rPr lang="ru-RU" sz="1800" dirty="0">
                <a:latin typeface="Bookman Old Style" panose="02050604050505020204" pitchFamily="18" charset="0"/>
              </a:rPr>
              <a:t>Атрибутика спортивных клубов сама по себе не является экстремистской. Она может стать поводом для конфликтов между фанатами, но это другая категория правонарушений (хулиганство). Запрет символики — это всегда индивидуальное судебное решение в отношении конкретной организации или идеологии.</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2EC16ABC-110E-D3E2-785E-5F78ED3E4EB5}"/>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3589272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6D897877-0AE8-4FE5-B7FA-B800A3B8BC30}"/>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669CACC6-52E5-6869-98B1-5DD3BA2333BA}"/>
              </a:ext>
            </a:extLst>
          </p:cNvPr>
          <p:cNvGrpSpPr/>
          <p:nvPr/>
        </p:nvGrpSpPr>
        <p:grpSpPr>
          <a:xfrm>
            <a:off x="328680" y="186901"/>
            <a:ext cx="8474577" cy="4511968"/>
            <a:chOff x="0" y="-28575"/>
            <a:chExt cx="4463975" cy="2376675"/>
          </a:xfrm>
        </p:grpSpPr>
        <p:sp>
          <p:nvSpPr>
            <p:cNvPr id="126" name="Google Shape;126;p13">
              <a:extLst>
                <a:ext uri="{FF2B5EF4-FFF2-40B4-BE49-F238E27FC236}">
                  <a16:creationId xmlns:a16="http://schemas.microsoft.com/office/drawing/2014/main" id="{36C0DBE1-D6A3-A55F-59BB-0412E51027B5}"/>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13F07DF9-5018-D056-8241-1473E5F570B2}"/>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D07C3BEC-207D-73FA-7E83-DAD2AA20C349}"/>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61C1A1D7-75FA-89D7-93A1-27448BCE174F}"/>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809ACDE7-53E7-90F3-CB47-44EF7B00D826}"/>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3983C217-354F-F339-005D-759E745AAF5C}"/>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BE6F8ACA-12E0-04A6-E591-B786187EF3A8}"/>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678C1BB7-975B-C422-84F8-F1B33203DCBB}"/>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F49D0800-733A-7E27-021B-3C8A2EF467F8}"/>
              </a:ext>
            </a:extLst>
          </p:cNvPr>
          <p:cNvSpPr txBox="1"/>
          <p:nvPr/>
        </p:nvSpPr>
        <p:spPr>
          <a:xfrm>
            <a:off x="865839" y="1305555"/>
            <a:ext cx="7400260"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3. Что в первую очередь следует сделать, если вы обнаружили подозрительный предмет (сумку, пакет) в общественном месте?</a:t>
            </a:r>
          </a:p>
          <a:p>
            <a:pPr lvl="0">
              <a:lnSpc>
                <a:spcPct val="140000"/>
              </a:lnSpc>
            </a:pPr>
            <a:r>
              <a:rPr lang="ru-RU" sz="1800" dirty="0">
                <a:latin typeface="Bookman Old Style" panose="02050604050505020204" pitchFamily="18" charset="0"/>
              </a:rPr>
              <a:t>А) Открыть и посмотреть, что внутри.</a:t>
            </a:r>
          </a:p>
          <a:p>
            <a:pPr lvl="0">
              <a:lnSpc>
                <a:spcPct val="140000"/>
              </a:lnSpc>
            </a:pPr>
            <a:r>
              <a:rPr lang="ru-RU" sz="1800" dirty="0">
                <a:latin typeface="Bookman Old Style" panose="02050604050505020204" pitchFamily="18" charset="0"/>
              </a:rPr>
              <a:t>Б) Отойти на безопасное расстояние и немедленно сообщить в полицию (102) или охране.</a:t>
            </a:r>
          </a:p>
          <a:p>
            <a:pPr lvl="0">
              <a:lnSpc>
                <a:spcPct val="140000"/>
              </a:lnSpc>
            </a:pPr>
            <a:r>
              <a:rPr lang="ru-RU" sz="1800" dirty="0">
                <a:latin typeface="Bookman Old Style" panose="02050604050505020204" pitchFamily="18" charset="0"/>
              </a:rPr>
              <a:t>В) Отнести предмет в ближайший мусорный бак.</a:t>
            </a:r>
          </a:p>
          <a:p>
            <a:pPr lvl="0">
              <a:lnSpc>
                <a:spcPct val="140000"/>
              </a:lnSpc>
            </a:pPr>
            <a:r>
              <a:rPr lang="ru-RU" sz="1800" dirty="0">
                <a:latin typeface="Bookman Old Style" panose="02050604050505020204" pitchFamily="18" charset="0"/>
              </a:rPr>
              <a:t>Г) Сделать селфи на его фоне.</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483C2006-1C1A-EE6B-A188-CBB108A8B51C}"/>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4224111615"/>
      </p:ext>
    </p:extLst>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61ACC614-ED53-150C-AA46-A5E6E0B44889}"/>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9B80A5B5-BE6E-83D1-16F8-F45FB97E13C8}"/>
              </a:ext>
            </a:extLst>
          </p:cNvPr>
          <p:cNvGrpSpPr/>
          <p:nvPr/>
        </p:nvGrpSpPr>
        <p:grpSpPr>
          <a:xfrm>
            <a:off x="328680" y="186901"/>
            <a:ext cx="8474577" cy="4511968"/>
            <a:chOff x="0" y="-28575"/>
            <a:chExt cx="4463975" cy="2376675"/>
          </a:xfrm>
        </p:grpSpPr>
        <p:sp>
          <p:nvSpPr>
            <p:cNvPr id="126" name="Google Shape;126;p13">
              <a:extLst>
                <a:ext uri="{FF2B5EF4-FFF2-40B4-BE49-F238E27FC236}">
                  <a16:creationId xmlns:a16="http://schemas.microsoft.com/office/drawing/2014/main" id="{CE0A216C-306F-5570-BFF4-7F176C68EB33}"/>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F39D5B0B-90D9-00CE-08C7-6E8338A7014F}"/>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D8D057DD-7906-8BDD-8281-D6015A00DB55}"/>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F8A91C7C-A4DA-2BC8-AF4F-BE0E8665FAC1}"/>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0C8C9166-69A3-CE1B-8EA3-D60FBD4C9546}"/>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B8EDF8C0-FB9E-DB96-D4D5-3AA4106145D1}"/>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A7C0E010-7F7F-C12E-0399-57A42F80B4E5}"/>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5083A3BD-5116-3C07-9178-7AABA160B11C}"/>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7732C87E-EAD8-6911-394F-3E8BEE9466C3}"/>
              </a:ext>
            </a:extLst>
          </p:cNvPr>
          <p:cNvSpPr txBox="1"/>
          <p:nvPr/>
        </p:nvSpPr>
        <p:spPr>
          <a:xfrm>
            <a:off x="865839" y="1305555"/>
            <a:ext cx="7400260"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3. Правильный ответ: Б</a:t>
            </a:r>
            <a:r>
              <a:rPr lang="ru-RU" sz="1800" dirty="0">
                <a:latin typeface="Bookman Old Style" panose="02050604050505020204" pitchFamily="18" charset="0"/>
              </a:rPr>
              <a:t>:</a:t>
            </a:r>
          </a:p>
          <a:p>
            <a:pPr lvl="0">
              <a:lnSpc>
                <a:spcPct val="140000"/>
              </a:lnSpc>
            </a:pPr>
            <a:r>
              <a:rPr lang="ru-RU" dirty="0">
                <a:latin typeface="Bookman Old Style" panose="02050604050505020204" pitchFamily="18" charset="0"/>
              </a:rPr>
              <a:t> Это единственный безопасный и правильный алгоритм действий, утверждённый спасательными службами:</a:t>
            </a:r>
          </a:p>
          <a:p>
            <a:pPr marL="342900" lvl="0" indent="-342900">
              <a:lnSpc>
                <a:spcPct val="140000"/>
              </a:lnSpc>
              <a:buFont typeface="+mj-lt"/>
              <a:buAutoNum type="arabicPeriod"/>
            </a:pPr>
            <a:r>
              <a:rPr lang="ru-RU" dirty="0">
                <a:latin typeface="Bookman Old Style" panose="02050604050505020204" pitchFamily="18" charset="0"/>
              </a:rPr>
              <a:t>Не трогать, не вскрывать! Любое воздействие может привести к взрыву.</a:t>
            </a:r>
          </a:p>
          <a:p>
            <a:pPr marL="342900" lvl="0" indent="-342900">
              <a:lnSpc>
                <a:spcPct val="140000"/>
              </a:lnSpc>
              <a:buFont typeface="+mj-lt"/>
              <a:buAutoNum type="arabicPeriod"/>
            </a:pPr>
            <a:r>
              <a:rPr lang="ru-RU" dirty="0">
                <a:latin typeface="Bookman Old Style" panose="02050604050505020204" pitchFamily="18" charset="0"/>
              </a:rPr>
              <a:t>Немедленно отойти. Минимальное безопасное расстояние — 100-150 метров. Уйти нужно так, чтобы между вами и предметом оказались укрытия (угол здания, колонна).</a:t>
            </a:r>
          </a:p>
          <a:p>
            <a:pPr marL="342900" lvl="0" indent="-342900">
              <a:lnSpc>
                <a:spcPct val="140000"/>
              </a:lnSpc>
              <a:buFont typeface="+mj-lt"/>
              <a:buAutoNum type="arabicPeriod"/>
            </a:pPr>
            <a:r>
              <a:rPr lang="ru-RU" dirty="0">
                <a:latin typeface="Bookman Old Style" panose="02050604050505020204" pitchFamily="18" charset="0"/>
              </a:rPr>
              <a:t>Сообщить профессионалам. Звонок в 102 (112 с мобильного) или сообщение охране/администрации. Нужно чётко указать место, время, описать предмет и ваши действия. Дальнейшее — дело специалистов (сапёров, кинологов).</a:t>
            </a:r>
          </a:p>
        </p:txBody>
      </p:sp>
      <p:sp>
        <p:nvSpPr>
          <p:cNvPr id="2" name="Google Shape;118;p12">
            <a:extLst>
              <a:ext uri="{FF2B5EF4-FFF2-40B4-BE49-F238E27FC236}">
                <a16:creationId xmlns:a16="http://schemas.microsoft.com/office/drawing/2014/main" id="{37658FD9-2D4F-6269-80D5-4C9F4DD66BA1}"/>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714740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0E90A94F-B350-EE8B-7C14-F66E87EEEFDD}"/>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E366D176-9577-2AE6-D6DC-BDA69B1C79F4}"/>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A6FED0AB-3DF9-328E-37A4-0C84E27E6F7D}"/>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C53E9AA2-154F-B0FB-3A11-CFA264474BE2}"/>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9FA176C0-FDBB-FC57-342F-5B0EF23E3DD9}"/>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89702B26-C066-2EE3-16E6-F22DEBB638A7}"/>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16D45E93-8FC6-21FC-89F4-5A96B91E7DB6}"/>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2DCF0D62-4721-82BD-BC24-3028C1A03590}"/>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52038C34-AC4E-0144-6ABA-65AA95A4185D}"/>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5C5ED42F-4CED-DCFD-C76F-594348706569}"/>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4E585C1F-E64C-437C-E83F-8061F19EA208}"/>
              </a:ext>
            </a:extLst>
          </p:cNvPr>
          <p:cNvSpPr txBox="1"/>
          <p:nvPr/>
        </p:nvSpPr>
        <p:spPr>
          <a:xfrm>
            <a:off x="865839" y="1440805"/>
            <a:ext cx="7400260" cy="2714589"/>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4. Вербовка в террористические организации часто начинается с...</a:t>
            </a:r>
          </a:p>
          <a:p>
            <a:pPr lvl="0">
              <a:lnSpc>
                <a:spcPct val="140000"/>
              </a:lnSpc>
            </a:pPr>
            <a:r>
              <a:rPr lang="ru-RU" sz="1800" dirty="0">
                <a:latin typeface="Bookman Old Style" panose="02050604050505020204" pitchFamily="18" charset="0"/>
              </a:rPr>
              <a:t>А) Предложения высокой зарплаты и карьерного роста.</a:t>
            </a:r>
          </a:p>
          <a:p>
            <a:pPr>
              <a:lnSpc>
                <a:spcPct val="140000"/>
              </a:lnSpc>
            </a:pPr>
            <a:r>
              <a:rPr lang="ru-RU" sz="1800" dirty="0">
                <a:latin typeface="Bookman Old Style" panose="02050604050505020204" pitchFamily="18" charset="0"/>
              </a:rPr>
              <a:t>Б) Рассылки официальных трудовых договоров.</a:t>
            </a:r>
          </a:p>
          <a:p>
            <a:pPr lvl="0">
              <a:lnSpc>
                <a:spcPct val="140000"/>
              </a:lnSpc>
            </a:pPr>
            <a:r>
              <a:rPr lang="ru-RU" sz="1800" dirty="0">
                <a:latin typeface="Bookman Old Style" panose="02050604050505020204" pitchFamily="18" charset="0"/>
              </a:rPr>
              <a:t>В) Прямого требования совершить теракт.</a:t>
            </a:r>
          </a:p>
          <a:p>
            <a:pPr>
              <a:lnSpc>
                <a:spcPct val="140000"/>
              </a:lnSpc>
            </a:pPr>
            <a:r>
              <a:rPr lang="ru-RU" sz="1800" dirty="0">
                <a:latin typeface="Bookman Old Style" panose="02050604050505020204" pitchFamily="18" charset="0"/>
              </a:rPr>
              <a:t>Г) Обращения к чувствам справедливости, обиды, поиску смысла жизни.</a:t>
            </a:r>
          </a:p>
        </p:txBody>
      </p:sp>
      <p:sp>
        <p:nvSpPr>
          <p:cNvPr id="2" name="Google Shape;118;p12">
            <a:extLst>
              <a:ext uri="{FF2B5EF4-FFF2-40B4-BE49-F238E27FC236}">
                <a16:creationId xmlns:a16="http://schemas.microsoft.com/office/drawing/2014/main" id="{DAA6336B-99BF-2A91-2040-71C68119C90C}"/>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3407423465"/>
      </p:ext>
    </p:extLst>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72F954D3-8794-C7D0-1DAF-B5E8D89DB6FE}"/>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C9293459-4982-D627-05A0-935EBEDB32E7}"/>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A7E73BA6-C16D-BF8E-F9E7-1EEEBFCF17FF}"/>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634514E3-4A62-5D33-EF5A-D5EDF371A469}"/>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568A0D9B-2620-C282-7C36-05AF7B79689E}"/>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11611E12-26DF-D4C5-99E8-7CF411B3E6E5}"/>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40C341E1-4B6B-9F20-E353-1DBFBF9D2B62}"/>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7C38BD42-3758-2183-6334-89A64ED1E877}"/>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F42AA7F7-9BA5-82DE-4A34-5C6FB35BBD57}"/>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5D0F5AFE-938B-BC6D-FD49-13DFA9A986A5}"/>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AC4875C3-AA93-78F9-C639-01420092F190}"/>
              </a:ext>
            </a:extLst>
          </p:cNvPr>
          <p:cNvSpPr txBox="1"/>
          <p:nvPr/>
        </p:nvSpPr>
        <p:spPr>
          <a:xfrm>
            <a:off x="865839" y="1440805"/>
            <a:ext cx="7400260" cy="2800767"/>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4. Правильный ответ: Г</a:t>
            </a:r>
          </a:p>
          <a:p>
            <a:pPr lvl="0">
              <a:lnSpc>
                <a:spcPct val="140000"/>
              </a:lnSpc>
            </a:pPr>
            <a:r>
              <a:rPr lang="ru-RU" sz="1600" dirty="0">
                <a:latin typeface="Bookman Old Style" panose="02050604050505020204" pitchFamily="18" charset="0"/>
              </a:rPr>
              <a:t>Вербовка — это тонкий психологический процесс. Вербовщики ищут людей в уязвимом состоянии: тех, кто чувствует себя обиженным, несправедливо обделённым, потерянным, ищет принадлежность к «великому делу». Они предлагают простые ответы на сложные вопросы, дают чувство значимости, мнимого братства и «высокой цели». Только установив контроль над сознанием, они могут перейти к более радикальным шагам.</a:t>
            </a:r>
          </a:p>
        </p:txBody>
      </p:sp>
      <p:sp>
        <p:nvSpPr>
          <p:cNvPr id="2" name="Google Shape;118;p12">
            <a:extLst>
              <a:ext uri="{FF2B5EF4-FFF2-40B4-BE49-F238E27FC236}">
                <a16:creationId xmlns:a16="http://schemas.microsoft.com/office/drawing/2014/main" id="{925B2D7A-D8B2-C01A-FE93-D5336569992B}"/>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3128229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77882548-48D6-9C77-0254-66BF2C26E9BC}"/>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524BFFCA-28F5-252B-694D-F5085E4A9D35}"/>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DD3C4775-EF12-3B90-C8E8-1BEB4F0E8242}"/>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A14B3A09-DF60-FDA9-7BC0-54951092EB41}"/>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964C0B45-891D-B9A5-61EF-463852E0F052}"/>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09E571FE-C97B-0361-CDA4-30883CD9F348}"/>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6F387E71-2D4A-E35C-821C-E5D5B865CFFD}"/>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43506185-6523-F646-9792-A0620EEEAA5F}"/>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E7AB73C4-2B97-D2A4-9B32-1566359ED4C3}"/>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903E4D67-6F57-1A31-FD21-F1AA2B7844C5}"/>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C9AFEBC9-B805-700B-810B-58F10E18FEF0}"/>
              </a:ext>
            </a:extLst>
          </p:cNvPr>
          <p:cNvSpPr txBox="1"/>
          <p:nvPr/>
        </p:nvSpPr>
        <p:spPr>
          <a:xfrm>
            <a:off x="865838" y="1320571"/>
            <a:ext cx="7400260" cy="29915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5. Что из перечисленного может быть признаком радикальных настроений у человека?</a:t>
            </a:r>
          </a:p>
          <a:p>
            <a:r>
              <a:rPr lang="ru-RU" sz="1800" dirty="0">
                <a:latin typeface="Bookman Old Style" panose="02050604050505020204" pitchFamily="18" charset="0"/>
              </a:rPr>
              <a:t>А) Резкая смена круга общения, отдаление от старых друзей и семьи, использование специфической символики.</a:t>
            </a:r>
          </a:p>
          <a:p>
            <a:r>
              <a:rPr lang="ru-RU" sz="1800" dirty="0">
                <a:latin typeface="Bookman Old Style" panose="02050604050505020204" pitchFamily="18" charset="0"/>
              </a:rPr>
              <a:t>Б) Активное занятие спортом, правильное питание, отказ от вредных привычек.</a:t>
            </a:r>
          </a:p>
          <a:p>
            <a:pPr lvl="0"/>
            <a:r>
              <a:rPr lang="ru-RU" sz="1800" dirty="0">
                <a:latin typeface="Bookman Old Style" panose="02050604050505020204" pitchFamily="18" charset="0"/>
              </a:rPr>
              <a:t>В) Увлечение компьютерными играми, активное общение с друзьями.</a:t>
            </a:r>
          </a:p>
          <a:p>
            <a:pPr lvl="0"/>
            <a:r>
              <a:rPr lang="ru-RU" sz="1800" dirty="0">
                <a:latin typeface="Bookman Old Style" panose="02050604050505020204" pitchFamily="18" charset="0"/>
              </a:rPr>
              <a:t>Г) Чтение классической литературы, помешанность на имидже.</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8E8625ED-8284-36D0-39C8-6A5550CDDA15}"/>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3482060193"/>
      </p:ext>
    </p:extLst>
  </p:cSld>
  <p:clrMapOvr>
    <a:masterClrMapping/>
  </p:clrMapOvr>
  <p:transition spd="med">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4816A75A-A3E9-CDB6-9BB1-0E0B28E93F96}"/>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5B9D202F-E4DF-4EFF-EAC2-AFB8E0F96CA1}"/>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FDCEF63D-E8FF-9A0F-F226-79D094AF80C4}"/>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C61B1DC0-BDED-E972-8985-1C5EECC144A0}"/>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5D5EEB86-1CC0-3880-B302-037D9CE0579A}"/>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CB5EB76A-B9D1-5EF5-C80B-2546CFBA814F}"/>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BD735AC7-1544-E20A-1BE0-2B936FDA9891}"/>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EFA90901-8B27-1935-ACD4-E656D847A09A}"/>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F3BBCDFA-1D97-C5DA-EC42-EC65CAFDA30C}"/>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DD157F36-8405-9086-0F75-3232F727A70E}"/>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657D1525-81CE-38C8-6CA6-DC0EDA0EC913}"/>
              </a:ext>
            </a:extLst>
          </p:cNvPr>
          <p:cNvSpPr txBox="1"/>
          <p:nvPr/>
        </p:nvSpPr>
        <p:spPr>
          <a:xfrm>
            <a:off x="865839" y="1440805"/>
            <a:ext cx="7400260" cy="3145476"/>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5. Правильный ответ: А</a:t>
            </a:r>
          </a:p>
          <a:p>
            <a:pPr lvl="0">
              <a:lnSpc>
                <a:spcPct val="140000"/>
              </a:lnSpc>
            </a:pPr>
            <a:r>
              <a:rPr lang="ru-RU" sz="1600" dirty="0">
                <a:latin typeface="Bookman Old Style" panose="02050604050505020204" pitchFamily="18" charset="0"/>
              </a:rPr>
              <a:t>Это ключевые социально-поведенческие маркеры, на которые обращают внимание психологи и правоохранители:</a:t>
            </a:r>
          </a:p>
          <a:p>
            <a:pPr marL="285750" lvl="0" indent="-285750">
              <a:lnSpc>
                <a:spcPct val="140000"/>
              </a:lnSpc>
              <a:buFont typeface="Arial" panose="020B0604020202020204" pitchFamily="34" charset="0"/>
              <a:buChar char="•"/>
            </a:pPr>
            <a:r>
              <a:rPr lang="ru-RU" sz="1600" dirty="0">
                <a:latin typeface="Bookman Old Style" panose="02050604050505020204" pitchFamily="18" charset="0"/>
              </a:rPr>
              <a:t>Смена круга общения: Разрыв с прежним окружением, которое может критически оценить новые идеи.</a:t>
            </a:r>
          </a:p>
          <a:p>
            <a:pPr marL="285750" lvl="0" indent="-285750">
              <a:lnSpc>
                <a:spcPct val="140000"/>
              </a:lnSpc>
              <a:buFont typeface="Arial" panose="020B0604020202020204" pitchFamily="34" charset="0"/>
              <a:buChar char="•"/>
            </a:pPr>
            <a:r>
              <a:rPr lang="ru-RU" sz="1600" dirty="0">
                <a:latin typeface="Bookman Old Style" panose="02050604050505020204" pitchFamily="18" charset="0"/>
              </a:rPr>
              <a:t>Отдаление от семьи: Изоляция человека от традиционных систем поддержки и ценностей.</a:t>
            </a:r>
          </a:p>
          <a:p>
            <a:pPr marL="285750" lvl="0" indent="-285750">
              <a:lnSpc>
                <a:spcPct val="140000"/>
              </a:lnSpc>
              <a:buFont typeface="Arial" panose="020B0604020202020204" pitchFamily="34" charset="0"/>
              <a:buChar char="•"/>
            </a:pPr>
            <a:r>
              <a:rPr lang="ru-RU" sz="1600" dirty="0">
                <a:latin typeface="Bookman Old Style" panose="02050604050505020204" pitchFamily="18" charset="0"/>
              </a:rPr>
              <a:t>Специфическая символика: Внешнее выражение новой идентичности и принадлежности к закрытой группе.</a:t>
            </a:r>
            <a:endParaRPr sz="16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0A3D4FCE-CCC3-E06B-E9F2-9AEC2260A068}"/>
              </a:ext>
            </a:extLst>
          </p:cNvPr>
          <p:cNvSpPr txBox="1"/>
          <p:nvPr/>
        </p:nvSpPr>
        <p:spPr>
          <a:xfrm>
            <a:off x="1628804" y="532139"/>
            <a:ext cx="5874328" cy="677108"/>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a:t>
            </a:r>
            <a:r>
              <a:rPr lang="ru-RU" sz="4400" dirty="0">
                <a:latin typeface="Bookman Old Style" panose="02050604050505020204" pitchFamily="18" charset="0"/>
              </a:rPr>
              <a:t>Безопасный выбор</a:t>
            </a:r>
            <a:r>
              <a:rPr lang="ru-RU" sz="3600" dirty="0">
                <a:latin typeface="Bookman Old Style" panose="02050604050505020204" pitchFamily="18" charset="0"/>
              </a:rPr>
              <a:t>»</a:t>
            </a:r>
          </a:p>
        </p:txBody>
      </p:sp>
    </p:spTree>
    <p:extLst>
      <p:ext uri="{BB962C8B-B14F-4D97-AF65-F5344CB8AC3E}">
        <p14:creationId xmlns:p14="http://schemas.microsoft.com/office/powerpoint/2010/main" val="1794840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AEAE5"/>
        </a:solidFill>
        <a:effectLst/>
      </p:bgPr>
    </p:bg>
    <p:spTree>
      <p:nvGrpSpPr>
        <p:cNvPr id="1" name="Shape 116">
          <a:extLst>
            <a:ext uri="{FF2B5EF4-FFF2-40B4-BE49-F238E27FC236}">
              <a16:creationId xmlns:a16="http://schemas.microsoft.com/office/drawing/2014/main" id="{3D35BEF6-B1DC-6F9E-6868-411FE5B97458}"/>
            </a:ext>
          </a:extLst>
        </p:cNvPr>
        <p:cNvGrpSpPr/>
        <p:nvPr/>
      </p:nvGrpSpPr>
      <p:grpSpPr>
        <a:xfrm>
          <a:off x="0" y="0"/>
          <a:ext cx="0" cy="0"/>
          <a:chOff x="0" y="0"/>
          <a:chExt cx="0" cy="0"/>
        </a:xfrm>
      </p:grpSpPr>
      <p:pic>
        <p:nvPicPr>
          <p:cNvPr id="117" name="Google Shape;117;p12">
            <a:extLst>
              <a:ext uri="{FF2B5EF4-FFF2-40B4-BE49-F238E27FC236}">
                <a16:creationId xmlns:a16="http://schemas.microsoft.com/office/drawing/2014/main" id="{4F29DFA2-203C-764E-FDBD-DDB4A589A38A}"/>
              </a:ext>
            </a:extLst>
          </p:cNvPr>
          <p:cNvPicPr preferRelativeResize="0"/>
          <p:nvPr/>
        </p:nvPicPr>
        <p:blipFill>
          <a:blip r:embed="rId3">
            <a:alphaModFix/>
          </a:blip>
          <a:stretch>
            <a:fillRect/>
          </a:stretch>
        </p:blipFill>
        <p:spPr>
          <a:xfrm>
            <a:off x="-265724" y="-551051"/>
            <a:ext cx="9675448" cy="6245601"/>
          </a:xfrm>
          <a:prstGeom prst="rect">
            <a:avLst/>
          </a:prstGeom>
          <a:noFill/>
          <a:ln>
            <a:noFill/>
          </a:ln>
        </p:spPr>
      </p:pic>
      <p:sp>
        <p:nvSpPr>
          <p:cNvPr id="118" name="Google Shape;118;p12">
            <a:extLst>
              <a:ext uri="{FF2B5EF4-FFF2-40B4-BE49-F238E27FC236}">
                <a16:creationId xmlns:a16="http://schemas.microsoft.com/office/drawing/2014/main" id="{4BC1734C-EA6C-2128-2B98-F8C5FD824F89}"/>
              </a:ext>
            </a:extLst>
          </p:cNvPr>
          <p:cNvSpPr txBox="1"/>
          <p:nvPr/>
        </p:nvSpPr>
        <p:spPr>
          <a:xfrm>
            <a:off x="1552949" y="2493364"/>
            <a:ext cx="5874328" cy="1107996"/>
          </a:xfrm>
          <a:prstGeom prst="rect">
            <a:avLst/>
          </a:prstGeom>
          <a:noFill/>
          <a:ln>
            <a:noFill/>
          </a:ln>
        </p:spPr>
        <p:txBody>
          <a:bodyPr spcFirstLastPara="1" wrap="square" lIns="0" tIns="0" rIns="0" bIns="0" anchor="t" anchorCtr="0">
            <a:spAutoFit/>
          </a:bodyPr>
          <a:lstStyle/>
          <a:p>
            <a:pPr lvl="0" algn="ctr"/>
            <a:r>
              <a:rPr lang="ru-RU" sz="3600" dirty="0">
                <a:latin typeface="Bookman Old Style" panose="02050604050505020204" pitchFamily="18" charset="0"/>
              </a:rPr>
              <a:t>«Операция: Принятие решения»</a:t>
            </a:r>
          </a:p>
        </p:txBody>
      </p:sp>
      <p:sp>
        <p:nvSpPr>
          <p:cNvPr id="120" name="Google Shape;120;p12">
            <a:extLst>
              <a:ext uri="{FF2B5EF4-FFF2-40B4-BE49-F238E27FC236}">
                <a16:creationId xmlns:a16="http://schemas.microsoft.com/office/drawing/2014/main" id="{BB9443BF-0C2B-E7E8-4147-CFC0E142255F}"/>
              </a:ext>
            </a:extLst>
          </p:cNvPr>
          <p:cNvSpPr txBox="1"/>
          <p:nvPr/>
        </p:nvSpPr>
        <p:spPr>
          <a:xfrm>
            <a:off x="2615609" y="847304"/>
            <a:ext cx="4058252" cy="189590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8800" i="1" u="none" strike="noStrike" cap="none" dirty="0">
                <a:solidFill>
                  <a:srgbClr val="E8BE95"/>
                </a:solidFill>
                <a:latin typeface="Cormorant Garamond Light"/>
                <a:ea typeface="Cormorant Garamond Light"/>
                <a:cs typeface="Cormorant Garamond Light"/>
                <a:sym typeface="Cormorant Garamond Light"/>
              </a:rPr>
              <a:t>Раунд </a:t>
            </a:r>
            <a:r>
              <a:rPr lang="ru-RU" sz="8800" i="1" dirty="0">
                <a:solidFill>
                  <a:srgbClr val="E8BE95"/>
                </a:solidFill>
                <a:latin typeface="Cormorant Garamond Light"/>
                <a:ea typeface="Cormorant Garamond Light"/>
                <a:cs typeface="Cormorant Garamond Light"/>
                <a:sym typeface="Cormorant Garamond Light"/>
              </a:rPr>
              <a:t>2.</a:t>
            </a:r>
            <a:endParaRPr sz="8800" i="1" dirty="0">
              <a:latin typeface="Cormorant Garamond Light"/>
              <a:ea typeface="Cormorant Garamond Light"/>
              <a:cs typeface="Cormorant Garamond Light"/>
              <a:sym typeface="Cormorant Garamond Light"/>
            </a:endParaRPr>
          </a:p>
        </p:txBody>
      </p:sp>
    </p:spTree>
    <p:extLst>
      <p:ext uri="{BB962C8B-B14F-4D97-AF65-F5344CB8AC3E}">
        <p14:creationId xmlns:p14="http://schemas.microsoft.com/office/powerpoint/2010/main" val="23284971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C77D596D-C5C9-4E55-EC0B-D173D9EAA394}"/>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DE59A7A2-3C8F-3151-2548-BB3B4E8553A8}"/>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43B95689-946F-DA0C-B27E-E68A0AA90060}"/>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D48B8799-983B-ABB7-3557-BA3B1878F977}"/>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992CF95D-39B2-4116-DF74-DDE6725A95B8}"/>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2CE62999-F933-62B7-1A99-4C2EC796A32B}"/>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B9685D7E-7B8E-ACB2-6A5B-3D8C1085E531}"/>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C8D9F566-1128-97C2-305C-CF6D24D49440}"/>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FC4BB36E-940C-80E8-9E34-986B958E3BD3}"/>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B2549955-AE00-0237-B695-6711C28DF840}"/>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6AE371CD-2BCD-D780-B00D-96ED34FBE249}"/>
              </a:ext>
            </a:extLst>
          </p:cNvPr>
          <p:cNvSpPr txBox="1"/>
          <p:nvPr/>
        </p:nvSpPr>
        <p:spPr>
          <a:xfrm>
            <a:off x="929636" y="1470637"/>
            <a:ext cx="3273770" cy="2154436"/>
          </a:xfrm>
          <a:prstGeom prst="rect">
            <a:avLst/>
          </a:prstGeom>
          <a:noFill/>
          <a:ln>
            <a:noFill/>
          </a:ln>
        </p:spPr>
        <p:txBody>
          <a:bodyPr spcFirstLastPara="1" wrap="square" lIns="0" tIns="0" rIns="0" bIns="0" anchor="t" anchorCtr="0">
            <a:spAutoFit/>
          </a:bodyPr>
          <a:lstStyle/>
          <a:p>
            <a:pPr lvl="0">
              <a:lnSpc>
                <a:spcPct val="140000"/>
              </a:lnSpc>
            </a:pPr>
            <a:r>
              <a:rPr lang="ru-RU" sz="2000" b="1" dirty="0">
                <a:latin typeface="Bookman Old Style" panose="02050604050505020204" pitchFamily="18" charset="0"/>
              </a:rPr>
              <a:t>1. Что такое "Культ врага" и как он используется в пропаганде экстремистов?</a:t>
            </a:r>
            <a:endParaRPr sz="20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6803798C-5E28-431C-4453-3C8A971E2B7E}"/>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32768E53-3761-4888-504D-8A96CE9F34DB}"/>
              </a:ext>
            </a:extLst>
          </p:cNvPr>
          <p:cNvPicPr>
            <a:picLocks noChangeAspect="1"/>
          </p:cNvPicPr>
          <p:nvPr/>
        </p:nvPicPr>
        <p:blipFill>
          <a:blip r:embed="rId4"/>
          <a:srcRect l="3339" t="8820" r="9887"/>
          <a:stretch>
            <a:fillRect/>
          </a:stretch>
        </p:blipFill>
        <p:spPr>
          <a:xfrm>
            <a:off x="3877956" y="1285184"/>
            <a:ext cx="4336408" cy="3194198"/>
          </a:xfrm>
          <a:prstGeom prst="rect">
            <a:avLst/>
          </a:prstGeom>
        </p:spPr>
      </p:pic>
    </p:spTree>
    <p:extLst>
      <p:ext uri="{BB962C8B-B14F-4D97-AF65-F5344CB8AC3E}">
        <p14:creationId xmlns:p14="http://schemas.microsoft.com/office/powerpoint/2010/main" val="2176898911"/>
      </p:ext>
    </p:extLst>
  </p:cSld>
  <p:clrMapOvr>
    <a:masterClrMapping/>
  </p:clrMapOvr>
  <p:transition spd="med">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554EEDB9-1C5F-28BD-A989-4B3495D297C2}"/>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AF9D705E-5E4F-1CF7-CD9B-4286513FA039}"/>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711ADA26-52D4-29CA-FB0A-555B17FCD280}"/>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6E8756E9-BE68-0394-853B-B67C94350B0E}"/>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98E19935-5C92-4929-5D53-935DAA9FC54F}"/>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F466E246-35B4-56F3-5571-DAC724D38605}"/>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E262A3BE-B407-739E-5F9B-8A1C10F333C2}"/>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B9A471AE-DA7F-1C15-94A6-49CA73591B04}"/>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6268D527-72AB-7BD0-9961-9FAC4DC3396B}"/>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C11AF584-4913-9269-2C19-C5BA926AE18A}"/>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A9D8DC37-0E7A-89FE-407B-DE0A7A673BFE}"/>
              </a:ext>
            </a:extLst>
          </p:cNvPr>
          <p:cNvSpPr txBox="1"/>
          <p:nvPr/>
        </p:nvSpPr>
        <p:spPr>
          <a:xfrm>
            <a:off x="588335" y="1440805"/>
            <a:ext cx="3889201"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2. Представьте, что ваш друг в интернете начинает общаться с неизвестным, который убедительно говорит о "несправедливости мира" и присылает ссылки на закрытые форумы. Что вы посоветуете другу?</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3C3DC0ED-0E7F-5B97-8B13-E7402E525174}"/>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84C001D2-159D-06D6-6D57-2E2075D4EA97}"/>
              </a:ext>
            </a:extLst>
          </p:cNvPr>
          <p:cNvPicPr>
            <a:picLocks noChangeAspect="1"/>
          </p:cNvPicPr>
          <p:nvPr/>
        </p:nvPicPr>
        <p:blipFill>
          <a:blip r:embed="rId4"/>
          <a:srcRect t="2055"/>
          <a:stretch>
            <a:fillRect/>
          </a:stretch>
        </p:blipFill>
        <p:spPr>
          <a:xfrm>
            <a:off x="4565968" y="1581802"/>
            <a:ext cx="3889201" cy="2552123"/>
          </a:xfrm>
          <a:prstGeom prst="rect">
            <a:avLst/>
          </a:prstGeom>
        </p:spPr>
      </p:pic>
    </p:spTree>
    <p:extLst>
      <p:ext uri="{BB962C8B-B14F-4D97-AF65-F5344CB8AC3E}">
        <p14:creationId xmlns:p14="http://schemas.microsoft.com/office/powerpoint/2010/main" val="2236834670"/>
      </p:ext>
    </p:extLst>
  </p:cSld>
  <p:clrMapOvr>
    <a:masterClrMapping/>
  </p:clrMapOvr>
  <p:transition spd="med">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7C3B4F17-9087-16FF-3B5B-91ED481AC9F9}"/>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BA841F9A-FEA8-E02A-442C-2A91AF8BFDD5}"/>
              </a:ext>
            </a:extLst>
          </p:cNvPr>
          <p:cNvGrpSpPr/>
          <p:nvPr/>
        </p:nvGrpSpPr>
        <p:grpSpPr>
          <a:xfrm>
            <a:off x="328680" y="186901"/>
            <a:ext cx="8474577" cy="4511968"/>
            <a:chOff x="0" y="-28575"/>
            <a:chExt cx="4463975" cy="2376675"/>
          </a:xfrm>
        </p:grpSpPr>
        <p:sp>
          <p:nvSpPr>
            <p:cNvPr id="126" name="Google Shape;126;p13">
              <a:extLst>
                <a:ext uri="{FF2B5EF4-FFF2-40B4-BE49-F238E27FC236}">
                  <a16:creationId xmlns:a16="http://schemas.microsoft.com/office/drawing/2014/main" id="{B9B3EE31-C7B9-242E-C232-E1E373117202}"/>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567B64CF-E62A-796C-83AA-2AF3ED673BAB}"/>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D0919464-E5C3-3311-DC8D-049851A3AD96}"/>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BDCB6B4D-0C72-7BD9-4568-44EF5C809974}"/>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66562EA9-30C3-18C0-6BE3-9981C4BB9727}"/>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EA0AB381-474C-9E8D-D65D-F34F579BE235}"/>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69CD6D9A-5075-35C3-1BB3-0EB4A0254774}"/>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A0D1D131-5EB9-7CEE-8A73-9FA17B70C273}"/>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0DF0DE60-00A3-C45C-F543-55B0457E4154}"/>
              </a:ext>
            </a:extLst>
          </p:cNvPr>
          <p:cNvSpPr txBox="1"/>
          <p:nvPr/>
        </p:nvSpPr>
        <p:spPr>
          <a:xfrm>
            <a:off x="802044" y="1128346"/>
            <a:ext cx="7831594" cy="1034129"/>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3</a:t>
            </a:r>
            <a:r>
              <a:rPr lang="ru-RU" sz="2400" b="1" dirty="0">
                <a:latin typeface="Bookman Old Style" panose="02050604050505020204" pitchFamily="18" charset="0"/>
              </a:rPr>
              <a:t>. Почему террористы часто выбирают для атак места массового скопления людей?</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4AEDDB49-C191-FB82-E492-9719C405AEAE}"/>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53DC3379-7BE1-8F47-9D19-4C16341DF481}"/>
              </a:ext>
            </a:extLst>
          </p:cNvPr>
          <p:cNvPicPr>
            <a:picLocks noChangeAspect="1"/>
          </p:cNvPicPr>
          <p:nvPr/>
        </p:nvPicPr>
        <p:blipFill>
          <a:blip r:embed="rId4"/>
          <a:stretch>
            <a:fillRect/>
          </a:stretch>
        </p:blipFill>
        <p:spPr>
          <a:xfrm>
            <a:off x="1190414" y="2162475"/>
            <a:ext cx="6968563" cy="2477197"/>
          </a:xfrm>
          <a:prstGeom prst="rect">
            <a:avLst/>
          </a:prstGeom>
        </p:spPr>
      </p:pic>
    </p:spTree>
    <p:extLst>
      <p:ext uri="{BB962C8B-B14F-4D97-AF65-F5344CB8AC3E}">
        <p14:creationId xmlns:p14="http://schemas.microsoft.com/office/powerpoint/2010/main" val="3918987338"/>
      </p:ext>
    </p:extLst>
  </p:cSld>
  <p:clrMapOvr>
    <a:masterClrMapping/>
  </p:clrMapOvr>
  <p:transition spd="med">
    <p:pull/>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8E07BB02-64B9-0E2D-3F00-D89AD5DF5E22}"/>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6695302F-4E75-691C-94CF-E394FBD51EAE}"/>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FC38D7E8-C1A3-2739-47E2-9FF906978674}"/>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48A0B116-589C-A634-B0C0-1AC2E9698CDE}"/>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79E7D802-7084-5FF5-AB0F-E882161FE822}"/>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3DD94CC1-D559-76E3-4742-C04110D731B0}"/>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706E7396-4593-60B5-8A64-39AB8793FB8D}"/>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5577DBD2-9597-CF71-5F4A-3F7EDF5CBB86}"/>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BDF86181-787C-43F6-E6F0-BFB5F6DE2FE2}"/>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98167785-5731-D2B9-BE0C-FA23929AE8B3}"/>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3DE1E5DD-DFC5-CDC4-7EC2-B8BF3C07E4F0}"/>
              </a:ext>
            </a:extLst>
          </p:cNvPr>
          <p:cNvSpPr txBox="1"/>
          <p:nvPr/>
        </p:nvSpPr>
        <p:spPr>
          <a:xfrm>
            <a:off x="558235" y="1195228"/>
            <a:ext cx="4132521"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4. Вы видите в популярной студенческой группе во «ВКонтакте» яркий мем, который высмеивает и оскорбляет людей определённой национальности. Многие ставят лайки и делятся им. Ваши действия как гражданина?</a:t>
            </a:r>
            <a:endParaRPr lang="ru-RU"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0C14B644-2EEC-C001-4562-1F48C0A76647}"/>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16C98283-809F-34B1-42C2-E71609216668}"/>
              </a:ext>
            </a:extLst>
          </p:cNvPr>
          <p:cNvPicPr>
            <a:picLocks noChangeAspect="1"/>
          </p:cNvPicPr>
          <p:nvPr/>
        </p:nvPicPr>
        <p:blipFill>
          <a:blip r:embed="rId4"/>
          <a:stretch>
            <a:fillRect/>
          </a:stretch>
        </p:blipFill>
        <p:spPr>
          <a:xfrm>
            <a:off x="4768729" y="1395267"/>
            <a:ext cx="3742634" cy="2806975"/>
          </a:xfrm>
          <a:prstGeom prst="rect">
            <a:avLst/>
          </a:prstGeom>
        </p:spPr>
      </p:pic>
    </p:spTree>
    <p:extLst>
      <p:ext uri="{BB962C8B-B14F-4D97-AF65-F5344CB8AC3E}">
        <p14:creationId xmlns:p14="http://schemas.microsoft.com/office/powerpoint/2010/main" val="1253651478"/>
      </p:ext>
    </p:extLst>
  </p:cSld>
  <p:clrMapOvr>
    <a:masterClrMapping/>
  </p:clrMapOvr>
  <p:transition spd="med">
    <p:pull/>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11714BCC-C6B8-E945-91EF-31D4181002EB}"/>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5306FBD0-FDE8-5669-D306-D3741BFC6ADC}"/>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8AED1767-54C4-BF66-612C-BBA568524D81}"/>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46E811A4-2747-876D-CFDB-AF0256D86A9F}"/>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C2BED7CF-9E6D-D027-3844-78D5519AD8FC}"/>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BB530506-8319-D13E-F275-2074CC3A241D}"/>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FEEB021E-DD0C-388B-C7D7-2ACBB9E1F66E}"/>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1C3BCCA6-ADC0-B96C-7D5C-A73EBE23B767}"/>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E73E8484-E303-C3A3-A755-72F1B641B018}"/>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C50B3A7E-C7F6-DD0C-CA0F-A11BA7898340}"/>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0F606FFC-B5F0-0315-5ACF-41A00E821220}"/>
              </a:ext>
            </a:extLst>
          </p:cNvPr>
          <p:cNvSpPr txBox="1"/>
          <p:nvPr/>
        </p:nvSpPr>
        <p:spPr>
          <a:xfrm>
            <a:off x="624833" y="1232786"/>
            <a:ext cx="7882270" cy="775597"/>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5. Какая основная правовая ответственность предусмотрена в России за распространение экстремистских материалов?</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737531B1-A1A0-3D10-47F6-6B0B1578C51A}"/>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5E75B2FC-7942-E76C-299A-25B5C95CBCB7}"/>
              </a:ext>
            </a:extLst>
          </p:cNvPr>
          <p:cNvPicPr>
            <a:picLocks noChangeAspect="1"/>
          </p:cNvPicPr>
          <p:nvPr/>
        </p:nvPicPr>
        <p:blipFill>
          <a:blip r:embed="rId4"/>
          <a:stretch>
            <a:fillRect/>
          </a:stretch>
        </p:blipFill>
        <p:spPr>
          <a:xfrm>
            <a:off x="1392104" y="2031922"/>
            <a:ext cx="6347727" cy="2661162"/>
          </a:xfrm>
          <a:prstGeom prst="rect">
            <a:avLst/>
          </a:prstGeom>
        </p:spPr>
      </p:pic>
    </p:spTree>
    <p:extLst>
      <p:ext uri="{BB962C8B-B14F-4D97-AF65-F5344CB8AC3E}">
        <p14:creationId xmlns:p14="http://schemas.microsoft.com/office/powerpoint/2010/main" val="3511328382"/>
      </p:ext>
    </p:extLst>
  </p:cSld>
  <p:clrMapOvr>
    <a:masterClrMapping/>
  </p:clrMapOvr>
  <p:transition spd="med">
    <p:pull/>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432C6C66-6183-28BF-0F58-3C5C371A2098}"/>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76774006-9849-E037-E18D-482E3D49AD07}"/>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D19F5FF1-BCF9-D8D6-791D-FCA0B38DEAC8}"/>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23896797-86FE-EBB9-6A16-ABC5CFA370CA}"/>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D1C6C378-766E-2FAF-78C0-AE18AABF4CDC}"/>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A0A7D98C-B4DE-CA74-6C1B-0AA24B9C08CD}"/>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2A4312C8-853F-0F8A-AE01-70A432C162D8}"/>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B4744517-4695-C35B-F39D-80FD5AB1D17D}"/>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DBA3172E-0D70-7322-B0F6-3B46507D7172}"/>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0F6E2694-94CF-54AF-ED27-F8637A3D8FC1}"/>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38D18157-0FCF-A9FF-98C9-7400A00979C6}"/>
              </a:ext>
            </a:extLst>
          </p:cNvPr>
          <p:cNvSpPr txBox="1"/>
          <p:nvPr/>
        </p:nvSpPr>
        <p:spPr>
          <a:xfrm>
            <a:off x="929636" y="1470637"/>
            <a:ext cx="3273770" cy="2154436"/>
          </a:xfrm>
          <a:prstGeom prst="rect">
            <a:avLst/>
          </a:prstGeom>
          <a:noFill/>
          <a:ln>
            <a:noFill/>
          </a:ln>
        </p:spPr>
        <p:txBody>
          <a:bodyPr spcFirstLastPara="1" wrap="square" lIns="0" tIns="0" rIns="0" bIns="0" anchor="t" anchorCtr="0">
            <a:spAutoFit/>
          </a:bodyPr>
          <a:lstStyle/>
          <a:p>
            <a:pPr lvl="0">
              <a:lnSpc>
                <a:spcPct val="140000"/>
              </a:lnSpc>
            </a:pPr>
            <a:r>
              <a:rPr lang="ru-RU" sz="2000" b="1" dirty="0">
                <a:latin typeface="Bookman Old Style" panose="02050604050505020204" pitchFamily="18" charset="0"/>
              </a:rPr>
              <a:t>1. Что такое "Культ врага" и как он используется в пропаганде экстремистов?</a:t>
            </a:r>
            <a:endParaRPr sz="20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37F7CDF9-5F03-3988-F614-0138DA21AAA9}"/>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34590455-1E90-A7B1-A3B6-BD33D57425A3}"/>
              </a:ext>
            </a:extLst>
          </p:cNvPr>
          <p:cNvPicPr>
            <a:picLocks noChangeAspect="1"/>
          </p:cNvPicPr>
          <p:nvPr/>
        </p:nvPicPr>
        <p:blipFill>
          <a:blip r:embed="rId4"/>
          <a:srcRect l="3339" t="8820" r="9887"/>
          <a:stretch>
            <a:fillRect/>
          </a:stretch>
        </p:blipFill>
        <p:spPr>
          <a:xfrm>
            <a:off x="3877956" y="1285184"/>
            <a:ext cx="4336408" cy="3194198"/>
          </a:xfrm>
          <a:prstGeom prst="rect">
            <a:avLst/>
          </a:prstGeom>
        </p:spPr>
      </p:pic>
    </p:spTree>
    <p:extLst>
      <p:ext uri="{BB962C8B-B14F-4D97-AF65-F5344CB8AC3E}">
        <p14:creationId xmlns:p14="http://schemas.microsoft.com/office/powerpoint/2010/main" val="3114121580"/>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49D11FC9-6B02-9CF5-F1C8-83BADEA295FE}"/>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B2C13CEA-34F5-C802-05F3-ED0EAD055E55}"/>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5A823527-FC5A-35C6-C5F4-295AC28654D7}"/>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1B688099-3865-D6B7-3146-3C5F66D540A3}"/>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8263D914-04E3-0862-8412-3C92A766B453}"/>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72537CE5-90E2-31AB-F4B6-A174D678494E}"/>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D8AB41F6-9029-5F32-C107-B00334B04279}"/>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5B623307-F69F-040F-5F9E-4BFECA44273D}"/>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06399D89-4C97-6836-C55B-E3BFED1A7C97}"/>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24B6FBF1-3BAB-7771-013E-8102BD19A1A8}"/>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AA2A5E27-EAC3-C451-CC4D-82C51A8A647A}"/>
              </a:ext>
            </a:extLst>
          </p:cNvPr>
          <p:cNvSpPr txBox="1"/>
          <p:nvPr/>
        </p:nvSpPr>
        <p:spPr>
          <a:xfrm>
            <a:off x="865839" y="1440805"/>
            <a:ext cx="3755780" cy="1723549"/>
          </a:xfrm>
          <a:prstGeom prst="rect">
            <a:avLst/>
          </a:prstGeom>
          <a:noFill/>
          <a:ln>
            <a:noFill/>
          </a:ln>
        </p:spPr>
        <p:txBody>
          <a:bodyPr spcFirstLastPara="1" wrap="square" lIns="0" tIns="0" rIns="0" bIns="0" anchor="t" anchorCtr="0">
            <a:spAutoFit/>
          </a:bodyPr>
          <a:lstStyle/>
          <a:p>
            <a:pPr lvl="0">
              <a:lnSpc>
                <a:spcPct val="140000"/>
              </a:lnSpc>
            </a:pPr>
            <a:r>
              <a:rPr lang="ru-RU" sz="2000" b="1" dirty="0">
                <a:latin typeface="Bookman Old Style" panose="02050604050505020204" pitchFamily="18" charset="0"/>
              </a:rPr>
              <a:t>1. Что такое "Культ врага" и как он используется в пропаганде экстремистов?</a:t>
            </a:r>
            <a:endParaRPr sz="20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FB588458-DE4E-6736-2333-CA8BC022FCE2}"/>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sp>
        <p:nvSpPr>
          <p:cNvPr id="4" name="TextBox 3">
            <a:extLst>
              <a:ext uri="{FF2B5EF4-FFF2-40B4-BE49-F238E27FC236}">
                <a16:creationId xmlns:a16="http://schemas.microsoft.com/office/drawing/2014/main" id="{33BCA61E-161A-4D20-D205-779280E2417B}"/>
              </a:ext>
            </a:extLst>
          </p:cNvPr>
          <p:cNvSpPr txBox="1"/>
          <p:nvPr/>
        </p:nvSpPr>
        <p:spPr>
          <a:xfrm>
            <a:off x="4565968" y="1368779"/>
            <a:ext cx="4121888" cy="2862322"/>
          </a:xfrm>
          <a:prstGeom prst="rect">
            <a:avLst/>
          </a:prstGeom>
          <a:noFill/>
        </p:spPr>
        <p:txBody>
          <a:bodyPr wrap="square">
            <a:spAutoFit/>
          </a:bodyPr>
          <a:lstStyle/>
          <a:p>
            <a:r>
              <a:rPr lang="ru-RU" sz="1800" b="1" dirty="0">
                <a:latin typeface="Bookman Old Style" panose="02050604050505020204" pitchFamily="18" charset="0"/>
              </a:rPr>
              <a:t>Правильный ответ: </a:t>
            </a:r>
          </a:p>
          <a:p>
            <a:r>
              <a:rPr lang="ru-RU" sz="1800" dirty="0">
                <a:latin typeface="Bookman Old Style" panose="02050604050505020204" pitchFamily="18" charset="0"/>
              </a:rPr>
              <a:t>Это создание образа общего, абсолютного врага (например, люди другой национальности, религии, государства), виновного во всех проблемах. Это упрощает картину мира, сплачивает группу против "врага" и оправдывает любые действия против него.</a:t>
            </a:r>
          </a:p>
        </p:txBody>
      </p:sp>
    </p:spTree>
    <p:extLst>
      <p:ext uri="{BB962C8B-B14F-4D97-AF65-F5344CB8AC3E}">
        <p14:creationId xmlns:p14="http://schemas.microsoft.com/office/powerpoint/2010/main" val="1076146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B8B4202B-10E3-39CE-D40A-2BDD2A4C1E2E}"/>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42870658-E546-9436-301E-E0FB1ED8989C}"/>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095CCB2D-D1DD-3080-0FFD-8964403C21A6}"/>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961F84AC-C517-415F-3FFA-BA7DE9A45FE0}"/>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7DFCFD36-09C9-B051-621C-36FBFCFD80B0}"/>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8D6ADC7D-0DCA-FF1F-A779-AE2FDA5C7E87}"/>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73D1FBA6-2E59-F680-0635-FA9B46ADFC3F}"/>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B2A76AD6-A341-D7A8-431C-E926D54828E4}"/>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49ED0C91-4CFE-C65A-E1EB-F6537DFDF8C7}"/>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6CD7E812-598D-F65E-5198-35BECBFE98D6}"/>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EC82483C-D638-DDE6-DE59-CC0019539803}"/>
              </a:ext>
            </a:extLst>
          </p:cNvPr>
          <p:cNvSpPr txBox="1"/>
          <p:nvPr/>
        </p:nvSpPr>
        <p:spPr>
          <a:xfrm>
            <a:off x="588335" y="1440805"/>
            <a:ext cx="3889201"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2. Представьте, что ваш друг в интернете начинает общаться с неизвестным, который убедительно говорит о "несправедливости мира" и присылает ссылки на закрытые форумы. Что вы посоветуете другу?</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1C35C6E8-3758-A756-B2BB-F35848BC9BBE}"/>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5B2838DD-564F-B350-E12D-06793FC0AD49}"/>
              </a:ext>
            </a:extLst>
          </p:cNvPr>
          <p:cNvPicPr>
            <a:picLocks noChangeAspect="1"/>
          </p:cNvPicPr>
          <p:nvPr/>
        </p:nvPicPr>
        <p:blipFill>
          <a:blip r:embed="rId4"/>
          <a:srcRect t="2055"/>
          <a:stretch>
            <a:fillRect/>
          </a:stretch>
        </p:blipFill>
        <p:spPr>
          <a:xfrm>
            <a:off x="4565968" y="1581802"/>
            <a:ext cx="3889201" cy="2552123"/>
          </a:xfrm>
          <a:prstGeom prst="rect">
            <a:avLst/>
          </a:prstGeom>
        </p:spPr>
      </p:pic>
    </p:spTree>
    <p:extLst>
      <p:ext uri="{BB962C8B-B14F-4D97-AF65-F5344CB8AC3E}">
        <p14:creationId xmlns:p14="http://schemas.microsoft.com/office/powerpoint/2010/main" val="2789206868"/>
      </p:ext>
    </p:extLst>
  </p:cSld>
  <p:clrMapOvr>
    <a:masterClrMapping/>
  </p:clrMapOvr>
  <p:transition spd="med">
    <p:pull/>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029DBC49-9DB1-DD4C-C5D6-2BB00407BB61}"/>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B6CF8E30-94DD-3284-F37C-F0DBDFE2CA98}"/>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374C8D2B-7E51-FD45-F65A-655171785BD9}"/>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01CEED74-7836-CACF-F5A6-FE5DBEA3875C}"/>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DB195C70-6B82-6BE1-FACF-3F929DFC0E9E}"/>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32724A8B-77D3-A3CB-B68B-10E30E825B8A}"/>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831B20CE-5ED7-9CF4-FDB2-4F322F895670}"/>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D0D9551B-3A16-9579-6F61-41FD09590947}"/>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32C7C674-10FF-F2A4-AAC5-DAFA41A46E4F}"/>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10069F02-1C49-0554-A715-7284F5D4F593}"/>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2689F5C8-D6C5-D32C-3C53-6E696EDCAB00}"/>
              </a:ext>
            </a:extLst>
          </p:cNvPr>
          <p:cNvSpPr txBox="1"/>
          <p:nvPr/>
        </p:nvSpPr>
        <p:spPr>
          <a:xfrm>
            <a:off x="588335" y="1440805"/>
            <a:ext cx="4033284"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2. Представьте, что ваш друг в интернете начинает общаться с неизвестным, который убедительно говорит о "несправедливости мира" и присылает ссылки на закрытые форумы. Что вы посоветуете другу?</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E7DD24E5-0E03-C82C-9F19-0742C2C9ADFF}"/>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sp>
        <p:nvSpPr>
          <p:cNvPr id="4" name="TextBox 3">
            <a:extLst>
              <a:ext uri="{FF2B5EF4-FFF2-40B4-BE49-F238E27FC236}">
                <a16:creationId xmlns:a16="http://schemas.microsoft.com/office/drawing/2014/main" id="{2739F144-FF8C-0573-B83E-F8D8AA51CFCB}"/>
              </a:ext>
            </a:extLst>
          </p:cNvPr>
          <p:cNvSpPr txBox="1"/>
          <p:nvPr/>
        </p:nvSpPr>
        <p:spPr>
          <a:xfrm>
            <a:off x="4788584" y="1389469"/>
            <a:ext cx="3746318" cy="3416320"/>
          </a:xfrm>
          <a:prstGeom prst="rect">
            <a:avLst/>
          </a:prstGeom>
          <a:noFill/>
        </p:spPr>
        <p:txBody>
          <a:bodyPr wrap="square">
            <a:spAutoFit/>
          </a:bodyPr>
          <a:lstStyle/>
          <a:p>
            <a:r>
              <a:rPr lang="ru-RU" sz="1800" b="1" dirty="0">
                <a:latin typeface="Bookman Old Style" panose="02050604050505020204" pitchFamily="18" charset="0"/>
              </a:rPr>
              <a:t>Правильный ответ: </a:t>
            </a:r>
            <a:r>
              <a:rPr lang="ru-RU" sz="1800" dirty="0">
                <a:latin typeface="Bookman Old Style" panose="02050604050505020204" pitchFamily="18" charset="0"/>
              </a:rPr>
              <a:t>Проявить критическое мышление, не переходить по подозрительным ссылкам, не делиться личными данными. Обсудить эти разговоры с кем-то из доверенных взрослых (родители, преподаватель, психолог). Прервать общение, если собеседник склоняет к противоправным действиям.</a:t>
            </a:r>
          </a:p>
        </p:txBody>
      </p:sp>
    </p:spTree>
    <p:extLst>
      <p:ext uri="{BB962C8B-B14F-4D97-AF65-F5344CB8AC3E}">
        <p14:creationId xmlns:p14="http://schemas.microsoft.com/office/powerpoint/2010/main" val="3052203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95F5101B-F2C8-6F75-0AEA-0B29B5646AD5}"/>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64BEB018-6B79-8239-2CB0-AAFDD27596B0}"/>
              </a:ext>
            </a:extLst>
          </p:cNvPr>
          <p:cNvGrpSpPr/>
          <p:nvPr/>
        </p:nvGrpSpPr>
        <p:grpSpPr>
          <a:xfrm>
            <a:off x="328680" y="186901"/>
            <a:ext cx="8474577" cy="4511968"/>
            <a:chOff x="0" y="-28575"/>
            <a:chExt cx="4463975" cy="2376675"/>
          </a:xfrm>
        </p:grpSpPr>
        <p:sp>
          <p:nvSpPr>
            <p:cNvPr id="126" name="Google Shape;126;p13">
              <a:extLst>
                <a:ext uri="{FF2B5EF4-FFF2-40B4-BE49-F238E27FC236}">
                  <a16:creationId xmlns:a16="http://schemas.microsoft.com/office/drawing/2014/main" id="{24C93C66-29C9-1CEA-3215-A4086EE2190E}"/>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0F89344C-2F8F-3A42-818F-5166B2FD47C3}"/>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8C953E49-7930-701D-B738-D0F719F1F003}"/>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91742928-FE1E-3DCE-DC70-8DA6C2CED921}"/>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3FB6D3FD-AA40-EEFD-A7F8-518E8592026E}"/>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B1B07272-0633-9B5E-5298-CE8699BC6EBC}"/>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9515A980-466B-41AA-5CDA-443BD707BA62}"/>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3644C2C6-2F2E-3314-8CB4-2C81115ABBA4}"/>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9D28FF6B-2126-3F07-8FAD-A44D120DEA12}"/>
              </a:ext>
            </a:extLst>
          </p:cNvPr>
          <p:cNvSpPr txBox="1"/>
          <p:nvPr/>
        </p:nvSpPr>
        <p:spPr>
          <a:xfrm>
            <a:off x="802044" y="1128346"/>
            <a:ext cx="7831594" cy="1034129"/>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3</a:t>
            </a:r>
            <a:r>
              <a:rPr lang="ru-RU" sz="2400" b="1" dirty="0">
                <a:latin typeface="Bookman Old Style" panose="02050604050505020204" pitchFamily="18" charset="0"/>
              </a:rPr>
              <a:t>. Почему террористы часто выбирают для атак места массового скопления людей?</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86A24C9B-AC00-79F0-30AB-6F3D15B77BC3}"/>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B77A52C6-3DC9-E4D1-0B1E-B4DD43654022}"/>
              </a:ext>
            </a:extLst>
          </p:cNvPr>
          <p:cNvPicPr>
            <a:picLocks noChangeAspect="1"/>
          </p:cNvPicPr>
          <p:nvPr/>
        </p:nvPicPr>
        <p:blipFill>
          <a:blip r:embed="rId4"/>
          <a:stretch>
            <a:fillRect/>
          </a:stretch>
        </p:blipFill>
        <p:spPr>
          <a:xfrm>
            <a:off x="1190414" y="2162475"/>
            <a:ext cx="6968563" cy="2477197"/>
          </a:xfrm>
          <a:prstGeom prst="rect">
            <a:avLst/>
          </a:prstGeom>
        </p:spPr>
      </p:pic>
    </p:spTree>
    <p:extLst>
      <p:ext uri="{BB962C8B-B14F-4D97-AF65-F5344CB8AC3E}">
        <p14:creationId xmlns:p14="http://schemas.microsoft.com/office/powerpoint/2010/main" val="2474327282"/>
      </p:ext>
    </p:extLst>
  </p:cSld>
  <p:clrMapOvr>
    <a:masterClrMapping/>
  </p:clrMapOvr>
  <p:transition spd="med">
    <p:pull/>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F511C563-ADDC-42A7-9D04-81FBBD5B27F1}"/>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C9731A8C-F534-6A3B-C204-9F9C3518F54E}"/>
              </a:ext>
            </a:extLst>
          </p:cNvPr>
          <p:cNvGrpSpPr/>
          <p:nvPr/>
        </p:nvGrpSpPr>
        <p:grpSpPr>
          <a:xfrm>
            <a:off x="328680" y="186901"/>
            <a:ext cx="8474577" cy="4511968"/>
            <a:chOff x="0" y="-28575"/>
            <a:chExt cx="4463975" cy="2376675"/>
          </a:xfrm>
        </p:grpSpPr>
        <p:sp>
          <p:nvSpPr>
            <p:cNvPr id="126" name="Google Shape;126;p13">
              <a:extLst>
                <a:ext uri="{FF2B5EF4-FFF2-40B4-BE49-F238E27FC236}">
                  <a16:creationId xmlns:a16="http://schemas.microsoft.com/office/drawing/2014/main" id="{F01EF55A-2095-2DAA-73C8-30399F312CA9}"/>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FC6AF4AD-F926-7CE3-8C5E-66E756C1F1A8}"/>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FFADA5F1-57B8-2767-92E6-8CEE3F9E2649}"/>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A7F28CF8-85C1-9432-52CD-B11627D2FF55}"/>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239D9DE8-883E-589E-869F-40889DB4143A}"/>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BF83C0D4-AB4B-50D1-C7AC-724CBB283E6A}"/>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DFBFF29F-F158-0696-9E2B-D58EEDEA63A8}"/>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64699B1D-C04D-9D58-0D96-02C11B0C17F2}"/>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B27266AC-4D46-3927-EF55-7FC5F5FFE26F}"/>
              </a:ext>
            </a:extLst>
          </p:cNvPr>
          <p:cNvSpPr txBox="1"/>
          <p:nvPr/>
        </p:nvSpPr>
        <p:spPr>
          <a:xfrm>
            <a:off x="865839" y="1305555"/>
            <a:ext cx="3528952" cy="2585323"/>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3</a:t>
            </a:r>
            <a:r>
              <a:rPr lang="ru-RU" sz="2400" b="1" dirty="0">
                <a:latin typeface="Bookman Old Style" panose="02050604050505020204" pitchFamily="18" charset="0"/>
              </a:rPr>
              <a:t>. Почему террористы часто выбирают для атак места массового скопления людей?</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C46179AB-9813-6699-C037-75676C0E51D6}"/>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sp>
        <p:nvSpPr>
          <p:cNvPr id="4" name="TextBox 3">
            <a:extLst>
              <a:ext uri="{FF2B5EF4-FFF2-40B4-BE49-F238E27FC236}">
                <a16:creationId xmlns:a16="http://schemas.microsoft.com/office/drawing/2014/main" id="{20F26011-C3DF-67A8-9005-747D79C46F1D}"/>
              </a:ext>
            </a:extLst>
          </p:cNvPr>
          <p:cNvSpPr txBox="1"/>
          <p:nvPr/>
        </p:nvSpPr>
        <p:spPr>
          <a:xfrm>
            <a:off x="4749211" y="1314149"/>
            <a:ext cx="3462669" cy="3170099"/>
          </a:xfrm>
          <a:prstGeom prst="rect">
            <a:avLst/>
          </a:prstGeom>
          <a:noFill/>
        </p:spPr>
        <p:txBody>
          <a:bodyPr wrap="square">
            <a:spAutoFit/>
          </a:bodyPr>
          <a:lstStyle/>
          <a:p>
            <a:r>
              <a:rPr lang="ru-RU" sz="2000" b="1" i="0" dirty="0">
                <a:solidFill>
                  <a:srgbClr val="0F1115"/>
                </a:solidFill>
                <a:effectLst/>
                <a:latin typeface="Bookman Old Style" panose="02050604050505020204" pitchFamily="18" charset="0"/>
              </a:rPr>
              <a:t>Правильный ответ:</a:t>
            </a:r>
            <a:r>
              <a:rPr lang="ru-RU" sz="2000" b="0" i="0" dirty="0">
                <a:solidFill>
                  <a:srgbClr val="0F1115"/>
                </a:solidFill>
                <a:effectLst/>
                <a:latin typeface="Bookman Old Style" panose="02050604050505020204" pitchFamily="18" charset="0"/>
              </a:rPr>
              <a:t> Чтобы вызвать максимальный общественный резонанс, посеять панику, продемонстрировать силу и добиться широкого освещения в СМИ, что является одной из их целей.</a:t>
            </a:r>
            <a:endParaRPr lang="ru-RU" sz="2000" dirty="0">
              <a:latin typeface="Bookman Old Style" panose="02050604050505020204" pitchFamily="18" charset="0"/>
            </a:endParaRPr>
          </a:p>
        </p:txBody>
      </p:sp>
    </p:spTree>
    <p:extLst>
      <p:ext uri="{BB962C8B-B14F-4D97-AF65-F5344CB8AC3E}">
        <p14:creationId xmlns:p14="http://schemas.microsoft.com/office/powerpoint/2010/main" val="388226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6B64E5A1-2BCC-C422-416C-6B45E6E4F73C}"/>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0594ACEA-F4C3-D4B4-FC38-86E586F6EA2D}"/>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3FEE3F23-A7D4-94C3-C452-4F027CC02665}"/>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3B67CA92-894B-F5B1-0321-947326661A97}"/>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D6FEE0A2-1066-0342-D20F-AA21D56F4AE9}"/>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538921A2-827D-D5F0-E80C-6DF939ABFC28}"/>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BA839338-C64D-9CFA-33BD-A9D7FD3ADC94}"/>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46430321-C66E-DBCE-A8BD-B7429D02E810}"/>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B54445EB-97AD-5BBE-CBEC-6DF6403D0E96}"/>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93B6BD46-A5B6-FB55-88D2-41E68CEE880A}"/>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B5BE985F-D3AB-3E72-E26F-73576C4FA235}"/>
              </a:ext>
            </a:extLst>
          </p:cNvPr>
          <p:cNvSpPr txBox="1"/>
          <p:nvPr/>
        </p:nvSpPr>
        <p:spPr>
          <a:xfrm>
            <a:off x="558235" y="1195228"/>
            <a:ext cx="4132521"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4. Вы видите в популярной студенческой группе во «ВКонтакте» яркий мем, который высмеивает и оскорбляет людей определённой национальности. Многие ставят лайки и делятся им. Ваши действия как гражданина?</a:t>
            </a:r>
            <a:endParaRPr lang="ru-RU"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ECA3D92C-E0A4-AF99-CB8F-E77926AFC034}"/>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A73542AD-3765-D99F-8E76-B3C7427B6F9F}"/>
              </a:ext>
            </a:extLst>
          </p:cNvPr>
          <p:cNvPicPr>
            <a:picLocks noChangeAspect="1"/>
          </p:cNvPicPr>
          <p:nvPr/>
        </p:nvPicPr>
        <p:blipFill>
          <a:blip r:embed="rId4"/>
          <a:stretch>
            <a:fillRect/>
          </a:stretch>
        </p:blipFill>
        <p:spPr>
          <a:xfrm>
            <a:off x="4768729" y="1395267"/>
            <a:ext cx="3742634" cy="2806975"/>
          </a:xfrm>
          <a:prstGeom prst="rect">
            <a:avLst/>
          </a:prstGeom>
        </p:spPr>
      </p:pic>
    </p:spTree>
    <p:extLst>
      <p:ext uri="{BB962C8B-B14F-4D97-AF65-F5344CB8AC3E}">
        <p14:creationId xmlns:p14="http://schemas.microsoft.com/office/powerpoint/2010/main" val="477988786"/>
      </p:ext>
    </p:extLst>
  </p:cSld>
  <p:clrMapOvr>
    <a:masterClrMapping/>
  </p:clrMapOvr>
  <p:transition spd="med">
    <p:pul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5797147D-B595-CD7E-E3F7-58C9A5E0AEFA}"/>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CB61A941-3C6C-B0D3-B4DC-EE0677CC82B5}"/>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1EF5D7D5-7498-FACA-7A2C-476EBF0CFA6A}"/>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E24BCC78-B3ED-82A9-CBBB-ABC87FE0C4A9}"/>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9F8ED4C8-6D59-E737-A85B-BC2CE5F3F108}"/>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3408827C-D4B2-9F29-9C32-A496B10262FE}"/>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5318388B-91B5-ED85-4EF2-731DD7A4A557}"/>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F204FDE4-DF86-1E68-7A3F-885886806F4D}"/>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EF858A38-0A2A-0485-74E1-99166833093E}"/>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2F4DAA69-3A1C-09BB-FA19-26FBA7F19942}"/>
              </a:ext>
            </a:extLst>
          </p:cNvPr>
          <p:cNvSpPr/>
          <p:nvPr/>
        </p:nvSpPr>
        <p:spPr>
          <a:xfrm rot="10800000">
            <a:off x="7058093" y="291871"/>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3EBB9DD3-F89B-01E5-B9DB-4F8A8C8D5FCA}"/>
              </a:ext>
            </a:extLst>
          </p:cNvPr>
          <p:cNvSpPr txBox="1"/>
          <p:nvPr/>
        </p:nvSpPr>
        <p:spPr>
          <a:xfrm>
            <a:off x="851663" y="1209247"/>
            <a:ext cx="4195259" cy="3102388"/>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4. Вы видите в популярной студенческой группе во «ВКонтакте» яркий мем, который высмеивает и оскорбляет людей определённой национальности. Многие ставят лайки и делятся им. Ваши действия как гражданина?</a:t>
            </a:r>
            <a:endParaRPr lang="ru-RU"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E7A92561-2B26-92D8-BDF2-A160C3706FC7}"/>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sp>
        <p:nvSpPr>
          <p:cNvPr id="4" name="TextBox 3">
            <a:extLst>
              <a:ext uri="{FF2B5EF4-FFF2-40B4-BE49-F238E27FC236}">
                <a16:creationId xmlns:a16="http://schemas.microsoft.com/office/drawing/2014/main" id="{31631D37-F603-DC81-3244-E8E204BDE714}"/>
              </a:ext>
            </a:extLst>
          </p:cNvPr>
          <p:cNvSpPr txBox="1"/>
          <p:nvPr/>
        </p:nvSpPr>
        <p:spPr>
          <a:xfrm>
            <a:off x="4997302" y="1180159"/>
            <a:ext cx="3674820" cy="3293209"/>
          </a:xfrm>
          <a:prstGeom prst="rect">
            <a:avLst/>
          </a:prstGeom>
          <a:noFill/>
        </p:spPr>
        <p:txBody>
          <a:bodyPr wrap="square">
            <a:spAutoFit/>
          </a:bodyPr>
          <a:lstStyle/>
          <a:p>
            <a:r>
              <a:rPr lang="ru-RU" sz="1600" b="1" i="0" dirty="0">
                <a:solidFill>
                  <a:srgbClr val="0F1115"/>
                </a:solidFill>
                <a:effectLst/>
                <a:latin typeface="Bookman Old Style" panose="02050604050505020204" pitchFamily="18" charset="0"/>
              </a:rPr>
              <a:t>Правильный ответ:</a:t>
            </a:r>
            <a:r>
              <a:rPr lang="ru-RU" sz="1600" b="0" i="0" dirty="0">
                <a:solidFill>
                  <a:srgbClr val="0F1115"/>
                </a:solidFill>
                <a:effectLst/>
                <a:latin typeface="Bookman Old Style" panose="02050604050505020204" pitchFamily="18" charset="0"/>
              </a:rPr>
              <a:t> Не распространять мем дальше. Сделать скриншот. Пожаловаться администраторам группы на контент, разжигающий ненависть. Если реакция отсутствует, отправить жалобу с приложением скриншота в Роскомнадзор через официальный сайт или в поддержку соцсети, так как это может быть признано экстремистским материалом.</a:t>
            </a:r>
            <a:endParaRPr lang="ru-RU" sz="1600" dirty="0">
              <a:latin typeface="Bookman Old Style" panose="02050604050505020204" pitchFamily="18" charset="0"/>
            </a:endParaRPr>
          </a:p>
        </p:txBody>
      </p:sp>
    </p:spTree>
    <p:extLst>
      <p:ext uri="{BB962C8B-B14F-4D97-AF65-F5344CB8AC3E}">
        <p14:creationId xmlns:p14="http://schemas.microsoft.com/office/powerpoint/2010/main" val="1013009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84073F5D-B16C-FDDE-BD80-EC06AB8B6C07}"/>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E014261E-05D2-F8EC-CDAE-E52FADC98BE9}"/>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5BCF62E4-0CEA-F80E-700F-BB525562A996}"/>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AD6F4442-39E3-70F5-9932-1D42B570817A}"/>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B6153558-EA6D-178B-890D-8CC21D13C789}"/>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C98860BB-300C-EA4C-A215-CF9F77158742}"/>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AB53899B-48D8-C065-8B61-9AB1E29DDD7A}"/>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CAF23ACF-A3F6-CAA5-A585-5B5B9EF0EEBA}"/>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C1C3F1B9-A890-C586-2867-9EFE2CD31142}"/>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81723A99-5ABA-347E-E725-796458236E54}"/>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172CE753-C8FB-F38E-E415-8700EAAD549D}"/>
              </a:ext>
            </a:extLst>
          </p:cNvPr>
          <p:cNvSpPr txBox="1"/>
          <p:nvPr/>
        </p:nvSpPr>
        <p:spPr>
          <a:xfrm>
            <a:off x="624833" y="1232786"/>
            <a:ext cx="7882270" cy="775597"/>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5. Какая основная правовая ответственность предусмотрена в России за распространение экстремистских материалов?</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279C04D7-8205-C0FE-FC4F-4FBF4C2117C7}"/>
              </a:ext>
            </a:extLst>
          </p:cNvPr>
          <p:cNvSpPr txBox="1"/>
          <p:nvPr/>
        </p:nvSpPr>
        <p:spPr>
          <a:xfrm>
            <a:off x="1736381" y="547017"/>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pic>
        <p:nvPicPr>
          <p:cNvPr id="4" name="Рисунок 3">
            <a:extLst>
              <a:ext uri="{FF2B5EF4-FFF2-40B4-BE49-F238E27FC236}">
                <a16:creationId xmlns:a16="http://schemas.microsoft.com/office/drawing/2014/main" id="{64D83554-0A6B-7F76-3DDC-B9825B4260A5}"/>
              </a:ext>
            </a:extLst>
          </p:cNvPr>
          <p:cNvPicPr>
            <a:picLocks noChangeAspect="1"/>
          </p:cNvPicPr>
          <p:nvPr/>
        </p:nvPicPr>
        <p:blipFill>
          <a:blip r:embed="rId4"/>
          <a:stretch>
            <a:fillRect/>
          </a:stretch>
        </p:blipFill>
        <p:spPr>
          <a:xfrm>
            <a:off x="1392104" y="2031922"/>
            <a:ext cx="6347727" cy="2661162"/>
          </a:xfrm>
          <a:prstGeom prst="rect">
            <a:avLst/>
          </a:prstGeom>
        </p:spPr>
      </p:pic>
    </p:spTree>
    <p:extLst>
      <p:ext uri="{BB962C8B-B14F-4D97-AF65-F5344CB8AC3E}">
        <p14:creationId xmlns:p14="http://schemas.microsoft.com/office/powerpoint/2010/main" val="344865123"/>
      </p:ext>
    </p:extLst>
  </p:cSld>
  <p:clrMapOvr>
    <a:masterClrMapping/>
  </p:clrMapOvr>
  <p:transition spd="med">
    <p:pul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7CF7CF5A-9063-266C-8EA4-621A94DAB4A9}"/>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FB33FB6A-1DC3-8AB2-1E95-4ED41E0C2BB7}"/>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89B0A2EE-72CF-CC32-D5E3-2AA344B23C18}"/>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5B83FD86-4D9B-5A65-605F-6114B6CD898A}"/>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350286A3-6485-5F4D-67CC-47422417571F}"/>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07833F67-7411-70DC-0C20-AE77C3D5EF94}"/>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C8045068-E0E4-791C-B94A-90B8E959932E}"/>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23199A3D-3B82-FDDD-6772-841DB699D735}"/>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A0E77B43-ECFF-305E-24C8-D540D745C421}"/>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629DEFA6-6004-8AF2-F217-72F3EF03ED5A}"/>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F58C3395-9196-0745-01A5-B627004D6B36}"/>
              </a:ext>
            </a:extLst>
          </p:cNvPr>
          <p:cNvSpPr txBox="1"/>
          <p:nvPr/>
        </p:nvSpPr>
        <p:spPr>
          <a:xfrm>
            <a:off x="865839" y="1440805"/>
            <a:ext cx="3784133" cy="1938992"/>
          </a:xfrm>
          <a:prstGeom prst="rect">
            <a:avLst/>
          </a:prstGeom>
          <a:noFill/>
          <a:ln>
            <a:noFill/>
          </a:ln>
        </p:spPr>
        <p:txBody>
          <a:bodyPr spcFirstLastPara="1" wrap="square" lIns="0" tIns="0" rIns="0" bIns="0" anchor="t" anchorCtr="0">
            <a:spAutoFit/>
          </a:bodyPr>
          <a:lstStyle/>
          <a:p>
            <a:pPr lvl="0">
              <a:lnSpc>
                <a:spcPct val="140000"/>
              </a:lnSpc>
            </a:pPr>
            <a:r>
              <a:rPr lang="ru-RU" sz="1800" b="1" dirty="0">
                <a:latin typeface="Bookman Old Style" panose="02050604050505020204" pitchFamily="18" charset="0"/>
              </a:rPr>
              <a:t>5. Какая основная правовая ответственность предусмотрена в России за распространение экстремистских материалов?</a:t>
            </a:r>
            <a:endParaRPr sz="18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0B529C85-1618-A7B2-F7E1-E354D31390D0}"/>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«Операция: Принятие решения»</a:t>
            </a:r>
          </a:p>
        </p:txBody>
      </p:sp>
      <p:sp>
        <p:nvSpPr>
          <p:cNvPr id="4" name="TextBox 3">
            <a:extLst>
              <a:ext uri="{FF2B5EF4-FFF2-40B4-BE49-F238E27FC236}">
                <a16:creationId xmlns:a16="http://schemas.microsoft.com/office/drawing/2014/main" id="{A9F61E75-46A7-FFA1-BE1F-F1DC81D0DBF3}"/>
              </a:ext>
            </a:extLst>
          </p:cNvPr>
          <p:cNvSpPr txBox="1"/>
          <p:nvPr/>
        </p:nvSpPr>
        <p:spPr>
          <a:xfrm>
            <a:off x="4816937" y="1328844"/>
            <a:ext cx="3784133" cy="2862322"/>
          </a:xfrm>
          <a:prstGeom prst="rect">
            <a:avLst/>
          </a:prstGeom>
          <a:noFill/>
        </p:spPr>
        <p:txBody>
          <a:bodyPr wrap="square">
            <a:spAutoFit/>
          </a:bodyPr>
          <a:lstStyle/>
          <a:p>
            <a:r>
              <a:rPr lang="ru-RU" sz="2000" b="1" i="0" dirty="0">
                <a:solidFill>
                  <a:srgbClr val="0F1115"/>
                </a:solidFill>
                <a:effectLst/>
                <a:latin typeface="Bookman Old Style" panose="02050604050505020204" pitchFamily="18" charset="0"/>
              </a:rPr>
              <a:t>Правильный ответ:</a:t>
            </a:r>
            <a:r>
              <a:rPr lang="ru-RU" sz="2000" b="0" i="0" dirty="0">
                <a:solidFill>
                  <a:srgbClr val="0F1115"/>
                </a:solidFill>
                <a:effectLst/>
                <a:latin typeface="Bookman Old Style" panose="02050604050505020204" pitchFamily="18" charset="0"/>
              </a:rPr>
              <a:t> Уголовная ответственность по статьям УК РФ (например, ст. 280 "Публичные призывы к экстремистской деятельности", ст. 282 "Возбуждение ненависти либо вражды").</a:t>
            </a:r>
            <a:endParaRPr lang="ru-RU" sz="2000" dirty="0">
              <a:latin typeface="Bookman Old Style" panose="02050604050505020204" pitchFamily="18" charset="0"/>
            </a:endParaRPr>
          </a:p>
        </p:txBody>
      </p:sp>
    </p:spTree>
    <p:extLst>
      <p:ext uri="{BB962C8B-B14F-4D97-AF65-F5344CB8AC3E}">
        <p14:creationId xmlns:p14="http://schemas.microsoft.com/office/powerpoint/2010/main" val="30707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EAEAE5"/>
        </a:solidFill>
        <a:effectLst/>
      </p:bgPr>
    </p:bg>
    <p:spTree>
      <p:nvGrpSpPr>
        <p:cNvPr id="1" name="Shape 116">
          <a:extLst>
            <a:ext uri="{FF2B5EF4-FFF2-40B4-BE49-F238E27FC236}">
              <a16:creationId xmlns:a16="http://schemas.microsoft.com/office/drawing/2014/main" id="{8AF6F20F-7947-0BED-B38C-ECD975B8C68B}"/>
            </a:ext>
          </a:extLst>
        </p:cNvPr>
        <p:cNvGrpSpPr/>
        <p:nvPr/>
      </p:nvGrpSpPr>
      <p:grpSpPr>
        <a:xfrm>
          <a:off x="0" y="0"/>
          <a:ext cx="0" cy="0"/>
          <a:chOff x="0" y="0"/>
          <a:chExt cx="0" cy="0"/>
        </a:xfrm>
      </p:grpSpPr>
      <p:pic>
        <p:nvPicPr>
          <p:cNvPr id="117" name="Google Shape;117;p12">
            <a:extLst>
              <a:ext uri="{FF2B5EF4-FFF2-40B4-BE49-F238E27FC236}">
                <a16:creationId xmlns:a16="http://schemas.microsoft.com/office/drawing/2014/main" id="{1AFFF0B9-F260-B9D4-6A2B-83FB85512369}"/>
              </a:ext>
            </a:extLst>
          </p:cNvPr>
          <p:cNvPicPr preferRelativeResize="0"/>
          <p:nvPr/>
        </p:nvPicPr>
        <p:blipFill>
          <a:blip r:embed="rId3">
            <a:alphaModFix/>
          </a:blip>
          <a:stretch>
            <a:fillRect/>
          </a:stretch>
        </p:blipFill>
        <p:spPr>
          <a:xfrm>
            <a:off x="-192989" y="-551052"/>
            <a:ext cx="9675448" cy="6245601"/>
          </a:xfrm>
          <a:prstGeom prst="rect">
            <a:avLst/>
          </a:prstGeom>
          <a:noFill/>
          <a:ln>
            <a:noFill/>
          </a:ln>
        </p:spPr>
      </p:pic>
      <p:sp>
        <p:nvSpPr>
          <p:cNvPr id="118" name="Google Shape;118;p12">
            <a:extLst>
              <a:ext uri="{FF2B5EF4-FFF2-40B4-BE49-F238E27FC236}">
                <a16:creationId xmlns:a16="http://schemas.microsoft.com/office/drawing/2014/main" id="{DC299B47-260E-6C23-E155-0F32E8DA767B}"/>
              </a:ext>
            </a:extLst>
          </p:cNvPr>
          <p:cNvSpPr txBox="1"/>
          <p:nvPr/>
        </p:nvSpPr>
        <p:spPr>
          <a:xfrm>
            <a:off x="1463467" y="2743208"/>
            <a:ext cx="6362535" cy="553998"/>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36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sp>
        <p:nvSpPr>
          <p:cNvPr id="120" name="Google Shape;120;p12">
            <a:extLst>
              <a:ext uri="{FF2B5EF4-FFF2-40B4-BE49-F238E27FC236}">
                <a16:creationId xmlns:a16="http://schemas.microsoft.com/office/drawing/2014/main" id="{5D2F59DA-3EB6-2E68-C098-F3EDF27E77E0}"/>
              </a:ext>
            </a:extLst>
          </p:cNvPr>
          <p:cNvSpPr txBox="1"/>
          <p:nvPr/>
        </p:nvSpPr>
        <p:spPr>
          <a:xfrm>
            <a:off x="2615609" y="847304"/>
            <a:ext cx="4058252" cy="1895904"/>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40000"/>
              </a:lnSpc>
              <a:spcBef>
                <a:spcPts val="0"/>
              </a:spcBef>
              <a:spcAft>
                <a:spcPts val="0"/>
              </a:spcAft>
              <a:buClr>
                <a:srgbClr val="000000"/>
              </a:buClr>
              <a:buSzTx/>
              <a:buFont typeface="Arial"/>
              <a:buNone/>
              <a:tabLst/>
              <a:defRPr/>
            </a:pPr>
            <a:r>
              <a:rPr kumimoji="0" lang="ru-RU" sz="8800" b="0" i="1" u="none" strike="noStrike" kern="0" cap="none" spc="0" normalizeH="0" baseline="0" noProof="0" dirty="0">
                <a:ln>
                  <a:noFill/>
                </a:ln>
                <a:solidFill>
                  <a:srgbClr val="E8BE95"/>
                </a:solidFill>
                <a:effectLst/>
                <a:uLnTx/>
                <a:uFillTx/>
                <a:latin typeface="Cormorant Garamond Light"/>
                <a:ea typeface="Cormorant Garamond Light"/>
                <a:cs typeface="Cormorant Garamond Light"/>
                <a:sym typeface="Cormorant Garamond Light"/>
              </a:rPr>
              <a:t>Раунд 3.</a:t>
            </a:r>
            <a:endParaRPr kumimoji="0" sz="8800" b="0" i="1" u="none" strike="noStrike" kern="0" cap="none" spc="0" normalizeH="0" baseline="0" noProof="0" dirty="0">
              <a:ln>
                <a:noFill/>
              </a:ln>
              <a:solidFill>
                <a:srgbClr val="000000"/>
              </a:solidFill>
              <a:effectLst/>
              <a:uLnTx/>
              <a:uFillTx/>
              <a:latin typeface="Cormorant Garamond Light"/>
              <a:ea typeface="Cormorant Garamond Light"/>
              <a:cs typeface="Cormorant Garamond Light"/>
              <a:sym typeface="Cormorant Garamond Light"/>
            </a:endParaRPr>
          </a:p>
        </p:txBody>
      </p:sp>
    </p:spTree>
    <p:extLst>
      <p:ext uri="{BB962C8B-B14F-4D97-AF65-F5344CB8AC3E}">
        <p14:creationId xmlns:p14="http://schemas.microsoft.com/office/powerpoint/2010/main" val="31611820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1D8C3C72-F7AF-F3D7-BB9D-46DF7F4D56B3}"/>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D27071CD-CD9B-346B-E620-AD9E40EC9334}"/>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4C0765B0-4A80-09B2-3944-119341BEE28A}"/>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EEA99C71-E57F-EFAE-4BE9-BF658B92A4EC}"/>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FBF997E1-4955-C1AE-D719-777D8900B97D}"/>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A99FFADF-42B7-B41B-5FE9-0C9327836F15}"/>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9E6A0C52-7EB2-3D38-4268-47CF4D49D67A}"/>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C907A542-F6FB-C4CC-EFAB-6965D8211FEA}"/>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04213EC5-B907-5C76-406A-95F8DD776384}"/>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796C3EE5-7941-BC6D-4DCC-AB7062272F08}"/>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095427E8-2F73-A2FD-E597-A5AAC65DF528}"/>
              </a:ext>
            </a:extLst>
          </p:cNvPr>
          <p:cNvSpPr txBox="1"/>
          <p:nvPr/>
        </p:nvSpPr>
        <p:spPr>
          <a:xfrm>
            <a:off x="865839" y="1440805"/>
            <a:ext cx="3870467" cy="2714589"/>
          </a:xfrm>
          <a:prstGeom prst="rect">
            <a:avLst/>
          </a:prstGeom>
          <a:noFill/>
          <a:ln>
            <a:noFill/>
          </a:ln>
        </p:spPr>
        <p:txBody>
          <a:bodyPr spcFirstLastPara="1" wrap="square" lIns="0" tIns="0" rIns="0" bIns="0" anchor="t" anchorCtr="0">
            <a:spAutoFit/>
          </a:bodyPr>
          <a:lstStyle/>
          <a:p>
            <a:pPr lvl="0">
              <a:lnSpc>
                <a:spcPct val="140000"/>
              </a:lnSpc>
            </a:pPr>
            <a:r>
              <a:rPr lang="ru-RU" b="1" dirty="0">
                <a:latin typeface="Bookman Old Style" panose="02050604050505020204" pitchFamily="18" charset="0"/>
              </a:rPr>
              <a:t>1. В России юридическую ответственность за «экстремизм» может нести не только физическое лицо, распространяющее запрещённые материалы, но и юридическое лицо (например, медиа-издание или НКО), если суд установит, что оно систематически осуществляло экстремистскую деятельность.</a:t>
            </a:r>
            <a:endParaRPr b="1"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CF014D20-064A-9D44-82D7-63FDAD544BEE}"/>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527B9580-573F-C7FC-BBA6-581C77EAF26A}"/>
              </a:ext>
            </a:extLst>
          </p:cNvPr>
          <p:cNvPicPr>
            <a:picLocks noChangeAspect="1"/>
          </p:cNvPicPr>
          <p:nvPr/>
        </p:nvPicPr>
        <p:blipFill>
          <a:blip r:embed="rId4"/>
          <a:stretch>
            <a:fillRect/>
          </a:stretch>
        </p:blipFill>
        <p:spPr>
          <a:xfrm>
            <a:off x="5273465" y="1309224"/>
            <a:ext cx="3007360" cy="1650349"/>
          </a:xfrm>
          <a:prstGeom prst="rect">
            <a:avLst/>
          </a:prstGeom>
        </p:spPr>
      </p:pic>
      <p:pic>
        <p:nvPicPr>
          <p:cNvPr id="6" name="Рисунок 5">
            <a:extLst>
              <a:ext uri="{FF2B5EF4-FFF2-40B4-BE49-F238E27FC236}">
                <a16:creationId xmlns:a16="http://schemas.microsoft.com/office/drawing/2014/main" id="{A6617017-9AD5-C0A4-280F-7E43ECA8AFAB}"/>
              </a:ext>
            </a:extLst>
          </p:cNvPr>
          <p:cNvPicPr>
            <a:picLocks noChangeAspect="1"/>
          </p:cNvPicPr>
          <p:nvPr/>
        </p:nvPicPr>
        <p:blipFill>
          <a:blip r:embed="rId5"/>
          <a:stretch>
            <a:fillRect/>
          </a:stretch>
        </p:blipFill>
        <p:spPr>
          <a:xfrm>
            <a:off x="5204125" y="3070897"/>
            <a:ext cx="3146040" cy="1518318"/>
          </a:xfrm>
          <a:prstGeom prst="rect">
            <a:avLst/>
          </a:prstGeom>
        </p:spPr>
      </p:pic>
    </p:spTree>
    <p:extLst>
      <p:ext uri="{BB962C8B-B14F-4D97-AF65-F5344CB8AC3E}">
        <p14:creationId xmlns:p14="http://schemas.microsoft.com/office/powerpoint/2010/main" val="862555456"/>
      </p:ext>
    </p:extLst>
  </p:cSld>
  <p:clrMapOvr>
    <a:masterClrMapping/>
  </p:clrMapOvr>
  <p:transition spd="med">
    <p:pull/>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F9C0E853-CF10-5AEB-E098-FF40DCE1F0C5}"/>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42B40F02-FE0D-4439-9F5B-227E3CEBE6C4}"/>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9783B2CF-2352-3687-2864-1219F8A212C5}"/>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3C97DA7B-7BAF-3ADF-652C-68EED5FA2580}"/>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B36C4033-FFCB-0CEE-1B06-3C98E2211806}"/>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EC8C1B07-28A8-5809-134C-46BFBC011961}"/>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896BEF9F-338D-A013-8CB0-A3F819A2E778}"/>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D4A15046-C016-25F2-0500-533E2793F5A0}"/>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476352D2-62E8-149B-305F-1CFCE8739D40}"/>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61F8762A-4397-3F20-6F93-0DF0152565EE}"/>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FE11E271-BE17-7A40-0011-C9AEA464642B}"/>
              </a:ext>
            </a:extLst>
          </p:cNvPr>
          <p:cNvSpPr txBox="1"/>
          <p:nvPr/>
        </p:nvSpPr>
        <p:spPr>
          <a:xfrm>
            <a:off x="724066" y="1320571"/>
            <a:ext cx="4033671" cy="3016210"/>
          </a:xfrm>
          <a:prstGeom prst="rect">
            <a:avLst/>
          </a:prstGeom>
          <a:noFill/>
          <a:ln>
            <a:noFill/>
          </a:ln>
        </p:spPr>
        <p:txBody>
          <a:bodyPr spcFirstLastPara="1" wrap="square" lIns="0" tIns="0" rIns="0" bIns="0" anchor="t" anchorCtr="0">
            <a:spAutoFit/>
          </a:bodyPr>
          <a:lstStyle/>
          <a:p>
            <a:pPr lvl="0">
              <a:lnSpc>
                <a:spcPct val="140000"/>
              </a:lnSpc>
            </a:pPr>
            <a:r>
              <a:rPr lang="ru-RU" b="1" dirty="0">
                <a:latin typeface="Bookman Old Style" panose="02050604050505020204" pitchFamily="18" charset="0"/>
              </a:rPr>
              <a:t>2. Одним из методов противодействия вербовке в террористические организации является тактика «контрнарратива», где в тех же социальных сетях и каналах, которые используют вербовщики, целенаправленно распространяются позитивные истории бывших членов этих организаций о их разочаровании и возвращении к нормальной жизни.</a:t>
            </a:r>
            <a:endParaRPr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A99AD2A3-57BB-4CA1-3FD8-9AA426664573}"/>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C6FA064F-ABEC-4E55-1031-E1640CABE2BA}"/>
              </a:ext>
            </a:extLst>
          </p:cNvPr>
          <p:cNvPicPr>
            <a:picLocks noChangeAspect="1"/>
          </p:cNvPicPr>
          <p:nvPr/>
        </p:nvPicPr>
        <p:blipFill>
          <a:blip r:embed="rId4"/>
          <a:stretch>
            <a:fillRect/>
          </a:stretch>
        </p:blipFill>
        <p:spPr>
          <a:xfrm>
            <a:off x="4757737" y="1167811"/>
            <a:ext cx="2471524" cy="1614142"/>
          </a:xfrm>
          <a:prstGeom prst="rect">
            <a:avLst/>
          </a:prstGeom>
        </p:spPr>
      </p:pic>
      <p:pic>
        <p:nvPicPr>
          <p:cNvPr id="6" name="Рисунок 5">
            <a:extLst>
              <a:ext uri="{FF2B5EF4-FFF2-40B4-BE49-F238E27FC236}">
                <a16:creationId xmlns:a16="http://schemas.microsoft.com/office/drawing/2014/main" id="{F399C415-A65D-2550-0224-37B50B07E88C}"/>
              </a:ext>
            </a:extLst>
          </p:cNvPr>
          <p:cNvPicPr>
            <a:picLocks noChangeAspect="1"/>
          </p:cNvPicPr>
          <p:nvPr/>
        </p:nvPicPr>
        <p:blipFill>
          <a:blip r:embed="rId5"/>
          <a:stretch>
            <a:fillRect/>
          </a:stretch>
        </p:blipFill>
        <p:spPr>
          <a:xfrm>
            <a:off x="5727731" y="2721436"/>
            <a:ext cx="2636597" cy="1920981"/>
          </a:xfrm>
          <a:prstGeom prst="rect">
            <a:avLst/>
          </a:prstGeom>
        </p:spPr>
      </p:pic>
    </p:spTree>
    <p:extLst>
      <p:ext uri="{BB962C8B-B14F-4D97-AF65-F5344CB8AC3E}">
        <p14:creationId xmlns:p14="http://schemas.microsoft.com/office/powerpoint/2010/main" val="2093690163"/>
      </p:ext>
    </p:extLst>
  </p:cSld>
  <p:clrMapOvr>
    <a:masterClrMapping/>
  </p:clrMapOvr>
  <p:transition spd="med">
    <p:pull/>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C6425F2D-2764-5299-4FFC-87896CEBCF87}"/>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74F2F425-BEE8-6852-E26D-0C082B64EB33}"/>
              </a:ext>
            </a:extLst>
          </p:cNvPr>
          <p:cNvGrpSpPr/>
          <p:nvPr/>
        </p:nvGrpSpPr>
        <p:grpSpPr>
          <a:xfrm>
            <a:off x="328680" y="186901"/>
            <a:ext cx="8474577" cy="4511968"/>
            <a:chOff x="0" y="-28575"/>
            <a:chExt cx="4463975" cy="2376675"/>
          </a:xfrm>
        </p:grpSpPr>
        <p:sp>
          <p:nvSpPr>
            <p:cNvPr id="126" name="Google Shape;126;p13">
              <a:extLst>
                <a:ext uri="{FF2B5EF4-FFF2-40B4-BE49-F238E27FC236}">
                  <a16:creationId xmlns:a16="http://schemas.microsoft.com/office/drawing/2014/main" id="{3A2F60FE-CC61-CE92-DDC9-B60E8364D701}"/>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20AA1923-0E6E-B7E1-54B3-15A82C5EAD2E}"/>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25A29323-122D-B081-D600-D3D3E6335E1E}"/>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29BE97C9-F173-A308-2237-D9CAD8AD41C9}"/>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5FBB4509-A4CE-9DB0-A485-9DF1C261E975}"/>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F506D8B8-2051-B779-4720-0FF32EBD9AF7}"/>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BFD4AAA4-C379-FCF4-106F-A32EB0D07902}"/>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B0A221F9-6FEA-A9AC-CEA6-D84162786011}"/>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E2AE7ECC-3519-B0B8-D016-A5425318672B}"/>
              </a:ext>
            </a:extLst>
          </p:cNvPr>
          <p:cNvSpPr txBox="1"/>
          <p:nvPr/>
        </p:nvSpPr>
        <p:spPr>
          <a:xfrm>
            <a:off x="794402" y="1391094"/>
            <a:ext cx="3528952" cy="3016210"/>
          </a:xfrm>
          <a:prstGeom prst="rect">
            <a:avLst/>
          </a:prstGeom>
          <a:noFill/>
          <a:ln>
            <a:noFill/>
          </a:ln>
        </p:spPr>
        <p:txBody>
          <a:bodyPr spcFirstLastPara="1" wrap="square" lIns="0" tIns="0" rIns="0" bIns="0" anchor="t" anchorCtr="0">
            <a:spAutoFit/>
          </a:bodyPr>
          <a:lstStyle/>
          <a:p>
            <a:pPr lvl="0">
              <a:lnSpc>
                <a:spcPct val="140000"/>
              </a:lnSpc>
            </a:pPr>
            <a:r>
              <a:rPr lang="ru-RU" b="1" dirty="0">
                <a:latin typeface="Bookman Old Style" panose="02050604050505020204" pitchFamily="18" charset="0"/>
              </a:rPr>
              <a:t>3. Человек, который финансово жертвует деньги организации, позже признанной террористической, но делал это, например, 5 лет назад, когда она позиционировала себя как благотворительный фонд, не может быть привлечён к ответственности, так как не знал о её истинных целях.</a:t>
            </a:r>
            <a:endParaRPr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9A1BCDDF-CB1D-0A13-C592-AE989C57EA22}"/>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78ED914E-B0C9-5304-3556-EE730381357D}"/>
              </a:ext>
            </a:extLst>
          </p:cNvPr>
          <p:cNvPicPr>
            <a:picLocks noChangeAspect="1"/>
          </p:cNvPicPr>
          <p:nvPr/>
        </p:nvPicPr>
        <p:blipFill>
          <a:blip r:embed="rId4"/>
          <a:stretch>
            <a:fillRect/>
          </a:stretch>
        </p:blipFill>
        <p:spPr>
          <a:xfrm>
            <a:off x="4698468" y="2704360"/>
            <a:ext cx="2770714" cy="1760191"/>
          </a:xfrm>
          <a:prstGeom prst="rect">
            <a:avLst/>
          </a:prstGeom>
        </p:spPr>
      </p:pic>
      <p:pic>
        <p:nvPicPr>
          <p:cNvPr id="6" name="Рисунок 5">
            <a:extLst>
              <a:ext uri="{FF2B5EF4-FFF2-40B4-BE49-F238E27FC236}">
                <a16:creationId xmlns:a16="http://schemas.microsoft.com/office/drawing/2014/main" id="{7A1D28EB-2E03-BEE3-685B-FC00C2323B3F}"/>
              </a:ext>
            </a:extLst>
          </p:cNvPr>
          <p:cNvPicPr>
            <a:picLocks noChangeAspect="1"/>
          </p:cNvPicPr>
          <p:nvPr/>
        </p:nvPicPr>
        <p:blipFill>
          <a:blip r:embed="rId5"/>
          <a:stretch>
            <a:fillRect/>
          </a:stretch>
        </p:blipFill>
        <p:spPr>
          <a:xfrm>
            <a:off x="6167308" y="1168647"/>
            <a:ext cx="2590638" cy="1673579"/>
          </a:xfrm>
          <a:prstGeom prst="rect">
            <a:avLst/>
          </a:prstGeom>
        </p:spPr>
      </p:pic>
    </p:spTree>
    <p:extLst>
      <p:ext uri="{BB962C8B-B14F-4D97-AF65-F5344CB8AC3E}">
        <p14:creationId xmlns:p14="http://schemas.microsoft.com/office/powerpoint/2010/main" val="3327424464"/>
      </p:ext>
    </p:extLst>
  </p:cSld>
  <p:clrMapOvr>
    <a:masterClrMapping/>
  </p:clrMapOvr>
  <p:transition spd="med">
    <p:pull/>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37F6C0EB-4653-6CA3-80EA-B331888B6DD8}"/>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CA7266E6-74A5-1829-8078-5B33803A84E8}"/>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16C9FA73-CF46-52E2-ACC4-9C94FF53D1C9}"/>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0FFB8D24-C70A-9C27-1651-404AF8D99810}"/>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B240AEB8-EB31-4DDF-3442-BED4A8A2E407}"/>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96060C3F-BC99-3D0B-EF2D-60D225D7F6BC}"/>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EEC7F90C-D8CB-5285-735F-5A23271AB0A2}"/>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809DBA40-0A39-09D7-1745-0E1A360E8F3B}"/>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A9F32775-EC32-99A0-3E30-8DDC7C3AACC3}"/>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4300178D-FFF9-82C1-1180-1E27AA4E969A}"/>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DF49BB09-9F2B-8941-98DE-D4DF39A52FC9}"/>
              </a:ext>
            </a:extLst>
          </p:cNvPr>
          <p:cNvSpPr txBox="1"/>
          <p:nvPr/>
        </p:nvSpPr>
        <p:spPr>
          <a:xfrm>
            <a:off x="865840" y="2982890"/>
            <a:ext cx="7949480" cy="1378839"/>
          </a:xfrm>
          <a:prstGeom prst="rect">
            <a:avLst/>
          </a:prstGeom>
          <a:noFill/>
          <a:ln>
            <a:noFill/>
          </a:ln>
        </p:spPr>
        <p:txBody>
          <a:bodyPr spcFirstLastPara="1" wrap="square" lIns="0" tIns="0" rIns="0" bIns="0" anchor="t" anchorCtr="0">
            <a:spAutoFit/>
          </a:bodyPr>
          <a:lstStyle/>
          <a:p>
            <a:pPr lvl="0">
              <a:lnSpc>
                <a:spcPct val="140000"/>
              </a:lnSpc>
            </a:pPr>
            <a:r>
              <a:rPr lang="ru-RU" sz="1600" b="1" dirty="0">
                <a:latin typeface="Bookman Old Style" panose="02050604050505020204" pitchFamily="18" charset="0"/>
              </a:rPr>
              <a:t>4. Кибертерроризм — это в основном хакерские атаки на государственные сайты с целью их взлома и паралича. Атаки на критическую инфраструктуру (электростанции, системы водоснабжения) — это сфера кибервойны, а не кибертерроризма.</a:t>
            </a:r>
            <a:endParaRPr lang="ru-RU" sz="16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45C18505-96F4-65FC-B529-D9C42A8AC935}"/>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6748DC4E-42A6-2804-800B-31976D93F183}"/>
              </a:ext>
            </a:extLst>
          </p:cNvPr>
          <p:cNvPicPr>
            <a:picLocks noChangeAspect="1"/>
          </p:cNvPicPr>
          <p:nvPr/>
        </p:nvPicPr>
        <p:blipFill>
          <a:blip r:embed="rId4"/>
          <a:stretch>
            <a:fillRect/>
          </a:stretch>
        </p:blipFill>
        <p:spPr>
          <a:xfrm>
            <a:off x="740299" y="1121441"/>
            <a:ext cx="3398991" cy="1859499"/>
          </a:xfrm>
          <a:prstGeom prst="rect">
            <a:avLst/>
          </a:prstGeom>
        </p:spPr>
      </p:pic>
      <p:pic>
        <p:nvPicPr>
          <p:cNvPr id="6" name="Рисунок 5">
            <a:extLst>
              <a:ext uri="{FF2B5EF4-FFF2-40B4-BE49-F238E27FC236}">
                <a16:creationId xmlns:a16="http://schemas.microsoft.com/office/drawing/2014/main" id="{124BD517-3FDA-B1BA-F3C9-98110542DEC5}"/>
              </a:ext>
            </a:extLst>
          </p:cNvPr>
          <p:cNvPicPr>
            <a:picLocks noChangeAspect="1"/>
          </p:cNvPicPr>
          <p:nvPr/>
        </p:nvPicPr>
        <p:blipFill>
          <a:blip r:embed="rId5"/>
          <a:stretch>
            <a:fillRect/>
          </a:stretch>
        </p:blipFill>
        <p:spPr>
          <a:xfrm>
            <a:off x="4992647" y="1094695"/>
            <a:ext cx="3632004" cy="1886245"/>
          </a:xfrm>
          <a:prstGeom prst="rect">
            <a:avLst/>
          </a:prstGeom>
        </p:spPr>
      </p:pic>
    </p:spTree>
    <p:extLst>
      <p:ext uri="{BB962C8B-B14F-4D97-AF65-F5344CB8AC3E}">
        <p14:creationId xmlns:p14="http://schemas.microsoft.com/office/powerpoint/2010/main" val="1043495291"/>
      </p:ext>
    </p:extLst>
  </p:cSld>
  <p:clrMapOvr>
    <a:masterClrMapping/>
  </p:clrMapOvr>
  <p:transition spd="med">
    <p:pull/>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27CEC87B-3E15-C089-880C-678C37C75A14}"/>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EDA57172-D8FD-E6C9-DA9C-BB61FC80E85B}"/>
              </a:ext>
            </a:extLst>
          </p:cNvPr>
          <p:cNvGrpSpPr/>
          <p:nvPr/>
        </p:nvGrpSpPr>
        <p:grpSpPr>
          <a:xfrm>
            <a:off x="334711" y="216924"/>
            <a:ext cx="8474577" cy="4511968"/>
            <a:chOff x="0" y="-28575"/>
            <a:chExt cx="4463975" cy="2376675"/>
          </a:xfrm>
        </p:grpSpPr>
        <p:sp>
          <p:nvSpPr>
            <p:cNvPr id="126" name="Google Shape;126;p13">
              <a:extLst>
                <a:ext uri="{FF2B5EF4-FFF2-40B4-BE49-F238E27FC236}">
                  <a16:creationId xmlns:a16="http://schemas.microsoft.com/office/drawing/2014/main" id="{607EC904-74B9-9743-8082-0BE4687379AB}"/>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1288B531-7D3F-6A55-46AA-2709FB506F8B}"/>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64B6646B-BAAB-3F95-9ECF-E7FBD6A2B8C3}"/>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0B917462-23A5-4561-4974-7C08641FCA88}"/>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C53F7DA7-D733-A344-D341-DD6C19DECCC3}"/>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57809C36-CCC9-CA74-2827-77DAFFF05641}"/>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CA22038C-3A50-9BF4-FC65-9D0645B19ABF}"/>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2BD080CE-3B4B-E3D9-A0EA-D25E6DB4964D}"/>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43FB64F7-7D62-679A-DC25-EBE5A5FC4089}"/>
              </a:ext>
            </a:extLst>
          </p:cNvPr>
          <p:cNvSpPr txBox="1"/>
          <p:nvPr/>
        </p:nvSpPr>
        <p:spPr>
          <a:xfrm>
            <a:off x="858751" y="1320571"/>
            <a:ext cx="4301584" cy="3016210"/>
          </a:xfrm>
          <a:prstGeom prst="rect">
            <a:avLst/>
          </a:prstGeom>
          <a:noFill/>
          <a:ln>
            <a:noFill/>
          </a:ln>
        </p:spPr>
        <p:txBody>
          <a:bodyPr spcFirstLastPara="1" wrap="square" lIns="0" tIns="0" rIns="0" bIns="0" anchor="t" anchorCtr="0">
            <a:spAutoFit/>
          </a:bodyPr>
          <a:lstStyle/>
          <a:p>
            <a:pPr lvl="0">
              <a:lnSpc>
                <a:spcPct val="140000"/>
              </a:lnSpc>
            </a:pPr>
            <a:r>
              <a:rPr lang="ru-RU" b="1" dirty="0">
                <a:latin typeface="Bookman Old Style" panose="02050604050505020204" pitchFamily="18" charset="0"/>
              </a:rPr>
              <a:t>5. Экотерроризм, когда радикальные защитники окружающей среды саботируют объекты инфраструктуры (например, трубопроводы, лаборатории), чтобы привлечь внимание к экологической проблеме, официально признан ООН одной из форм международного терроризма, и борьба с ним координируется на глобальном уровне так же, как с религиозным терроризмом.</a:t>
            </a:r>
            <a:endParaRPr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5DB632D8-F3AC-A9A1-B6C5-1300ED4F515E}"/>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2C25CA0E-C0F0-BDC2-7A84-4459DBF9CF82}"/>
              </a:ext>
            </a:extLst>
          </p:cNvPr>
          <p:cNvPicPr>
            <a:picLocks noChangeAspect="1"/>
          </p:cNvPicPr>
          <p:nvPr/>
        </p:nvPicPr>
        <p:blipFill>
          <a:blip r:embed="rId4"/>
          <a:stretch>
            <a:fillRect/>
          </a:stretch>
        </p:blipFill>
        <p:spPr>
          <a:xfrm>
            <a:off x="5456483" y="2947279"/>
            <a:ext cx="3079644" cy="1932940"/>
          </a:xfrm>
          <a:prstGeom prst="rect">
            <a:avLst/>
          </a:prstGeom>
        </p:spPr>
      </p:pic>
      <p:pic>
        <p:nvPicPr>
          <p:cNvPr id="8" name="Рисунок 7">
            <a:extLst>
              <a:ext uri="{FF2B5EF4-FFF2-40B4-BE49-F238E27FC236}">
                <a16:creationId xmlns:a16="http://schemas.microsoft.com/office/drawing/2014/main" id="{1CBB237D-8B0D-692E-1FD9-E64276680972}"/>
              </a:ext>
            </a:extLst>
          </p:cNvPr>
          <p:cNvPicPr>
            <a:picLocks noChangeAspect="1"/>
          </p:cNvPicPr>
          <p:nvPr/>
        </p:nvPicPr>
        <p:blipFill>
          <a:blip r:embed="rId5"/>
          <a:stretch>
            <a:fillRect/>
          </a:stretch>
        </p:blipFill>
        <p:spPr>
          <a:xfrm>
            <a:off x="5374055" y="1207797"/>
            <a:ext cx="3244499" cy="1944847"/>
          </a:xfrm>
          <a:prstGeom prst="rect">
            <a:avLst/>
          </a:prstGeom>
        </p:spPr>
      </p:pic>
    </p:spTree>
    <p:extLst>
      <p:ext uri="{BB962C8B-B14F-4D97-AF65-F5344CB8AC3E}">
        <p14:creationId xmlns:p14="http://schemas.microsoft.com/office/powerpoint/2010/main" val="2244093418"/>
      </p:ext>
    </p:extLst>
  </p:cSld>
  <p:clrMapOvr>
    <a:masterClrMapping/>
  </p:clrMapOvr>
  <p:transition spd="med">
    <p:pull/>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2743A0D4-6D03-720E-1542-279CF80A0147}"/>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D9078E73-221B-25F2-2722-FF26D17C33AC}"/>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8013CB32-B52A-22A0-FBAE-E4940EE40F3D}"/>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388D8F80-C893-A9E8-C920-ECB733FFA196}"/>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75FB19F2-848D-E4CD-4D62-5C90A41A60BD}"/>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5CA2E94E-8038-5BA6-EE96-DB96781583A4}"/>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E97FAC72-9F24-AABA-9B13-B1E27D399D27}"/>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4E705206-C117-AB68-C9F0-43B6BD21C3B6}"/>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59CCFF62-0966-B957-3734-ADD2A9DC9209}"/>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559087E4-E27A-C948-DECE-C0A2CCEE23F3}"/>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02B7D0F1-00B0-B68F-948A-9631095EA16A}"/>
              </a:ext>
            </a:extLst>
          </p:cNvPr>
          <p:cNvSpPr txBox="1"/>
          <p:nvPr/>
        </p:nvSpPr>
        <p:spPr>
          <a:xfrm>
            <a:off x="865839" y="1440805"/>
            <a:ext cx="3870467" cy="2714589"/>
          </a:xfrm>
          <a:prstGeom prst="rect">
            <a:avLst/>
          </a:prstGeom>
          <a:noFill/>
          <a:ln>
            <a:noFill/>
          </a:ln>
        </p:spPr>
        <p:txBody>
          <a:bodyPr spcFirstLastPara="1" wrap="square" lIns="0" tIns="0" rIns="0" bIns="0" anchor="t" anchorCtr="0">
            <a:spAutoFit/>
          </a:bodyPr>
          <a:lstStyle/>
          <a:p>
            <a:pPr lvl="0">
              <a:lnSpc>
                <a:spcPct val="140000"/>
              </a:lnSpc>
            </a:pPr>
            <a:r>
              <a:rPr lang="ru-RU" b="1" dirty="0">
                <a:latin typeface="Bookman Old Style" panose="02050604050505020204" pitchFamily="18" charset="0"/>
              </a:rPr>
              <a:t>1. В России юридическую ответственность за «экстремизм» может нести не только физическое лицо, распространяющее запрещённые материалы, но и юридическое лицо (например, медиа-издание или НКО), если суд установит, что оно систематически осуществляло экстремистскую деятельность.</a:t>
            </a:r>
            <a:endParaRPr b="1"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518B1D3F-F25F-E761-3DD8-203CB89D4175}"/>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E1B1E956-EDE4-94D2-C88E-918C816A0653}"/>
              </a:ext>
            </a:extLst>
          </p:cNvPr>
          <p:cNvPicPr>
            <a:picLocks noChangeAspect="1"/>
          </p:cNvPicPr>
          <p:nvPr/>
        </p:nvPicPr>
        <p:blipFill>
          <a:blip r:embed="rId4"/>
          <a:stretch>
            <a:fillRect/>
          </a:stretch>
        </p:blipFill>
        <p:spPr>
          <a:xfrm>
            <a:off x="5273465" y="1309224"/>
            <a:ext cx="3007360" cy="1650349"/>
          </a:xfrm>
          <a:prstGeom prst="rect">
            <a:avLst/>
          </a:prstGeom>
        </p:spPr>
      </p:pic>
      <p:pic>
        <p:nvPicPr>
          <p:cNvPr id="6" name="Рисунок 5">
            <a:extLst>
              <a:ext uri="{FF2B5EF4-FFF2-40B4-BE49-F238E27FC236}">
                <a16:creationId xmlns:a16="http://schemas.microsoft.com/office/drawing/2014/main" id="{433DCD90-C888-27E7-BD41-0930198C21A6}"/>
              </a:ext>
            </a:extLst>
          </p:cNvPr>
          <p:cNvPicPr>
            <a:picLocks noChangeAspect="1"/>
          </p:cNvPicPr>
          <p:nvPr/>
        </p:nvPicPr>
        <p:blipFill>
          <a:blip r:embed="rId5"/>
          <a:stretch>
            <a:fillRect/>
          </a:stretch>
        </p:blipFill>
        <p:spPr>
          <a:xfrm>
            <a:off x="5204125" y="3070897"/>
            <a:ext cx="3146040" cy="1518318"/>
          </a:xfrm>
          <a:prstGeom prst="rect">
            <a:avLst/>
          </a:prstGeom>
        </p:spPr>
      </p:pic>
    </p:spTree>
    <p:extLst>
      <p:ext uri="{BB962C8B-B14F-4D97-AF65-F5344CB8AC3E}">
        <p14:creationId xmlns:p14="http://schemas.microsoft.com/office/powerpoint/2010/main" val="715692525"/>
      </p:ext>
    </p:extLst>
  </p:cSld>
  <p:clrMapOvr>
    <a:masterClrMapping/>
  </p:clrMapOvr>
  <p:transition spd="med">
    <p:pull/>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7CA53545-F9C6-042D-6544-9F14651C5895}"/>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7972D6B6-7041-7D55-784B-B7E1E71DE6F6}"/>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5B992985-A19C-9F53-9200-83FB0028CCF1}"/>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5387EEB5-E10A-CC4E-C46A-EFAA40D59ECB}"/>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5ED6788A-D019-9A85-C626-839BA816ABB8}"/>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BE543F29-9CC1-8C05-ED81-8896001A784D}"/>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5408E209-DEB0-0DF5-65B0-2083C8EE8E25}"/>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1133B02C-0ED5-585D-A5F3-77642787C113}"/>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01FFD6D0-9A21-241B-0D85-BE700D3D4904}"/>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26DF791D-85B5-566D-3625-C45BE4F7ABDE}"/>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42E2460C-396D-F2C8-CC51-2A3C347AD8CE}"/>
              </a:ext>
            </a:extLst>
          </p:cNvPr>
          <p:cNvSpPr txBox="1"/>
          <p:nvPr/>
        </p:nvSpPr>
        <p:spPr>
          <a:xfrm>
            <a:off x="736329" y="1648370"/>
            <a:ext cx="8066928" cy="1551194"/>
          </a:xfrm>
          <a:prstGeom prst="rect">
            <a:avLst/>
          </a:prstGeom>
          <a:noFill/>
          <a:ln>
            <a:noFill/>
          </a:ln>
        </p:spPr>
        <p:txBody>
          <a:bodyPr spcFirstLastPara="1" wrap="square" lIns="0" tIns="0" rIns="0" bIns="0" anchor="t" anchorCtr="0">
            <a:spAutoFit/>
          </a:bodyPr>
          <a:lstStyle/>
          <a:p>
            <a:pPr lvl="0">
              <a:lnSpc>
                <a:spcPct val="120000"/>
              </a:lnSpc>
            </a:pPr>
            <a:r>
              <a:rPr lang="ru-RU" b="1" dirty="0">
                <a:latin typeface="Bookman Old Style" panose="02050604050505020204" pitchFamily="18" charset="0"/>
              </a:rPr>
              <a:t>1. Правильный ответ: Правда.</a:t>
            </a:r>
            <a:br>
              <a:rPr lang="ru-RU" dirty="0"/>
            </a:br>
            <a:r>
              <a:rPr lang="ru-RU" dirty="0">
                <a:latin typeface="Bookman Old Style" panose="02050604050505020204" pitchFamily="18" charset="0"/>
              </a:rPr>
              <a:t>Это правда, и это важный нюанс. Статья 282 УК РФ предусматривает ответственность </a:t>
            </a:r>
            <a:r>
              <a:rPr lang="ru-RU" b="1" dirty="0">
                <a:latin typeface="Bookman Old Style" panose="02050604050505020204" pitchFamily="18" charset="0"/>
              </a:rPr>
              <a:t>как для физических, так и для юридических лиц</a:t>
            </a:r>
            <a:r>
              <a:rPr lang="ru-RU" dirty="0">
                <a:latin typeface="Bookman Old Style" panose="02050604050505020204" pitchFamily="18" charset="0"/>
              </a:rPr>
              <a:t>. Если организация признаётся экстремистской, её деятельность запрещается судом, она подлежит ликвидации, а её имущество может быть конфисковано. Это мощный инструмент воздействия на структуры, маскирующие свою деятельность.</a:t>
            </a:r>
            <a:endParaRPr b="1"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26C04AE2-1F9D-7F30-0AE7-D5B9E4AF7282}"/>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spTree>
    <p:extLst>
      <p:ext uri="{BB962C8B-B14F-4D97-AF65-F5344CB8AC3E}">
        <p14:creationId xmlns:p14="http://schemas.microsoft.com/office/powerpoint/2010/main" val="3963327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158EF18E-338C-6691-200D-493AAE1C59A8}"/>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B4CE55E6-D4E0-6F30-A30F-68966C4889B5}"/>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73563AB2-548E-4D4F-E074-452239D179E7}"/>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3CE48861-91D6-786D-F2F9-621CB61E4BEF}"/>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E64035AC-20D1-5BB6-77DD-BF3B53116E12}"/>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640CE391-FADC-D591-CF53-4B0E768F68C3}"/>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2AEA2BB8-9E62-FAA6-3D0C-AD3026566510}"/>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45A0BB88-A924-E6D9-51FE-975813F3276E}"/>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AB0E06A9-53A0-0E31-DCD5-6DFBA63EE2BB}"/>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D9B52C6C-B7EC-C493-78D5-FBBE6408017C}"/>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5FFACEC8-C964-519E-EB25-DDE1C26F7795}"/>
              </a:ext>
            </a:extLst>
          </p:cNvPr>
          <p:cNvSpPr txBox="1"/>
          <p:nvPr/>
        </p:nvSpPr>
        <p:spPr>
          <a:xfrm>
            <a:off x="724066" y="1320571"/>
            <a:ext cx="4033671" cy="3016210"/>
          </a:xfrm>
          <a:prstGeom prst="rect">
            <a:avLst/>
          </a:prstGeom>
          <a:noFill/>
          <a:ln>
            <a:noFill/>
          </a:ln>
        </p:spPr>
        <p:txBody>
          <a:bodyPr spcFirstLastPara="1" wrap="square" lIns="0" tIns="0" rIns="0" bIns="0" anchor="t" anchorCtr="0">
            <a:spAutoFit/>
          </a:bodyPr>
          <a:lstStyle/>
          <a:p>
            <a:pPr lvl="0">
              <a:lnSpc>
                <a:spcPct val="140000"/>
              </a:lnSpc>
            </a:pPr>
            <a:r>
              <a:rPr lang="ru-RU" b="1" dirty="0">
                <a:latin typeface="Bookman Old Style" panose="02050604050505020204" pitchFamily="18" charset="0"/>
              </a:rPr>
              <a:t>2. Одним из методов противодействия вербовке в террористические организации является тактика «контрнарратива», где в тех же социальных сетях и каналах, которые используют вербовщики, целенаправленно распространяются позитивные истории бывших членов этих организаций о их разочаровании и возвращении к нормальной жизни.</a:t>
            </a:r>
            <a:endParaRPr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6A813F51-33AC-228C-3280-6AA6DCFC8993}"/>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B5D2B311-EC00-8B6F-8A87-B476B4B54EF6}"/>
              </a:ext>
            </a:extLst>
          </p:cNvPr>
          <p:cNvPicPr>
            <a:picLocks noChangeAspect="1"/>
          </p:cNvPicPr>
          <p:nvPr/>
        </p:nvPicPr>
        <p:blipFill>
          <a:blip r:embed="rId4"/>
          <a:stretch>
            <a:fillRect/>
          </a:stretch>
        </p:blipFill>
        <p:spPr>
          <a:xfrm>
            <a:off x="4757737" y="1167811"/>
            <a:ext cx="2471524" cy="1614142"/>
          </a:xfrm>
          <a:prstGeom prst="rect">
            <a:avLst/>
          </a:prstGeom>
        </p:spPr>
      </p:pic>
      <p:pic>
        <p:nvPicPr>
          <p:cNvPr id="6" name="Рисунок 5">
            <a:extLst>
              <a:ext uri="{FF2B5EF4-FFF2-40B4-BE49-F238E27FC236}">
                <a16:creationId xmlns:a16="http://schemas.microsoft.com/office/drawing/2014/main" id="{DC6563D9-D53A-0CBA-5B0E-4C9A217B5900}"/>
              </a:ext>
            </a:extLst>
          </p:cNvPr>
          <p:cNvPicPr>
            <a:picLocks noChangeAspect="1"/>
          </p:cNvPicPr>
          <p:nvPr/>
        </p:nvPicPr>
        <p:blipFill>
          <a:blip r:embed="rId5"/>
          <a:stretch>
            <a:fillRect/>
          </a:stretch>
        </p:blipFill>
        <p:spPr>
          <a:xfrm>
            <a:off x="5727731" y="2721436"/>
            <a:ext cx="2636597" cy="1920981"/>
          </a:xfrm>
          <a:prstGeom prst="rect">
            <a:avLst/>
          </a:prstGeom>
        </p:spPr>
      </p:pic>
    </p:spTree>
    <p:extLst>
      <p:ext uri="{BB962C8B-B14F-4D97-AF65-F5344CB8AC3E}">
        <p14:creationId xmlns:p14="http://schemas.microsoft.com/office/powerpoint/2010/main" val="1895175517"/>
      </p:ext>
    </p:extLst>
  </p:cSld>
  <p:clrMapOvr>
    <a:masterClrMapping/>
  </p:clrMapOvr>
  <p:transition spd="med">
    <p:pull/>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D178222C-2EB3-9CB7-7562-0860D792EDEA}"/>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7E807EFC-5FE7-AE06-D7F9-44BF81612BEC}"/>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EB60C9D9-E777-24AD-5E8C-130FC81B23E1}"/>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0CF34DD8-E638-A323-2E64-D33F4BE6CBE4}"/>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D780B731-9393-D148-5B17-F5D12DF61F3C}"/>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5A417C84-5374-BBCE-C0C5-44359706CA50}"/>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465F1035-C70E-1182-2E21-A497FACE378C}"/>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5BED90EE-347E-EC11-1C3B-31978AA8C84C}"/>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3F45E21F-7C44-26A9-4015-D16752F7BAA2}"/>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1208BA74-A177-0BBC-2299-35033A672CC4}"/>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6CEFA3B3-E92F-634E-3E25-00F7EADFC546}"/>
              </a:ext>
            </a:extLst>
          </p:cNvPr>
          <p:cNvSpPr txBox="1"/>
          <p:nvPr/>
        </p:nvSpPr>
        <p:spPr>
          <a:xfrm>
            <a:off x="713906" y="1750713"/>
            <a:ext cx="7922093" cy="1594283"/>
          </a:xfrm>
          <a:prstGeom prst="rect">
            <a:avLst/>
          </a:prstGeom>
          <a:noFill/>
          <a:ln>
            <a:noFill/>
          </a:ln>
        </p:spPr>
        <p:txBody>
          <a:bodyPr spcFirstLastPara="1" wrap="square" lIns="0" tIns="0" rIns="0" bIns="0" anchor="t" anchorCtr="0">
            <a:spAutoFit/>
          </a:bodyPr>
          <a:lstStyle/>
          <a:p>
            <a:pPr lvl="0">
              <a:lnSpc>
                <a:spcPct val="140000"/>
              </a:lnSpc>
            </a:pPr>
            <a:r>
              <a:rPr lang="ru-RU" b="1" dirty="0">
                <a:latin typeface="Bookman Old Style" panose="02050604050505020204" pitchFamily="18" charset="0"/>
              </a:rPr>
              <a:t>2. Правильный ответ: Правда.</a:t>
            </a:r>
          </a:p>
          <a:p>
            <a:pPr lvl="0">
              <a:lnSpc>
                <a:spcPct val="120000"/>
              </a:lnSpc>
            </a:pPr>
            <a:r>
              <a:rPr lang="ru-RU" dirty="0">
                <a:latin typeface="Bookman Old Style" panose="02050604050505020204" pitchFamily="18" charset="0"/>
              </a:rPr>
              <a:t>«Контрнарратив» и «альтернативный нарратив» — это современные, признанные на международном уровне методы профилактики. Они не просто запрещают «плохой» контент, а предлагают убедительную, эмоциональную альтернативу, развенчивая мифы о «романтике» и «справедливости» террора. Этим занимаются как государственные, так и общественные проекты.</a:t>
            </a:r>
            <a:endParaRPr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CB50286A-DE77-FDED-F4C3-174946C9581D}"/>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spTree>
    <p:extLst>
      <p:ext uri="{BB962C8B-B14F-4D97-AF65-F5344CB8AC3E}">
        <p14:creationId xmlns:p14="http://schemas.microsoft.com/office/powerpoint/2010/main" val="722587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59F084E7-3E6C-53F4-9C9A-00C924B5F7E6}"/>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757EFB21-FB67-0C2D-52D0-EF51C0FC0864}"/>
              </a:ext>
            </a:extLst>
          </p:cNvPr>
          <p:cNvGrpSpPr/>
          <p:nvPr/>
        </p:nvGrpSpPr>
        <p:grpSpPr>
          <a:xfrm>
            <a:off x="328680" y="186901"/>
            <a:ext cx="8474577" cy="4511968"/>
            <a:chOff x="0" y="-28575"/>
            <a:chExt cx="4463975" cy="2376675"/>
          </a:xfrm>
        </p:grpSpPr>
        <p:sp>
          <p:nvSpPr>
            <p:cNvPr id="126" name="Google Shape;126;p13">
              <a:extLst>
                <a:ext uri="{FF2B5EF4-FFF2-40B4-BE49-F238E27FC236}">
                  <a16:creationId xmlns:a16="http://schemas.microsoft.com/office/drawing/2014/main" id="{04CE6D80-FA6F-EEF4-DF1C-48685E7ED87C}"/>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EF30C173-3287-5E12-9E1C-34494323E1B8}"/>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8B684170-9F75-1460-1F29-78F49B844449}"/>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A45068ED-8933-22CA-442A-E58BCBAA39E6}"/>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3C2A7966-58EF-F799-CDFF-10949488FF28}"/>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014DE321-CDB1-96A4-C057-D1CC3F2594CD}"/>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71ECD083-8230-DC68-2272-8F79319A9B49}"/>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F9FBE5B5-BDBC-1684-A803-E20359B2A803}"/>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07E80B61-C135-30F9-5E68-00125A773BE4}"/>
              </a:ext>
            </a:extLst>
          </p:cNvPr>
          <p:cNvSpPr txBox="1"/>
          <p:nvPr/>
        </p:nvSpPr>
        <p:spPr>
          <a:xfrm>
            <a:off x="794402" y="1391094"/>
            <a:ext cx="3528952" cy="3016210"/>
          </a:xfrm>
          <a:prstGeom prst="rect">
            <a:avLst/>
          </a:prstGeom>
          <a:noFill/>
          <a:ln>
            <a:noFill/>
          </a:ln>
        </p:spPr>
        <p:txBody>
          <a:bodyPr spcFirstLastPara="1" wrap="square" lIns="0" tIns="0" rIns="0" bIns="0" anchor="t" anchorCtr="0">
            <a:spAutoFit/>
          </a:bodyPr>
          <a:lstStyle/>
          <a:p>
            <a:pPr lvl="0">
              <a:lnSpc>
                <a:spcPct val="140000"/>
              </a:lnSpc>
            </a:pPr>
            <a:r>
              <a:rPr lang="ru-RU" b="1" dirty="0">
                <a:latin typeface="Bookman Old Style" panose="02050604050505020204" pitchFamily="18" charset="0"/>
              </a:rPr>
              <a:t>3. Человек, который финансово жертвует деньги организации, позже признанной террористической, но делал это, например, 5 лет назад, когда она позиционировала себя как благотворительный фонд, не может быть привлечён к ответственности, так как не знал о её истинных целях.</a:t>
            </a:r>
            <a:endParaRPr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774C530D-0C13-751B-1EF2-613D62FA301A}"/>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016AEA68-29BB-BE0F-7E61-CBD3F331BABA}"/>
              </a:ext>
            </a:extLst>
          </p:cNvPr>
          <p:cNvPicPr>
            <a:picLocks noChangeAspect="1"/>
          </p:cNvPicPr>
          <p:nvPr/>
        </p:nvPicPr>
        <p:blipFill>
          <a:blip r:embed="rId4"/>
          <a:stretch>
            <a:fillRect/>
          </a:stretch>
        </p:blipFill>
        <p:spPr>
          <a:xfrm>
            <a:off x="4698468" y="2704360"/>
            <a:ext cx="2770714" cy="1760191"/>
          </a:xfrm>
          <a:prstGeom prst="rect">
            <a:avLst/>
          </a:prstGeom>
        </p:spPr>
      </p:pic>
      <p:pic>
        <p:nvPicPr>
          <p:cNvPr id="6" name="Рисунок 5">
            <a:extLst>
              <a:ext uri="{FF2B5EF4-FFF2-40B4-BE49-F238E27FC236}">
                <a16:creationId xmlns:a16="http://schemas.microsoft.com/office/drawing/2014/main" id="{1AF50374-27F3-AE2B-8CAA-48A010274C78}"/>
              </a:ext>
            </a:extLst>
          </p:cNvPr>
          <p:cNvPicPr>
            <a:picLocks noChangeAspect="1"/>
          </p:cNvPicPr>
          <p:nvPr/>
        </p:nvPicPr>
        <p:blipFill>
          <a:blip r:embed="rId5"/>
          <a:stretch>
            <a:fillRect/>
          </a:stretch>
        </p:blipFill>
        <p:spPr>
          <a:xfrm>
            <a:off x="6167308" y="1168647"/>
            <a:ext cx="2590638" cy="1673579"/>
          </a:xfrm>
          <a:prstGeom prst="rect">
            <a:avLst/>
          </a:prstGeom>
        </p:spPr>
      </p:pic>
    </p:spTree>
    <p:extLst>
      <p:ext uri="{BB962C8B-B14F-4D97-AF65-F5344CB8AC3E}">
        <p14:creationId xmlns:p14="http://schemas.microsoft.com/office/powerpoint/2010/main" val="3830375084"/>
      </p:ext>
    </p:extLst>
  </p:cSld>
  <p:clrMapOvr>
    <a:masterClrMapping/>
  </p:clrMapOvr>
  <p:transition spd="med">
    <p:pull/>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668B34C5-89F9-F906-038E-B228E8F6C2B2}"/>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984BD1D9-B052-CA66-A8E5-819E66827E0B}"/>
              </a:ext>
            </a:extLst>
          </p:cNvPr>
          <p:cNvGrpSpPr/>
          <p:nvPr/>
        </p:nvGrpSpPr>
        <p:grpSpPr>
          <a:xfrm>
            <a:off x="328680" y="186901"/>
            <a:ext cx="8474577" cy="4511968"/>
            <a:chOff x="0" y="-28575"/>
            <a:chExt cx="4463975" cy="2376675"/>
          </a:xfrm>
        </p:grpSpPr>
        <p:sp>
          <p:nvSpPr>
            <p:cNvPr id="126" name="Google Shape;126;p13">
              <a:extLst>
                <a:ext uri="{FF2B5EF4-FFF2-40B4-BE49-F238E27FC236}">
                  <a16:creationId xmlns:a16="http://schemas.microsoft.com/office/drawing/2014/main" id="{DA1C0548-A580-C225-BFA2-78C5163103C3}"/>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9419E388-904F-65B5-590C-82AA9C6812A2}"/>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C3E23D07-BF41-7001-5EBA-E6E75203ACA7}"/>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AE641A5A-E09A-ECFA-143A-5C882BB12661}"/>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71687440-C967-C75D-FEF8-1944C61FF5E3}"/>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67DA8E65-6562-676C-9DE2-F3A2C21075A6}"/>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AD87E218-CE72-5383-88EB-21C42634289C}"/>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1A6E9EB1-1A17-5DF5-553F-72C103CBD5E6}"/>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FBAE5AC0-3930-B0DB-B480-21ED36320092}"/>
              </a:ext>
            </a:extLst>
          </p:cNvPr>
          <p:cNvSpPr txBox="1"/>
          <p:nvPr/>
        </p:nvSpPr>
        <p:spPr>
          <a:xfrm>
            <a:off x="624850" y="1666887"/>
            <a:ext cx="7882238" cy="1809726"/>
          </a:xfrm>
          <a:prstGeom prst="rect">
            <a:avLst/>
          </a:prstGeom>
          <a:noFill/>
          <a:ln>
            <a:noFill/>
          </a:ln>
        </p:spPr>
        <p:txBody>
          <a:bodyPr spcFirstLastPara="1" wrap="square" lIns="0" tIns="0" rIns="0" bIns="0" anchor="t" anchorCtr="0">
            <a:spAutoFit/>
          </a:bodyPr>
          <a:lstStyle/>
          <a:p>
            <a:pPr lvl="0">
              <a:lnSpc>
                <a:spcPct val="120000"/>
              </a:lnSpc>
            </a:pPr>
            <a:r>
              <a:rPr lang="ru-RU" b="1" dirty="0">
                <a:latin typeface="Bookman Old Style" panose="02050604050505020204" pitchFamily="18" charset="0"/>
              </a:rPr>
              <a:t>3. Правильный ответ: Ложь.</a:t>
            </a:r>
          </a:p>
          <a:p>
            <a:pPr lvl="0">
              <a:lnSpc>
                <a:spcPct val="120000"/>
              </a:lnSpc>
            </a:pPr>
            <a:r>
              <a:rPr lang="ru-RU" dirty="0">
                <a:latin typeface="Bookman Old Style" panose="02050604050505020204" pitchFamily="18" charset="0"/>
              </a:rPr>
              <a:t>Уголовная ответственность (ст. 205.1 УК РФ «Содействие террористической деятельности») может наступить независимо от времени передачи средств, если будет доказано, что жертвователь должен был и мог проявить должную осмотрительность. Игнорирование очевидных фактов (например, скандальная репутация фонда, его неясные цели) не освобождает от ответственности. Незнание закона и нежелание «вникать» не являются оправданием.</a:t>
            </a:r>
            <a:endParaRPr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4BAF5468-1AF4-6434-AD21-4FCA6296F144}"/>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spTree>
    <p:extLst>
      <p:ext uri="{BB962C8B-B14F-4D97-AF65-F5344CB8AC3E}">
        <p14:creationId xmlns:p14="http://schemas.microsoft.com/office/powerpoint/2010/main" val="2467604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9A50DACE-ABB2-6184-6988-80667EB9F990}"/>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4EB94CBE-C837-C78F-3B40-DB9761F4BDBA}"/>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35C39786-91F2-F2B3-6992-52230DFB13E6}"/>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16DF978C-5BF5-8F50-5D50-310C6AB715F6}"/>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C327CC2C-F099-F072-29FB-BBEA33F41A31}"/>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3680CA4F-3141-F614-C3B8-D08F4E1663F8}"/>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20EA96CD-BB40-A87E-72D4-F2924444E5D9}"/>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A7EAD6F3-1208-74C2-2FD9-FB6B1D20C857}"/>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FDE52920-C916-B8F0-FB9D-F69CF70A0B87}"/>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A02E0914-336B-5601-7A58-ADDC7F793BE6}"/>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77C6E71B-7361-9199-BA10-A362C05C7BCC}"/>
              </a:ext>
            </a:extLst>
          </p:cNvPr>
          <p:cNvSpPr txBox="1"/>
          <p:nvPr/>
        </p:nvSpPr>
        <p:spPr>
          <a:xfrm>
            <a:off x="865840" y="2982890"/>
            <a:ext cx="7949480" cy="1378839"/>
          </a:xfrm>
          <a:prstGeom prst="rect">
            <a:avLst/>
          </a:prstGeom>
          <a:noFill/>
          <a:ln>
            <a:noFill/>
          </a:ln>
        </p:spPr>
        <p:txBody>
          <a:bodyPr spcFirstLastPara="1" wrap="square" lIns="0" tIns="0" rIns="0" bIns="0" anchor="t" anchorCtr="0">
            <a:spAutoFit/>
          </a:bodyPr>
          <a:lstStyle/>
          <a:p>
            <a:pPr lvl="0">
              <a:lnSpc>
                <a:spcPct val="140000"/>
              </a:lnSpc>
            </a:pPr>
            <a:r>
              <a:rPr lang="ru-RU" sz="1600" b="1" dirty="0">
                <a:latin typeface="Bookman Old Style" panose="02050604050505020204" pitchFamily="18" charset="0"/>
              </a:rPr>
              <a:t>4. Кибертерроризм — это в основном хакерские атаки на государственные сайты с целью их взлома и паралича. Атаки на критическую инфраструктуру (электростанции, системы водоснабжения) — это сфера кибервойны, а не кибертерроризма.</a:t>
            </a:r>
            <a:endParaRPr lang="ru-RU" sz="16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6C6651AC-139D-341E-DB0D-FE4E2C10E278}"/>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33DC4116-D8E5-AB6A-710F-19022AC8EF94}"/>
              </a:ext>
            </a:extLst>
          </p:cNvPr>
          <p:cNvPicPr>
            <a:picLocks noChangeAspect="1"/>
          </p:cNvPicPr>
          <p:nvPr/>
        </p:nvPicPr>
        <p:blipFill>
          <a:blip r:embed="rId4"/>
          <a:stretch>
            <a:fillRect/>
          </a:stretch>
        </p:blipFill>
        <p:spPr>
          <a:xfrm>
            <a:off x="740299" y="1121441"/>
            <a:ext cx="3398991" cy="1859499"/>
          </a:xfrm>
          <a:prstGeom prst="rect">
            <a:avLst/>
          </a:prstGeom>
        </p:spPr>
      </p:pic>
      <p:pic>
        <p:nvPicPr>
          <p:cNvPr id="6" name="Рисунок 5">
            <a:extLst>
              <a:ext uri="{FF2B5EF4-FFF2-40B4-BE49-F238E27FC236}">
                <a16:creationId xmlns:a16="http://schemas.microsoft.com/office/drawing/2014/main" id="{BF230D60-CC09-0CE0-7DEA-9F388136D7F2}"/>
              </a:ext>
            </a:extLst>
          </p:cNvPr>
          <p:cNvPicPr>
            <a:picLocks noChangeAspect="1"/>
          </p:cNvPicPr>
          <p:nvPr/>
        </p:nvPicPr>
        <p:blipFill>
          <a:blip r:embed="rId5"/>
          <a:stretch>
            <a:fillRect/>
          </a:stretch>
        </p:blipFill>
        <p:spPr>
          <a:xfrm>
            <a:off x="4992647" y="1094695"/>
            <a:ext cx="3632004" cy="1886245"/>
          </a:xfrm>
          <a:prstGeom prst="rect">
            <a:avLst/>
          </a:prstGeom>
        </p:spPr>
      </p:pic>
    </p:spTree>
    <p:extLst>
      <p:ext uri="{BB962C8B-B14F-4D97-AF65-F5344CB8AC3E}">
        <p14:creationId xmlns:p14="http://schemas.microsoft.com/office/powerpoint/2010/main" val="1714580975"/>
      </p:ext>
    </p:extLst>
  </p:cSld>
  <p:clrMapOvr>
    <a:masterClrMapping/>
  </p:clrMapOvr>
  <p:transition spd="med">
    <p:pull/>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E8F2F160-B6F0-9B69-503B-8AB71DD3F2B1}"/>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E90FD618-F5A1-3FF6-B6FC-3482443587BA}"/>
              </a:ext>
            </a:extLst>
          </p:cNvPr>
          <p:cNvGrpSpPr/>
          <p:nvPr/>
        </p:nvGrpSpPr>
        <p:grpSpPr>
          <a:xfrm>
            <a:off x="334711" y="283209"/>
            <a:ext cx="8474577" cy="4511968"/>
            <a:chOff x="0" y="-28575"/>
            <a:chExt cx="4463975" cy="2376675"/>
          </a:xfrm>
        </p:grpSpPr>
        <p:sp>
          <p:nvSpPr>
            <p:cNvPr id="126" name="Google Shape;126;p13">
              <a:extLst>
                <a:ext uri="{FF2B5EF4-FFF2-40B4-BE49-F238E27FC236}">
                  <a16:creationId xmlns:a16="http://schemas.microsoft.com/office/drawing/2014/main" id="{468364C1-1744-B3DC-27AC-7E17E6909C2B}"/>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93CD968E-B966-E28C-4823-4AC44D7096E2}"/>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D3392C5C-112B-7C12-E483-35E60EF72BB1}"/>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358A45C0-B180-2A34-34FA-E9BFEE9D1E80}"/>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60BE7225-89F5-2B01-52E0-4406E6896557}"/>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112AF86B-83DF-72F9-C5CD-65904B46DCB8}"/>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85E065E3-5B11-E958-4DAA-063EBB629851}"/>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5C6F5E16-1466-5547-7842-ED856CFA11F6}"/>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7B1307CA-7D9C-55FE-5BDC-894CEA53BE02}"/>
              </a:ext>
            </a:extLst>
          </p:cNvPr>
          <p:cNvSpPr txBox="1"/>
          <p:nvPr/>
        </p:nvSpPr>
        <p:spPr>
          <a:xfrm>
            <a:off x="845520" y="1645244"/>
            <a:ext cx="7699040" cy="1846659"/>
          </a:xfrm>
          <a:prstGeom prst="rect">
            <a:avLst/>
          </a:prstGeom>
          <a:noFill/>
          <a:ln>
            <a:noFill/>
          </a:ln>
        </p:spPr>
        <p:txBody>
          <a:bodyPr spcFirstLastPara="1" wrap="square" lIns="0" tIns="0" rIns="0" bIns="0" anchor="t" anchorCtr="0">
            <a:spAutoFit/>
          </a:bodyPr>
          <a:lstStyle/>
          <a:p>
            <a:pPr lvl="0">
              <a:lnSpc>
                <a:spcPct val="120000"/>
              </a:lnSpc>
            </a:pPr>
            <a:r>
              <a:rPr lang="ru-RU" sz="1600" b="1" dirty="0">
                <a:latin typeface="Bookman Old Style" panose="02050604050505020204" pitchFamily="18" charset="0"/>
              </a:rPr>
              <a:t>4. Правильный ответ: Ложь.</a:t>
            </a:r>
          </a:p>
          <a:p>
            <a:pPr lvl="0">
              <a:lnSpc>
                <a:spcPct val="120000"/>
              </a:lnSpc>
            </a:pPr>
            <a:r>
              <a:rPr lang="ru-RU" dirty="0">
                <a:latin typeface="Bookman Old Style" panose="02050604050505020204" pitchFamily="18" charset="0"/>
              </a:rPr>
              <a:t>Цель определяет форму. Если хакерская атака на электростанцию совершается негосударственным актором (группировкой) с целью посеять панику, нанести ущерб гражданскому населению, оказать давление на власть для достижения политических/религиозных целей — это классический кибертерроризм. Если такую же атаку совершает другое государство — это акт кибервойны. Разница — в субъекте и контексте, а не в объекте атаки.</a:t>
            </a:r>
          </a:p>
        </p:txBody>
      </p:sp>
      <p:sp>
        <p:nvSpPr>
          <p:cNvPr id="2" name="Google Shape;118;p12">
            <a:extLst>
              <a:ext uri="{FF2B5EF4-FFF2-40B4-BE49-F238E27FC236}">
                <a16:creationId xmlns:a16="http://schemas.microsoft.com/office/drawing/2014/main" id="{DF7E7526-2D0A-9186-B5D5-EFC56ABFD0C2}"/>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spTree>
    <p:extLst>
      <p:ext uri="{BB962C8B-B14F-4D97-AF65-F5344CB8AC3E}">
        <p14:creationId xmlns:p14="http://schemas.microsoft.com/office/powerpoint/2010/main" val="4033591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3EF616C6-C964-2BF2-12DE-2BEAA8ACB0E6}"/>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E432768C-2272-ECC6-CA2E-6CADF1D8EC45}"/>
              </a:ext>
            </a:extLst>
          </p:cNvPr>
          <p:cNvGrpSpPr/>
          <p:nvPr/>
        </p:nvGrpSpPr>
        <p:grpSpPr>
          <a:xfrm>
            <a:off x="328680" y="291871"/>
            <a:ext cx="8474577" cy="4511968"/>
            <a:chOff x="0" y="-28575"/>
            <a:chExt cx="4463975" cy="2376675"/>
          </a:xfrm>
        </p:grpSpPr>
        <p:sp>
          <p:nvSpPr>
            <p:cNvPr id="126" name="Google Shape;126;p13">
              <a:extLst>
                <a:ext uri="{FF2B5EF4-FFF2-40B4-BE49-F238E27FC236}">
                  <a16:creationId xmlns:a16="http://schemas.microsoft.com/office/drawing/2014/main" id="{53BBA042-4FC7-EE0A-F262-7E8638AC82BB}"/>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3DD84003-27F2-F840-6F34-044941FDCC82}"/>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32F02518-81E3-932D-5926-122B0EEC48D6}"/>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156E6104-B655-8753-B0C4-0D631571884B}"/>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D6C95945-E14E-AFB3-5CD7-183C56F5D78A}"/>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B42E7512-8115-9FA9-33CA-432D979ABDE9}"/>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1E1FA2FA-E2CB-AC85-D0D8-C2FB3692CF4D}"/>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0C6D7933-1969-A13E-48ED-DDAEDC5AE39C}"/>
              </a:ext>
            </a:extLst>
          </p:cNvPr>
          <p:cNvSpPr/>
          <p:nvPr/>
        </p:nvSpPr>
        <p:spPr>
          <a:xfrm rot="10800000">
            <a:off x="6912822" y="180547"/>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E0586ABB-C40D-0F69-3326-4FCAE2280EC3}"/>
              </a:ext>
            </a:extLst>
          </p:cNvPr>
          <p:cNvSpPr txBox="1"/>
          <p:nvPr/>
        </p:nvSpPr>
        <p:spPr>
          <a:xfrm>
            <a:off x="858751" y="1320571"/>
            <a:ext cx="4301584" cy="3016210"/>
          </a:xfrm>
          <a:prstGeom prst="rect">
            <a:avLst/>
          </a:prstGeom>
          <a:noFill/>
          <a:ln>
            <a:noFill/>
          </a:ln>
        </p:spPr>
        <p:txBody>
          <a:bodyPr spcFirstLastPara="1" wrap="square" lIns="0" tIns="0" rIns="0" bIns="0" anchor="t" anchorCtr="0">
            <a:spAutoFit/>
          </a:bodyPr>
          <a:lstStyle/>
          <a:p>
            <a:pPr lvl="0">
              <a:lnSpc>
                <a:spcPct val="140000"/>
              </a:lnSpc>
            </a:pPr>
            <a:r>
              <a:rPr lang="ru-RU" b="1" dirty="0">
                <a:latin typeface="Bookman Old Style" panose="02050604050505020204" pitchFamily="18" charset="0"/>
              </a:rPr>
              <a:t>5. Экотерроризм, когда радикальные защитники окружающей среды саботируют объекты инфраструктуры (например, трубопроводы, лаборатории), чтобы привлечь внимание к экологической проблеме, официально признан ООН одной из форм международного терроризма, и борьба с ним координируется на глобальном уровне так же, как с религиозным терроризмом.</a:t>
            </a:r>
            <a:endParaRPr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5971019C-CB3C-0B06-6003-2807BFEE9530}"/>
              </a:ext>
            </a:extLst>
          </p:cNvPr>
          <p:cNvSpPr txBox="1"/>
          <p:nvPr/>
        </p:nvSpPr>
        <p:spPr>
          <a:xfrm>
            <a:off x="1628804" y="532139"/>
            <a:ext cx="5874328" cy="43088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p:txBody>
      </p:sp>
      <p:pic>
        <p:nvPicPr>
          <p:cNvPr id="4" name="Рисунок 3">
            <a:extLst>
              <a:ext uri="{FF2B5EF4-FFF2-40B4-BE49-F238E27FC236}">
                <a16:creationId xmlns:a16="http://schemas.microsoft.com/office/drawing/2014/main" id="{80111D0F-8888-9383-820E-F8DCD6CD6F22}"/>
              </a:ext>
            </a:extLst>
          </p:cNvPr>
          <p:cNvPicPr>
            <a:picLocks noChangeAspect="1"/>
          </p:cNvPicPr>
          <p:nvPr/>
        </p:nvPicPr>
        <p:blipFill>
          <a:blip r:embed="rId4"/>
          <a:stretch>
            <a:fillRect/>
          </a:stretch>
        </p:blipFill>
        <p:spPr>
          <a:xfrm>
            <a:off x="5456483" y="2947279"/>
            <a:ext cx="3079644" cy="1932940"/>
          </a:xfrm>
          <a:prstGeom prst="rect">
            <a:avLst/>
          </a:prstGeom>
        </p:spPr>
      </p:pic>
      <p:pic>
        <p:nvPicPr>
          <p:cNvPr id="8" name="Рисунок 7">
            <a:extLst>
              <a:ext uri="{FF2B5EF4-FFF2-40B4-BE49-F238E27FC236}">
                <a16:creationId xmlns:a16="http://schemas.microsoft.com/office/drawing/2014/main" id="{1C0860C1-F8AC-8AA8-2944-56663B8EE669}"/>
              </a:ext>
            </a:extLst>
          </p:cNvPr>
          <p:cNvPicPr>
            <a:picLocks noChangeAspect="1"/>
          </p:cNvPicPr>
          <p:nvPr/>
        </p:nvPicPr>
        <p:blipFill>
          <a:blip r:embed="rId5"/>
          <a:stretch>
            <a:fillRect/>
          </a:stretch>
        </p:blipFill>
        <p:spPr>
          <a:xfrm>
            <a:off x="5374055" y="1207797"/>
            <a:ext cx="3244499" cy="1944847"/>
          </a:xfrm>
          <a:prstGeom prst="rect">
            <a:avLst/>
          </a:prstGeom>
        </p:spPr>
      </p:pic>
    </p:spTree>
    <p:extLst>
      <p:ext uri="{BB962C8B-B14F-4D97-AF65-F5344CB8AC3E}">
        <p14:creationId xmlns:p14="http://schemas.microsoft.com/office/powerpoint/2010/main" val="1294033938"/>
      </p:ext>
    </p:extLst>
  </p:cSld>
  <p:clrMapOvr>
    <a:masterClrMapping/>
  </p:clrMapOvr>
  <p:transition spd="med">
    <p:pull/>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1AF0ED26-6B01-A245-99F3-D7CC5519E0DF}"/>
            </a:ext>
          </a:extLst>
        </p:cNvPr>
        <p:cNvGrpSpPr/>
        <p:nvPr/>
      </p:nvGrpSpPr>
      <p:grpSpPr>
        <a:xfrm>
          <a:off x="0" y="0"/>
          <a:ext cx="0" cy="0"/>
          <a:chOff x="0" y="0"/>
          <a:chExt cx="0" cy="0"/>
        </a:xfrm>
      </p:grpSpPr>
      <p:grpSp>
        <p:nvGrpSpPr>
          <p:cNvPr id="125" name="Google Shape;125;p13">
            <a:extLst>
              <a:ext uri="{FF2B5EF4-FFF2-40B4-BE49-F238E27FC236}">
                <a16:creationId xmlns:a16="http://schemas.microsoft.com/office/drawing/2014/main" id="{82BD437C-27E4-592E-3A2F-098FF2F6454A}"/>
              </a:ext>
            </a:extLst>
          </p:cNvPr>
          <p:cNvGrpSpPr/>
          <p:nvPr/>
        </p:nvGrpSpPr>
        <p:grpSpPr>
          <a:xfrm>
            <a:off x="286939" y="291870"/>
            <a:ext cx="8474577" cy="4511968"/>
            <a:chOff x="0" y="-28575"/>
            <a:chExt cx="4463975" cy="2376675"/>
          </a:xfrm>
        </p:grpSpPr>
        <p:sp>
          <p:nvSpPr>
            <p:cNvPr id="126" name="Google Shape;126;p13">
              <a:extLst>
                <a:ext uri="{FF2B5EF4-FFF2-40B4-BE49-F238E27FC236}">
                  <a16:creationId xmlns:a16="http://schemas.microsoft.com/office/drawing/2014/main" id="{1D5DCD8C-D8D5-A3F5-7F5F-4D4D7B07A2BD}"/>
                </a:ext>
              </a:extLst>
            </p:cNvPr>
            <p:cNvSpPr/>
            <p:nvPr/>
          </p:nvSpPr>
          <p:spPr>
            <a:xfrm>
              <a:off x="0" y="0"/>
              <a:ext cx="4463975" cy="2348100"/>
            </a:xfrm>
            <a:custGeom>
              <a:avLst/>
              <a:gdLst/>
              <a:ahLst/>
              <a:cxnLst/>
              <a:rect l="l" t="t" r="r" b="b"/>
              <a:pathLst>
                <a:path w="4463975" h="2348100" extrusionOk="0">
                  <a:moveTo>
                    <a:pt x="17814" y="0"/>
                  </a:moveTo>
                  <a:lnTo>
                    <a:pt x="4446161" y="0"/>
                  </a:lnTo>
                  <a:cubicBezTo>
                    <a:pt x="4450885" y="0"/>
                    <a:pt x="4455416" y="1877"/>
                    <a:pt x="4458757" y="5218"/>
                  </a:cubicBezTo>
                  <a:cubicBezTo>
                    <a:pt x="4462098" y="8558"/>
                    <a:pt x="4463975" y="13090"/>
                    <a:pt x="4463975" y="17814"/>
                  </a:cubicBezTo>
                  <a:lnTo>
                    <a:pt x="4463975" y="2330285"/>
                  </a:lnTo>
                  <a:cubicBezTo>
                    <a:pt x="4463975" y="2335010"/>
                    <a:pt x="4462098" y="2339541"/>
                    <a:pt x="4458757" y="2342882"/>
                  </a:cubicBezTo>
                  <a:cubicBezTo>
                    <a:pt x="4455416" y="2346223"/>
                    <a:pt x="4450885" y="2348100"/>
                    <a:pt x="4446161" y="2348100"/>
                  </a:cubicBezTo>
                  <a:lnTo>
                    <a:pt x="17814" y="2348100"/>
                  </a:lnTo>
                  <a:cubicBezTo>
                    <a:pt x="13090" y="2348100"/>
                    <a:pt x="8558" y="2346223"/>
                    <a:pt x="5218" y="2342882"/>
                  </a:cubicBezTo>
                  <a:cubicBezTo>
                    <a:pt x="1877" y="2339541"/>
                    <a:pt x="0" y="2335010"/>
                    <a:pt x="0" y="2330285"/>
                  </a:cubicBezTo>
                  <a:lnTo>
                    <a:pt x="0" y="17814"/>
                  </a:lnTo>
                  <a:cubicBezTo>
                    <a:pt x="0" y="13090"/>
                    <a:pt x="1877" y="8558"/>
                    <a:pt x="5218" y="5218"/>
                  </a:cubicBezTo>
                  <a:cubicBezTo>
                    <a:pt x="8558" y="1877"/>
                    <a:pt x="13090" y="0"/>
                    <a:pt x="17814" y="0"/>
                  </a:cubicBezTo>
                  <a:close/>
                </a:path>
              </a:pathLst>
            </a:custGeom>
            <a:solidFill>
              <a:srgbClr val="AF8962"/>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27" name="Google Shape;127;p13">
              <a:extLst>
                <a:ext uri="{FF2B5EF4-FFF2-40B4-BE49-F238E27FC236}">
                  <a16:creationId xmlns:a16="http://schemas.microsoft.com/office/drawing/2014/main" id="{D7E90B14-C9C2-AB67-2170-35F4B84EDB35}"/>
                </a:ext>
              </a:extLst>
            </p:cNvPr>
            <p:cNvSpPr txBox="1"/>
            <p:nvPr/>
          </p:nvSpPr>
          <p:spPr>
            <a:xfrm>
              <a:off x="0" y="-28575"/>
              <a:ext cx="4463975" cy="2376675"/>
            </a:xfrm>
            <a:prstGeom prst="rect">
              <a:avLst/>
            </a:prstGeom>
            <a:noFill/>
            <a:ln>
              <a:noFill/>
            </a:ln>
          </p:spPr>
          <p:txBody>
            <a:bodyPr spcFirstLastPara="1" wrap="square" lIns="25400" tIns="25400" rIns="25400" bIns="25400" anchor="ctr" anchorCtr="0">
              <a:noAutofit/>
            </a:bodyPr>
            <a:lstStyle/>
            <a:p>
              <a:pPr marL="0" marR="0" lvl="0" indent="0" algn="ctr" rtl="0">
                <a:lnSpc>
                  <a:spcPct val="116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cxnSp>
        <p:nvCxnSpPr>
          <p:cNvPr id="128" name="Google Shape;128;p13">
            <a:extLst>
              <a:ext uri="{FF2B5EF4-FFF2-40B4-BE49-F238E27FC236}">
                <a16:creationId xmlns:a16="http://schemas.microsoft.com/office/drawing/2014/main" id="{16ABBC37-A052-404E-228E-26A3FDA65B02}"/>
              </a:ext>
            </a:extLst>
          </p:cNvPr>
          <p:cNvCxnSpPr/>
          <p:nvPr/>
        </p:nvCxnSpPr>
        <p:spPr>
          <a:xfrm>
            <a:off x="2219115" y="4795177"/>
            <a:ext cx="4693707" cy="0"/>
          </a:xfrm>
          <a:prstGeom prst="straightConnector1">
            <a:avLst/>
          </a:prstGeom>
          <a:noFill/>
          <a:ln w="28575" cap="flat" cmpd="sng">
            <a:solidFill>
              <a:srgbClr val="E8BE95"/>
            </a:solidFill>
            <a:prstDash val="solid"/>
            <a:round/>
            <a:headEnd type="none" w="sm" len="sm"/>
            <a:tailEnd type="none" w="sm" len="sm"/>
          </a:ln>
        </p:spPr>
      </p:cxnSp>
      <p:cxnSp>
        <p:nvCxnSpPr>
          <p:cNvPr id="129" name="Google Shape;129;p13">
            <a:extLst>
              <a:ext uri="{FF2B5EF4-FFF2-40B4-BE49-F238E27FC236}">
                <a16:creationId xmlns:a16="http://schemas.microsoft.com/office/drawing/2014/main" id="{1BE3199C-98D9-2FFE-13FB-FF8D406C8B8E}"/>
              </a:ext>
            </a:extLst>
          </p:cNvPr>
          <p:cNvCxnSpPr/>
          <p:nvPr/>
        </p:nvCxnSpPr>
        <p:spPr>
          <a:xfrm>
            <a:off x="2085907" y="342219"/>
            <a:ext cx="4960123" cy="0"/>
          </a:xfrm>
          <a:prstGeom prst="straightConnector1">
            <a:avLst/>
          </a:prstGeom>
          <a:noFill/>
          <a:ln w="28575" cap="flat" cmpd="sng">
            <a:solidFill>
              <a:srgbClr val="E8BE95"/>
            </a:solidFill>
            <a:prstDash val="solid"/>
            <a:round/>
            <a:headEnd type="none" w="sm" len="sm"/>
            <a:tailEnd type="none" w="sm" len="sm"/>
          </a:ln>
        </p:spPr>
      </p:cxnSp>
      <p:sp>
        <p:nvSpPr>
          <p:cNvPr id="130" name="Google Shape;130;p13">
            <a:extLst>
              <a:ext uri="{FF2B5EF4-FFF2-40B4-BE49-F238E27FC236}">
                <a16:creationId xmlns:a16="http://schemas.microsoft.com/office/drawing/2014/main" id="{2D9158C3-3E74-54CA-6468-6AF49E421941}"/>
              </a:ext>
            </a:extLst>
          </p:cNvPr>
          <p:cNvSpPr/>
          <p:nvPr/>
        </p:nvSpPr>
        <p:spPr>
          <a:xfrm>
            <a:off x="161715" y="2899199"/>
            <a:ext cx="2057400" cy="2057400"/>
          </a:xfrm>
          <a:custGeom>
            <a:avLst/>
            <a:gdLst/>
            <a:ahLst/>
            <a:cxnLst/>
            <a:rect l="l" t="t" r="r" b="b"/>
            <a:pathLst>
              <a:path w="4114800" h="4114800" extrusionOk="0">
                <a:moveTo>
                  <a:pt x="0" y="0"/>
                </a:moveTo>
                <a:lnTo>
                  <a:pt x="4114800" y="0"/>
                </a:lnTo>
                <a:lnTo>
                  <a:pt x="4114800" y="4114800"/>
                </a:lnTo>
                <a:lnTo>
                  <a:pt x="0" y="4114800"/>
                </a:lnTo>
                <a:lnTo>
                  <a:pt x="0" y="0"/>
                </a:lnTo>
                <a:close/>
              </a:path>
            </a:pathLst>
          </a:custGeom>
          <a:blipFill rotWithShape="1">
            <a:blip r:embed="rId3">
              <a:alphaModFix/>
            </a:blip>
            <a:stretch>
              <a:fillRect/>
            </a:stretch>
          </a:blipFill>
          <a:ln>
            <a:noFill/>
          </a:ln>
        </p:spPr>
        <p:txBody>
          <a:bodyPr/>
          <a:lstStyle/>
          <a:p>
            <a:endParaRPr lang="ru-RU"/>
          </a:p>
        </p:txBody>
      </p:sp>
      <p:sp>
        <p:nvSpPr>
          <p:cNvPr id="131" name="Google Shape;131;p13">
            <a:extLst>
              <a:ext uri="{FF2B5EF4-FFF2-40B4-BE49-F238E27FC236}">
                <a16:creationId xmlns:a16="http://schemas.microsoft.com/office/drawing/2014/main" id="{F30548D1-6A7E-2F48-D422-D12FA72D2327}"/>
              </a:ext>
            </a:extLst>
          </p:cNvPr>
          <p:cNvSpPr/>
          <p:nvPr/>
        </p:nvSpPr>
        <p:spPr>
          <a:xfrm rot="10800000" flipH="1">
            <a:off x="161715" y="180547"/>
            <a:ext cx="2057400" cy="2057400"/>
          </a:xfrm>
          <a:custGeom>
            <a:avLst/>
            <a:gdLst/>
            <a:ahLst/>
            <a:cxnLst/>
            <a:rect l="l" t="t" r="r" b="b"/>
            <a:pathLst>
              <a:path w="4114800" h="4114800" extrusionOk="0">
                <a:moveTo>
                  <a:pt x="0" y="4114800"/>
                </a:moveTo>
                <a:lnTo>
                  <a:pt x="4114800" y="4114800"/>
                </a:lnTo>
                <a:lnTo>
                  <a:pt x="4114800" y="0"/>
                </a:lnTo>
                <a:lnTo>
                  <a:pt x="0" y="0"/>
                </a:lnTo>
                <a:lnTo>
                  <a:pt x="0" y="4114800"/>
                </a:lnTo>
                <a:close/>
              </a:path>
            </a:pathLst>
          </a:custGeom>
          <a:blipFill rotWithShape="1">
            <a:blip r:embed="rId3">
              <a:alphaModFix/>
            </a:blip>
            <a:stretch>
              <a:fillRect/>
            </a:stretch>
          </a:blipFill>
          <a:ln>
            <a:noFill/>
          </a:ln>
        </p:spPr>
        <p:txBody>
          <a:bodyPr/>
          <a:lstStyle/>
          <a:p>
            <a:endParaRPr lang="ru-RU"/>
          </a:p>
        </p:txBody>
      </p:sp>
      <p:sp>
        <p:nvSpPr>
          <p:cNvPr id="132" name="Google Shape;132;p13">
            <a:extLst>
              <a:ext uri="{FF2B5EF4-FFF2-40B4-BE49-F238E27FC236}">
                <a16:creationId xmlns:a16="http://schemas.microsoft.com/office/drawing/2014/main" id="{43EA21EA-2416-72CF-89E2-D647EBE4812B}"/>
              </a:ext>
            </a:extLst>
          </p:cNvPr>
          <p:cNvSpPr/>
          <p:nvPr/>
        </p:nvSpPr>
        <p:spPr>
          <a:xfrm flipH="1">
            <a:off x="6912822" y="2899199"/>
            <a:ext cx="2057400" cy="2057400"/>
          </a:xfrm>
          <a:custGeom>
            <a:avLst/>
            <a:gdLst/>
            <a:ahLst/>
            <a:cxnLst/>
            <a:rect l="l" t="t" r="r" b="b"/>
            <a:pathLst>
              <a:path w="4114800" h="4114800" extrusionOk="0">
                <a:moveTo>
                  <a:pt x="4114800" y="0"/>
                </a:moveTo>
                <a:lnTo>
                  <a:pt x="0" y="0"/>
                </a:lnTo>
                <a:lnTo>
                  <a:pt x="0" y="4114800"/>
                </a:lnTo>
                <a:lnTo>
                  <a:pt x="4114800" y="4114800"/>
                </a:lnTo>
                <a:lnTo>
                  <a:pt x="4114800" y="0"/>
                </a:lnTo>
                <a:close/>
              </a:path>
            </a:pathLst>
          </a:custGeom>
          <a:blipFill rotWithShape="1">
            <a:blip r:embed="rId3">
              <a:alphaModFix/>
            </a:blip>
            <a:stretch>
              <a:fillRect/>
            </a:stretch>
          </a:blipFill>
          <a:ln>
            <a:noFill/>
          </a:ln>
        </p:spPr>
        <p:txBody>
          <a:bodyPr/>
          <a:lstStyle/>
          <a:p>
            <a:endParaRPr lang="ru-RU"/>
          </a:p>
        </p:txBody>
      </p:sp>
      <p:sp>
        <p:nvSpPr>
          <p:cNvPr id="133" name="Google Shape;133;p13">
            <a:extLst>
              <a:ext uri="{FF2B5EF4-FFF2-40B4-BE49-F238E27FC236}">
                <a16:creationId xmlns:a16="http://schemas.microsoft.com/office/drawing/2014/main" id="{029D153D-8095-458A-4E5F-62F575D3D7EE}"/>
              </a:ext>
            </a:extLst>
          </p:cNvPr>
          <p:cNvSpPr/>
          <p:nvPr/>
        </p:nvSpPr>
        <p:spPr>
          <a:xfrm rot="10800000">
            <a:off x="6871081" y="193359"/>
            <a:ext cx="2057400" cy="2057400"/>
          </a:xfrm>
          <a:custGeom>
            <a:avLst/>
            <a:gdLst/>
            <a:ahLst/>
            <a:cxnLst/>
            <a:rect l="l" t="t" r="r" b="b"/>
            <a:pathLst>
              <a:path w="4114800" h="4114800" extrusionOk="0">
                <a:moveTo>
                  <a:pt x="4114800" y="4114800"/>
                </a:moveTo>
                <a:lnTo>
                  <a:pt x="0" y="4114800"/>
                </a:lnTo>
                <a:lnTo>
                  <a:pt x="0" y="0"/>
                </a:lnTo>
                <a:lnTo>
                  <a:pt x="4114800" y="0"/>
                </a:lnTo>
                <a:lnTo>
                  <a:pt x="4114800" y="4114800"/>
                </a:lnTo>
                <a:close/>
              </a:path>
            </a:pathLst>
          </a:custGeom>
          <a:blipFill rotWithShape="1">
            <a:blip r:embed="rId3">
              <a:alphaModFix/>
            </a:blip>
            <a:stretch>
              <a:fillRect/>
            </a:stretch>
          </a:blipFill>
          <a:ln>
            <a:noFill/>
          </a:ln>
        </p:spPr>
        <p:txBody>
          <a:bodyPr/>
          <a:lstStyle/>
          <a:p>
            <a:endParaRPr lang="ru-RU"/>
          </a:p>
        </p:txBody>
      </p:sp>
      <p:sp>
        <p:nvSpPr>
          <p:cNvPr id="138" name="Google Shape;138;p13">
            <a:extLst>
              <a:ext uri="{FF2B5EF4-FFF2-40B4-BE49-F238E27FC236}">
                <a16:creationId xmlns:a16="http://schemas.microsoft.com/office/drawing/2014/main" id="{544D0EB8-4925-A465-F6B7-81E2CDE6FD20}"/>
              </a:ext>
            </a:extLst>
          </p:cNvPr>
          <p:cNvSpPr txBox="1"/>
          <p:nvPr/>
        </p:nvSpPr>
        <p:spPr>
          <a:xfrm>
            <a:off x="686811" y="1682177"/>
            <a:ext cx="8116446" cy="1772793"/>
          </a:xfrm>
          <a:prstGeom prst="rect">
            <a:avLst/>
          </a:prstGeom>
          <a:noFill/>
          <a:ln>
            <a:noFill/>
          </a:ln>
        </p:spPr>
        <p:txBody>
          <a:bodyPr spcFirstLastPara="1" wrap="square" lIns="0" tIns="0" rIns="0" bIns="0" anchor="t" anchorCtr="0">
            <a:spAutoFit/>
          </a:bodyPr>
          <a:lstStyle/>
          <a:p>
            <a:pPr lvl="0">
              <a:lnSpc>
                <a:spcPct val="120000"/>
              </a:lnSpc>
            </a:pPr>
            <a:r>
              <a:rPr lang="ru-RU" sz="1600" b="1" dirty="0">
                <a:latin typeface="Bookman Old Style" panose="02050604050505020204" pitchFamily="18" charset="0"/>
              </a:rPr>
              <a:t>5. Правильный Ответ: Ложь.</a:t>
            </a:r>
          </a:p>
          <a:p>
            <a:pPr lvl="0">
              <a:lnSpc>
                <a:spcPct val="120000"/>
              </a:lnSpc>
            </a:pPr>
            <a:endParaRPr lang="ru-RU" sz="1600" b="1" dirty="0">
              <a:latin typeface="Bookman Old Style" panose="02050604050505020204" pitchFamily="18" charset="0"/>
            </a:endParaRPr>
          </a:p>
          <a:p>
            <a:pPr lvl="0">
              <a:lnSpc>
                <a:spcPct val="120000"/>
              </a:lnSpc>
            </a:pPr>
            <a:r>
              <a:rPr lang="ru-RU" sz="1600" dirty="0">
                <a:latin typeface="Bookman Old Style" panose="02050604050505020204" pitchFamily="18" charset="0"/>
              </a:rPr>
              <a:t>У ООН нет единого определения терроризма, и экотерроризм не признан отдельной глобальной угрозой. Акты саботажа судят как уголовные преступления, а международное сотрудничество сосредоточено на религиозном терроризме.</a:t>
            </a:r>
            <a:endParaRPr sz="1600" dirty="0">
              <a:latin typeface="Bookman Old Style" panose="02050604050505020204" pitchFamily="18" charset="0"/>
            </a:endParaRPr>
          </a:p>
        </p:txBody>
      </p:sp>
      <p:sp>
        <p:nvSpPr>
          <p:cNvPr id="2" name="Google Shape;118;p12">
            <a:extLst>
              <a:ext uri="{FF2B5EF4-FFF2-40B4-BE49-F238E27FC236}">
                <a16:creationId xmlns:a16="http://schemas.microsoft.com/office/drawing/2014/main" id="{3B150443-5049-E3E2-1D0E-F743DB317A99}"/>
              </a:ext>
            </a:extLst>
          </p:cNvPr>
          <p:cNvSpPr txBox="1"/>
          <p:nvPr/>
        </p:nvSpPr>
        <p:spPr>
          <a:xfrm>
            <a:off x="1628804" y="532139"/>
            <a:ext cx="5874328" cy="1107996"/>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ru-RU" sz="3600" dirty="0">
                <a:latin typeface="Bookman Old Style" panose="02050604050505020204" pitchFamily="18" charset="0"/>
              </a:rPr>
              <a:t>«</a:t>
            </a:r>
            <a:r>
              <a:rPr kumimoji="0" lang="ru-RU" sz="2800" b="0" i="0" u="none" strike="noStrike" kern="0" cap="none" spc="0" normalizeH="0" baseline="0" noProof="0" dirty="0">
                <a:ln>
                  <a:noFill/>
                </a:ln>
                <a:solidFill>
                  <a:srgbClr val="000000"/>
                </a:solidFill>
                <a:effectLst/>
                <a:uLnTx/>
                <a:uFillTx/>
                <a:latin typeface="Bookman Old Style" panose="02050604050505020204" pitchFamily="18" charset="0"/>
                <a:cs typeface="Arial"/>
                <a:sym typeface="Arial"/>
              </a:rPr>
              <a:t>«Правда под прикрытием»</a:t>
            </a:r>
          </a:p>
          <a:p>
            <a:pPr lvl="0" algn="ctr"/>
            <a:endParaRPr lang="ru-RU" sz="3600" dirty="0">
              <a:latin typeface="Bookman Old Style" panose="02050604050505020204" pitchFamily="18" charset="0"/>
            </a:endParaRPr>
          </a:p>
        </p:txBody>
      </p:sp>
    </p:spTree>
    <p:extLst>
      <p:ext uri="{BB962C8B-B14F-4D97-AF65-F5344CB8AC3E}">
        <p14:creationId xmlns:p14="http://schemas.microsoft.com/office/powerpoint/2010/main" val="427933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5A60B8-A940-6C7B-E5EC-81ECFBA076FD}"/>
              </a:ext>
            </a:extLst>
          </p:cNvPr>
          <p:cNvSpPr>
            <a:spLocks noGrp="1"/>
          </p:cNvSpPr>
          <p:nvPr>
            <p:ph type="title"/>
          </p:nvPr>
        </p:nvSpPr>
        <p:spPr>
          <a:xfrm>
            <a:off x="2326640" y="1473200"/>
            <a:ext cx="4551680" cy="2133600"/>
          </a:xfrm>
        </p:spPr>
        <p:txBody>
          <a:bodyPr>
            <a:normAutofit/>
          </a:bodyPr>
          <a:lstStyle/>
          <a:p>
            <a:r>
              <a:rPr lang="ru-RU" sz="8800" dirty="0"/>
              <a:t>Итоги</a:t>
            </a:r>
          </a:p>
        </p:txBody>
      </p:sp>
      <p:pic>
        <p:nvPicPr>
          <p:cNvPr id="4" name="Рисунок 3">
            <a:extLst>
              <a:ext uri="{FF2B5EF4-FFF2-40B4-BE49-F238E27FC236}">
                <a16:creationId xmlns:a16="http://schemas.microsoft.com/office/drawing/2014/main" id="{1C16A8A6-37A6-A959-7F65-36091BDFDBF5}"/>
              </a:ext>
            </a:extLst>
          </p:cNvPr>
          <p:cNvPicPr>
            <a:picLocks noChangeAspect="1"/>
          </p:cNvPicPr>
          <p:nvPr/>
        </p:nvPicPr>
        <p:blipFill>
          <a:blip r:embed="rId2"/>
          <a:stretch>
            <a:fillRect/>
          </a:stretch>
        </p:blipFill>
        <p:spPr>
          <a:xfrm>
            <a:off x="843280" y="877052"/>
            <a:ext cx="2123440" cy="1192296"/>
          </a:xfrm>
          <a:prstGeom prst="rect">
            <a:avLst/>
          </a:prstGeom>
        </p:spPr>
      </p:pic>
      <p:pic>
        <p:nvPicPr>
          <p:cNvPr id="6" name="Рисунок 5">
            <a:extLst>
              <a:ext uri="{FF2B5EF4-FFF2-40B4-BE49-F238E27FC236}">
                <a16:creationId xmlns:a16="http://schemas.microsoft.com/office/drawing/2014/main" id="{0AA986E0-F7D2-435C-69F3-E3B6C0BB0F86}"/>
              </a:ext>
            </a:extLst>
          </p:cNvPr>
          <p:cNvPicPr>
            <a:picLocks noChangeAspect="1"/>
          </p:cNvPicPr>
          <p:nvPr/>
        </p:nvPicPr>
        <p:blipFill>
          <a:blip r:embed="rId3"/>
          <a:stretch>
            <a:fillRect/>
          </a:stretch>
        </p:blipFill>
        <p:spPr>
          <a:xfrm>
            <a:off x="6360160" y="3281680"/>
            <a:ext cx="1833700" cy="1026499"/>
          </a:xfrm>
          <a:prstGeom prst="rect">
            <a:avLst/>
          </a:prstGeom>
        </p:spPr>
      </p:pic>
      <p:pic>
        <p:nvPicPr>
          <p:cNvPr id="8" name="Рисунок 7">
            <a:extLst>
              <a:ext uri="{FF2B5EF4-FFF2-40B4-BE49-F238E27FC236}">
                <a16:creationId xmlns:a16="http://schemas.microsoft.com/office/drawing/2014/main" id="{6585A473-D100-6E6A-8F28-6B1DB2EA374D}"/>
              </a:ext>
            </a:extLst>
          </p:cNvPr>
          <p:cNvPicPr>
            <a:picLocks noChangeAspect="1"/>
          </p:cNvPicPr>
          <p:nvPr/>
        </p:nvPicPr>
        <p:blipFill>
          <a:blip r:embed="rId4"/>
          <a:stretch>
            <a:fillRect/>
          </a:stretch>
        </p:blipFill>
        <p:spPr>
          <a:xfrm>
            <a:off x="1116822" y="3281680"/>
            <a:ext cx="1667019" cy="1095793"/>
          </a:xfrm>
          <a:prstGeom prst="rect">
            <a:avLst/>
          </a:prstGeom>
        </p:spPr>
      </p:pic>
      <p:pic>
        <p:nvPicPr>
          <p:cNvPr id="10" name="Рисунок 9">
            <a:extLst>
              <a:ext uri="{FF2B5EF4-FFF2-40B4-BE49-F238E27FC236}">
                <a16:creationId xmlns:a16="http://schemas.microsoft.com/office/drawing/2014/main" id="{2D4BD081-FC0C-4753-6825-CF053050C7D3}"/>
              </a:ext>
            </a:extLst>
          </p:cNvPr>
          <p:cNvPicPr>
            <a:picLocks noChangeAspect="1"/>
          </p:cNvPicPr>
          <p:nvPr/>
        </p:nvPicPr>
        <p:blipFill>
          <a:blip r:embed="rId5"/>
          <a:stretch>
            <a:fillRect/>
          </a:stretch>
        </p:blipFill>
        <p:spPr>
          <a:xfrm>
            <a:off x="6186662" y="702527"/>
            <a:ext cx="2022618" cy="1576199"/>
          </a:xfrm>
          <a:prstGeom prst="rect">
            <a:avLst/>
          </a:prstGeom>
        </p:spPr>
      </p:pic>
    </p:spTree>
    <p:extLst>
      <p:ext uri="{BB962C8B-B14F-4D97-AF65-F5344CB8AC3E}">
        <p14:creationId xmlns:p14="http://schemas.microsoft.com/office/powerpoint/2010/main" val="27349157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Simple Light">
  <a:themeElements>
    <a:clrScheme name="Simple Light">
      <a:dk1>
        <a:srgbClr val="FFFFFF"/>
      </a:dk1>
      <a:lt1>
        <a:srgbClr val="CBA37B"/>
      </a:lt1>
      <a:dk2>
        <a:srgbClr val="FFFFFF"/>
      </a:dk2>
      <a:lt2>
        <a:srgbClr val="AF8962"/>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355</TotalTime>
  <Words>2593</Words>
  <Application>Microsoft Office PowerPoint</Application>
  <PresentationFormat>Экран (16:9)</PresentationFormat>
  <Paragraphs>172</Paragraphs>
  <Slides>51</Slides>
  <Notes>49</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51</vt:i4>
      </vt:variant>
    </vt:vector>
  </HeadingPairs>
  <TitlesOfParts>
    <vt:vector size="57" baseType="lpstr">
      <vt:lpstr>Bookman Old Style</vt:lpstr>
      <vt:lpstr>Arial</vt:lpstr>
      <vt:lpstr>Calibri</vt:lpstr>
      <vt:lpstr>Times New Roman</vt:lpstr>
      <vt:lpstr>Cormorant Garamond Light</vt:lpstr>
      <vt:lpstr>Simple Light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Итоги</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User</dc:creator>
  <cp:lastModifiedBy>User</cp:lastModifiedBy>
  <cp:revision>4</cp:revision>
  <dcterms:modified xsi:type="dcterms:W3CDTF">2026-04-09T11:02:00Z</dcterms:modified>
</cp:coreProperties>
</file>