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61" r:id="rId4"/>
    <p:sldId id="258" r:id="rId5"/>
    <p:sldId id="262" r:id="rId6"/>
    <p:sldId id="263" r:id="rId7"/>
    <p:sldId id="265" r:id="rId8"/>
    <p:sldId id="266" r:id="rId9"/>
    <p:sldId id="267" r:id="rId10"/>
    <p:sldId id="269" r:id="rId11"/>
    <p:sldId id="270" r:id="rId12"/>
    <p:sldId id="272" r:id="rId13"/>
    <p:sldId id="273" r:id="rId14"/>
    <p:sldId id="274" r:id="rId15"/>
    <p:sldId id="276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60648"/>
            <a:ext cx="7772400" cy="1944216"/>
          </a:xfrm>
        </p:spPr>
        <p:txBody>
          <a:bodyPr>
            <a:normAutofit/>
          </a:bodyPr>
          <a:lstStyle/>
          <a:p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Государственное казенное общеобразовательное учреждение Удмуртской Республики </a:t>
            </a:r>
            <a:b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«Общеобразовательная школа №5 города Глазова»</a:t>
            </a:r>
            <a:r>
              <a:rPr lang="en-US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sz="1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sz="14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276873"/>
            <a:ext cx="6400800" cy="1152128"/>
          </a:xfrm>
        </p:spPr>
        <p:txBody>
          <a:bodyPr>
            <a:normAutofit fontScale="40000" lnSpcReduction="20000"/>
          </a:bodyPr>
          <a:lstStyle/>
          <a:p>
            <a:endParaRPr lang="ru-RU" sz="6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Макет </a:t>
            </a:r>
            <a:r>
              <a:rPr lang="ru-RU" sz="1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«ФЕРМА» </a:t>
            </a:r>
            <a:r>
              <a:rPr lang="en-US" sz="12600" dirty="0"/>
              <a:t>​</a:t>
            </a:r>
            <a:endParaRPr lang="ru-RU" sz="12600" dirty="0"/>
          </a:p>
          <a:p>
            <a:endParaRPr lang="ru-RU" sz="6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436096" y="4365104"/>
            <a:ext cx="3456384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ase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Составитель:​</a:t>
            </a:r>
          </a:p>
          <a:p>
            <a:pPr algn="r" fontAlgn="base"/>
            <a:r>
              <a:rPr lang="ru-RU" sz="1400" b="1" dirty="0" err="1">
                <a:latin typeface="Times New Roman" pitchFamily="18" charset="0"/>
                <a:cs typeface="Times New Roman" pitchFamily="18" charset="0"/>
              </a:rPr>
              <a:t>Черепицкая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М.А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.-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воспитатель первой </a:t>
            </a:r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r" fontAlgn="base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квалификационной категории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algn="r" fontAlgn="base"/>
            <a:r>
              <a:rPr lang="ru-RU" sz="1400" b="1" dirty="0" err="1">
                <a:latin typeface="Times New Roman" pitchFamily="18" charset="0"/>
                <a:cs typeface="Times New Roman" pitchFamily="18" charset="0"/>
              </a:rPr>
              <a:t>Чучкалова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Н.Н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.-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тьютор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, воспитатель первой </a:t>
            </a:r>
          </a:p>
          <a:p>
            <a:pPr algn="r" fontAlgn="base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квалификационной категории</a:t>
            </a:r>
          </a:p>
          <a:p>
            <a:pPr algn="r" fontAlgn="base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​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dirty="0"/>
              <a:t> </a:t>
            </a:r>
          </a:p>
        </p:txBody>
      </p:sp>
      <p:sp>
        <p:nvSpPr>
          <p:cNvPr id="6" name="Прямоугольник 5"/>
          <p:cNvSpPr/>
          <p:nvPr/>
        </p:nvSpPr>
        <p:spPr>
          <a:xfrm rot="10800000" flipV="1">
            <a:off x="1835696" y="3798332"/>
            <a:ext cx="619268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Глазов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</p:spTree>
    <p:extLst>
      <p:ext uri="{BB962C8B-B14F-4D97-AF65-F5344CB8AC3E}">
        <p14:creationId xmlns="" xmlns:p14="http://schemas.microsoft.com/office/powerpoint/2010/main" val="1433427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 descr="C:\Users\Марина\Desktop\20200826_13123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181005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79512" y="332656"/>
            <a:ext cx="8964488" cy="626469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32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3200" b="1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создание условий для игр детей на макетной основе.​</a:t>
            </a:r>
            <a:b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Задачи</a:t>
            </a:r>
            <a:r>
              <a:rPr lang="ru-RU" sz="3200" b="1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 ​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развитие игровой и познавательной активности воспитанников 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дошкольного возраста </a:t>
            </a:r>
            <a:r>
              <a:rPr lang="ru-RU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младшего 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школьного;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​</a:t>
            </a:r>
            <a:b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воспитание 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 детей эмоционально-положительного отношения и интереса к процессу макетирования;​</a:t>
            </a:r>
            <a:b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формирование 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совместного со взрослыми вариативного обыгрывания макета в стиле партнерского взаимодействия и для свободной детской 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активности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развитие 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логического мышления, памяти, внимания, воображения, фантазии, общей и мелкой моторики рук и коммуникативных навыков. </a:t>
            </a:r>
            <a:b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/>
          </a:p>
        </p:txBody>
      </p:sp>
    </p:spTree>
    <p:extLst>
      <p:ext uri="{BB962C8B-B14F-4D97-AF65-F5344CB8AC3E}">
        <p14:creationId xmlns="" xmlns:p14="http://schemas.microsoft.com/office/powerpoint/2010/main" val="2831496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07504" y="116632"/>
            <a:ext cx="9036496" cy="6741368"/>
          </a:xfrm>
        </p:spPr>
        <p:txBody>
          <a:bodyPr>
            <a:noAutofit/>
          </a:bodyPr>
          <a:lstStyle/>
          <a:p>
            <a:pPr algn="ctr" fontAlgn="base"/>
            <a:r>
              <a:rPr lang="ru-RU" sz="32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Соответствие макета требованиям: </a:t>
            </a:r>
          </a:p>
          <a:p>
            <a:pPr fontAlgn="base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Макет 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фиксированная конструкция. Он устойчив, легко перемещается с места на место, не боится случайных сотрясений (в условиях большой группы детей это особенно важно), служит длительное время и в любой момент доступен 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детям для 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игры.​</a:t>
            </a:r>
          </a:p>
          <a:p>
            <a:pPr lvl="0" fontAlgn="base"/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Эстетичный </a:t>
            </a:r>
            <a:r>
              <a:rPr lang="en-US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​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Удобный  в  обращении </a:t>
            </a:r>
            <a:r>
              <a:rPr lang="en-US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​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Наборы персонажей, аксессуаров к ним и сами макеты доступны дошкольникам для свободного выбора и игры​</a:t>
            </a:r>
          </a:p>
          <a:p>
            <a:pPr lvl="0" fontAlgn="base"/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Соответствует возрастным и психофизиологическим особенностям детей​</a:t>
            </a:r>
          </a:p>
          <a:p>
            <a:pPr lvl="0" fontAlgn="base"/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Изготовлен качественно</a:t>
            </a:r>
            <a:r>
              <a:rPr lang="en-US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​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Учтены санитарно-гигиенические требования</a:t>
            </a:r>
            <a:r>
              <a:rPr lang="en-US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​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Безопасен</a:t>
            </a:r>
            <a:r>
              <a:rPr lang="en-US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​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Присутствует элемент новизны, нестандартности идеи.</a:t>
            </a:r>
          </a:p>
        </p:txBody>
      </p:sp>
    </p:spTree>
    <p:extLst>
      <p:ext uri="{BB962C8B-B14F-4D97-AF65-F5344CB8AC3E}">
        <p14:creationId xmlns="" xmlns:p14="http://schemas.microsoft.com/office/powerpoint/2010/main" val="3133110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7" name="Picture 3" descr="C:\Users\Марина\Desktop\20201124_0931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7103112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07504" y="188640"/>
            <a:ext cx="8856983" cy="593752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Вид</a:t>
            </a:r>
            <a:r>
              <a:rPr 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 макета – </a:t>
            </a:r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напольный, настольный</a:t>
            </a:r>
            <a:r>
              <a:rPr 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ru-RU" sz="32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подиумный</a:t>
            </a:r>
            <a:r>
              <a:rPr 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(на специальных подставках</a:t>
            </a:r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0" indent="0" algn="ctr">
              <a:buNone/>
            </a:pPr>
            <a:endParaRPr lang="ru-RU" sz="32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Марина\Desktop\20201124_09275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988840"/>
            <a:ext cx="8208912" cy="43924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2076603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260648"/>
            <a:ext cx="8640959" cy="5865515"/>
          </a:xfrm>
        </p:spPr>
        <p:txBody>
          <a:bodyPr/>
          <a:lstStyle/>
          <a:p>
            <a:pPr algn="ctr"/>
            <a:r>
              <a:rPr lang="ru-RU" sz="3200" b="1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Предметный  материал </a:t>
            </a:r>
            <a:r>
              <a:rPr 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хранится в пластмассовых лотках, дети сами выбирают нужные элементы в соответствии с замыслом игры</a:t>
            </a:r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/>
          </a:p>
        </p:txBody>
      </p:sp>
      <p:pic>
        <p:nvPicPr>
          <p:cNvPr id="3074" name="Picture 2" descr="C:\Users\Марина\Desktop\20200826_13123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567282"/>
            <a:ext cx="8352928" cy="367003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4093713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260648"/>
            <a:ext cx="8712968" cy="5865515"/>
          </a:xfrm>
        </p:spPr>
        <p:txBody>
          <a:bodyPr>
            <a:normAutofit/>
          </a:bodyPr>
          <a:lstStyle/>
          <a:p>
            <a:pPr algn="ctr"/>
            <a:r>
              <a:rPr lang="ru-RU" sz="3200" b="1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Виды  деятельности, в которых используется макет:</a:t>
            </a:r>
          </a:p>
          <a:p>
            <a:pPr marL="0" lvl="0" indent="0" fontAlgn="base">
              <a:buNone/>
            </a:pPr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НОД </a:t>
            </a:r>
            <a:r>
              <a:rPr 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развитию речи;</a:t>
            </a:r>
            <a:r>
              <a:rPr lang="en-US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​</a:t>
            </a: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fontAlgn="base">
              <a:buNone/>
            </a:pPr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дидактические </a:t>
            </a:r>
            <a:r>
              <a:rPr 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игры;</a:t>
            </a:r>
            <a:r>
              <a:rPr lang="en-US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​</a:t>
            </a: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fontAlgn="base">
              <a:buNone/>
            </a:pPr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занятия </a:t>
            </a:r>
            <a:r>
              <a:rPr 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ознакомлению с окружающим и социальным миром;​</a:t>
            </a:r>
          </a:p>
          <a:p>
            <a:pPr marL="0" lvl="0" indent="0" fontAlgn="base">
              <a:buNone/>
            </a:pPr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конструирование</a:t>
            </a:r>
            <a:r>
              <a:rPr 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лепка;</a:t>
            </a:r>
            <a:r>
              <a:rPr lang="en-US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​</a:t>
            </a: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fontAlgn="base">
              <a:buFontTx/>
              <a:buChar char="-"/>
            </a:pPr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сюжетно </a:t>
            </a:r>
            <a:r>
              <a:rPr 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ролевые игры, показ настольного </a:t>
            </a:r>
            <a:r>
              <a:rPr lang="ru-RU" sz="32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театра.			</a:t>
            </a:r>
          </a:p>
          <a:p>
            <a:pPr marL="0" lvl="0" indent="0" fontAlgn="base">
              <a:buFontTx/>
              <a:buChar char="-"/>
            </a:pPr>
            <a:endParaRPr lang="ru-RU" sz="32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fontAlgn="base">
              <a:buFontTx/>
              <a:buChar char="-"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539348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476672"/>
            <a:ext cx="8496943" cy="6048672"/>
          </a:xfrm>
        </p:spPr>
        <p:txBody>
          <a:bodyPr>
            <a:normAutofit/>
          </a:bodyPr>
          <a:lstStyle/>
          <a:p>
            <a:pPr algn="ctr"/>
            <a:r>
              <a:rPr lang="ru-RU" sz="32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Дидактическая игра:</a:t>
            </a:r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«Узнайте </a:t>
            </a:r>
            <a:r>
              <a:rPr 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животного по </a:t>
            </a:r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описанию».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совершенствовать знания детей о домашних животных; учить находить картинки по описанию; развивать внимательность, память, мышление.</a:t>
            </a:r>
          </a:p>
          <a:p>
            <a:r>
              <a:rPr lang="ru-RU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Материал: 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объемные фигуры домашних животных.</a:t>
            </a:r>
          </a:p>
          <a:p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Ход игры:</a:t>
            </a:r>
          </a:p>
          <a:p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Воспитатель предлагает детям найти то животное, которое он опишет.</a:t>
            </a:r>
          </a:p>
          <a:p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Воспитатель. Это животное имеет голову, ушки, острые зубы, туловище, ноги, хвост. Она охраняет дом, любит грызть кости.</a:t>
            </a:r>
          </a:p>
          <a:p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Ребенок выходит и находит картинку с собакой, показывает ее детям, а дети знаками отвечают: согласны они или нет.</a:t>
            </a:r>
          </a:p>
          <a:p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714305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 descr="C:\Users\Марина\Desktop\Новая папка\20201124_09291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6054265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07504" y="260648"/>
            <a:ext cx="8784976" cy="6336704"/>
          </a:xfrm>
        </p:spPr>
        <p:txBody>
          <a:bodyPr>
            <a:normAutofit/>
          </a:bodyPr>
          <a:lstStyle/>
          <a:p>
            <a:pPr algn="ctr"/>
            <a:r>
              <a:rPr lang="ru-RU" sz="3200" b="1" u="sng" dirty="0" smtClean="0">
                <a:latin typeface="Times New Roman" pitchFamily="18" charset="0"/>
                <a:cs typeface="Times New Roman" pitchFamily="18" charset="0"/>
              </a:rPr>
              <a:t>Дидактическая игра: </a:t>
            </a:r>
          </a:p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«Животные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  и их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малыши».</a:t>
            </a:r>
          </a:p>
          <a:p>
            <a:pPr algn="ctr"/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учить детей находить малышей домашних животных и называть их; развивать память, речь, внимание.</a:t>
            </a:r>
          </a:p>
          <a:p>
            <a:r>
              <a:rPr lang="ru-RU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Материал: 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серия картинок «Домашние животные с малышами».</a:t>
            </a:r>
          </a:p>
          <a:p>
            <a:r>
              <a:rPr lang="ru-RU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Ход игры</a:t>
            </a:r>
          </a:p>
          <a:p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Воспитатель предлагает детям помочь домашним животными. Необходимо найти малышей, которые потерялись. Дети работают парами.</a:t>
            </a:r>
          </a:p>
          <a:p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Один ребенок берет животное, второй ищет. Дети должны назвать животное и его детеныша.</a:t>
            </a:r>
          </a:p>
        </p:txBody>
      </p:sp>
    </p:spTree>
    <p:extLst>
      <p:ext uri="{BB962C8B-B14F-4D97-AF65-F5344CB8AC3E}">
        <p14:creationId xmlns="" xmlns:p14="http://schemas.microsoft.com/office/powerpoint/2010/main" val="13742842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Марина\Desktop\Новая папка\20201124_09325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2161018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260648"/>
            <a:ext cx="8640960" cy="5721499"/>
          </a:xfrm>
        </p:spPr>
        <p:txBody>
          <a:bodyPr>
            <a:normAutofit/>
          </a:bodyPr>
          <a:lstStyle/>
          <a:p>
            <a:pPr algn="ctr"/>
            <a:r>
              <a:rPr lang="ru-RU" sz="3500" b="1" u="sng" dirty="0" smtClean="0">
                <a:latin typeface="Times New Roman" pitchFamily="18" charset="0"/>
                <a:cs typeface="Times New Roman" pitchFamily="18" charset="0"/>
              </a:rPr>
              <a:t>Дидактическая игра: </a:t>
            </a:r>
            <a:r>
              <a:rPr lang="ru-RU" sz="3500" b="1" dirty="0" smtClean="0">
                <a:latin typeface="Times New Roman" pitchFamily="18" charset="0"/>
                <a:cs typeface="Times New Roman" pitchFamily="18" charset="0"/>
              </a:rPr>
              <a:t>«Кто </a:t>
            </a:r>
            <a:r>
              <a:rPr lang="ru-RU" sz="3500" b="1" dirty="0">
                <a:latin typeface="Times New Roman" pitchFamily="18" charset="0"/>
                <a:cs typeface="Times New Roman" pitchFamily="18" charset="0"/>
              </a:rPr>
              <a:t>где </a:t>
            </a:r>
            <a:r>
              <a:rPr lang="ru-RU" sz="3500" b="1" dirty="0" smtClean="0">
                <a:latin typeface="Times New Roman" pitchFamily="18" charset="0"/>
                <a:cs typeface="Times New Roman" pitchFamily="18" charset="0"/>
              </a:rPr>
              <a:t>стоит?»</a:t>
            </a:r>
            <a:endParaRPr lang="ru-RU" sz="35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u="sng" dirty="0"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учить детей ориентироваться в пространстве; понимать понятие «влево», «вправо», «у», «перед», «за», «наверху»; развивать мышление, память.</a:t>
            </a:r>
          </a:p>
          <a:p>
            <a:r>
              <a:rPr lang="ru-RU" b="1" u="sng" dirty="0">
                <a:latin typeface="Times New Roman" pitchFamily="18" charset="0"/>
                <a:cs typeface="Times New Roman" pitchFamily="18" charset="0"/>
              </a:rPr>
              <a:t>Материал: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картинки с изображением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насекомых.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u="sng" dirty="0">
                <a:latin typeface="Times New Roman" pitchFamily="18" charset="0"/>
                <a:cs typeface="Times New Roman" pitchFamily="18" charset="0"/>
              </a:rPr>
              <a:t>Ход игры: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Воспитатель показывает картинки с изображением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насекомых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и предлагает детям назвать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их. Картинки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выставляются на подставку, в том же порядке, в котором показываются. После этого, показывая, например, на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стрекозу, воспитатель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спрашивает: «Кто стоит рядом с ней?» Дети отвечают.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Игра продолжается, пока дети не назовут всех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насекомых.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400972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Марина\Desktop\20201124_09274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1548006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88640"/>
            <a:ext cx="8568951" cy="5937523"/>
          </a:xfrm>
        </p:spPr>
        <p:txBody>
          <a:bodyPr>
            <a:normAutofit/>
          </a:bodyPr>
          <a:lstStyle/>
          <a:p>
            <a:pPr algn="ctr"/>
            <a:endParaRPr lang="ru-RU" sz="3200" dirty="0" smtClean="0"/>
          </a:p>
          <a:p>
            <a:pPr algn="ctr"/>
            <a:endParaRPr lang="ru-RU" sz="3200" dirty="0"/>
          </a:p>
          <a:p>
            <a:pPr algn="ctr"/>
            <a:endParaRPr lang="ru-RU" sz="3200" dirty="0" smtClean="0"/>
          </a:p>
          <a:p>
            <a:pPr algn="ctr"/>
            <a:endParaRPr lang="ru-RU" sz="3200" dirty="0"/>
          </a:p>
          <a:p>
            <a:pPr marL="0" indent="0" algn="ctr"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4645731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101</TotalTime>
  <Words>257</Words>
  <Application>Microsoft Office PowerPoint</Application>
  <PresentationFormat>Экран (4:3)</PresentationFormat>
  <Paragraphs>69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Волна</vt:lpstr>
      <vt:lpstr>Государственное казенное общеобразовательное учреждение Удмуртской Республики  «Общеобразовательная школа №5 города Глазова»      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Отдел дошкольного образования Управления образования Администрации города Глазова Муниципальное бюджетное дошкольное образовательное учреждение «Детский сад №12»</dc:title>
  <dc:creator>Марина</dc:creator>
  <cp:lastModifiedBy>Admin</cp:lastModifiedBy>
  <cp:revision>16</cp:revision>
  <dcterms:created xsi:type="dcterms:W3CDTF">2020-11-24T09:35:54Z</dcterms:created>
  <dcterms:modified xsi:type="dcterms:W3CDTF">2021-10-14T12:41:16Z</dcterms:modified>
</cp:coreProperties>
</file>