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64" r:id="rId3"/>
    <p:sldId id="263" r:id="rId4"/>
    <p:sldId id="258" r:id="rId5"/>
    <p:sldId id="268" r:id="rId6"/>
    <p:sldId id="259" r:id="rId7"/>
    <p:sldId id="257" r:id="rId8"/>
    <p:sldId id="267" r:id="rId9"/>
    <p:sldId id="266" r:id="rId10"/>
    <p:sldId id="262" r:id="rId11"/>
    <p:sldId id="265" r:id="rId12"/>
    <p:sldId id="269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4F9B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522" y="-149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55B938-475F-4518-ABBD-C3F81C14C4C4}" type="datetimeFigureOut">
              <a:rPr lang="ru-RU" smtClean="0"/>
              <a:t>04.06.2025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62CA77-199F-4BDB-BDC1-5D3679CADC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86060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62CA77-199F-4BDB-BDC1-5D3679CADC10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75756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27FDF-34FB-40B9-9FBA-5E796B559809}" type="datetimeFigureOut">
              <a:rPr lang="ru-RU" smtClean="0"/>
              <a:t>04.06.2025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FCEE5-AD1F-4F9D-8A75-73E22B1C91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62729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27FDF-34FB-40B9-9FBA-5E796B559809}" type="datetimeFigureOut">
              <a:rPr lang="ru-RU" smtClean="0"/>
              <a:t>04.06.2025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FCEE5-AD1F-4F9D-8A75-73E22B1C91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71796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27FDF-34FB-40B9-9FBA-5E796B559809}" type="datetimeFigureOut">
              <a:rPr lang="ru-RU" smtClean="0"/>
              <a:t>04.06.2025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FCEE5-AD1F-4F9D-8A75-73E22B1C91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60891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27FDF-34FB-40B9-9FBA-5E796B559809}" type="datetimeFigureOut">
              <a:rPr lang="ru-RU" smtClean="0"/>
              <a:t>04.06.2025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FCEE5-AD1F-4F9D-8A75-73E22B1C91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15947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27FDF-34FB-40B9-9FBA-5E796B559809}" type="datetimeFigureOut">
              <a:rPr lang="ru-RU" smtClean="0"/>
              <a:t>04.06.2025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FCEE5-AD1F-4F9D-8A75-73E22B1C91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0777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27FDF-34FB-40B9-9FBA-5E796B559809}" type="datetimeFigureOut">
              <a:rPr lang="ru-RU" smtClean="0"/>
              <a:t>04.06.2025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FCEE5-AD1F-4F9D-8A75-73E22B1C91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60716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27FDF-34FB-40B9-9FBA-5E796B559809}" type="datetimeFigureOut">
              <a:rPr lang="ru-RU" smtClean="0"/>
              <a:t>04.06.2025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FCEE5-AD1F-4F9D-8A75-73E22B1C91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62500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27FDF-34FB-40B9-9FBA-5E796B559809}" type="datetimeFigureOut">
              <a:rPr lang="ru-RU" smtClean="0"/>
              <a:t>04.06.2025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FCEE5-AD1F-4F9D-8A75-73E22B1C91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98565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27FDF-34FB-40B9-9FBA-5E796B559809}" type="datetimeFigureOut">
              <a:rPr lang="ru-RU" smtClean="0"/>
              <a:t>04.06.2025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FCEE5-AD1F-4F9D-8A75-73E22B1C91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0814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27FDF-34FB-40B9-9FBA-5E796B559809}" type="datetimeFigureOut">
              <a:rPr lang="ru-RU" smtClean="0"/>
              <a:t>04.06.2025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FCEE5-AD1F-4F9D-8A75-73E22B1C91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56199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27FDF-34FB-40B9-9FBA-5E796B559809}" type="datetimeFigureOut">
              <a:rPr lang="ru-RU" smtClean="0"/>
              <a:t>04.06.2025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FCEE5-AD1F-4F9D-8A75-73E22B1C91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7116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4F9B1"/>
            </a:gs>
            <a:gs pos="50000">
              <a:srgbClr val="92D050"/>
            </a:gs>
            <a:gs pos="100000">
              <a:srgbClr val="00B05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727FDF-34FB-40B9-9FBA-5E796B559809}" type="datetimeFigureOut">
              <a:rPr lang="ru-RU" smtClean="0"/>
              <a:t>04.06.2025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BFCEE5-AD1F-4F9D-8A75-73E22B1C91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2836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1.mp4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gif"/><Relationship Id="rId4" Type="http://schemas.openxmlformats.org/officeDocument/2006/relationships/image" Target="../media/image18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9.jpg"/><Relationship Id="rId7" Type="http://schemas.openxmlformats.org/officeDocument/2006/relationships/hyperlink" Target="2.mp4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gif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4.mp4" TargetMode="Externa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gif"/><Relationship Id="rId5" Type="http://schemas.openxmlformats.org/officeDocument/2006/relationships/image" Target="../media/image31.png"/><Relationship Id="rId4" Type="http://schemas.openxmlformats.org/officeDocument/2006/relationships/hyperlink" Target="3.mp4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047" y="852955"/>
            <a:ext cx="8513905" cy="5672389"/>
          </a:xfrm>
          <a:prstGeom prst="rect">
            <a:avLst/>
          </a:prstGeom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476128" y="94264"/>
            <a:ext cx="821051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Муниципальное бюджетное дошкольное образовательное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учреждение 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Детский сад№ 186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endParaRPr kumimoji="0" lang="ru-RU" altLang="ru-RU" sz="32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54810" y="5114508"/>
            <a:ext cx="5081686" cy="1200329"/>
          </a:xfrm>
          <a:prstGeom prst="rect">
            <a:avLst/>
          </a:prstGeom>
          <a:solidFill>
            <a:schemeClr val="bg1">
              <a:alpha val="91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«Воспитание </a:t>
            </a:r>
            <a:r>
              <a:rPr lang="ru-RU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природой. </a:t>
            </a:r>
          </a:p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Семья-детский сад»</a:t>
            </a:r>
            <a:endParaRPr lang="ru-RU" sz="3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67944" y="6453336"/>
            <a:ext cx="10186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2025 год</a:t>
            </a:r>
            <a:endPara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873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75" t="1852" r="23437" b="16667"/>
          <a:stretch/>
        </p:blipFill>
        <p:spPr bwMode="auto">
          <a:xfrm>
            <a:off x="1331640" y="1448716"/>
            <a:ext cx="6264696" cy="46171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>
            <a:hlinkClick r:id="rId3" action="ppaction://hlinkfil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572" y="3068960"/>
            <a:ext cx="1916832" cy="1916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348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2" t="7629" r="16354" b="1422"/>
          <a:stretch/>
        </p:blipFill>
        <p:spPr>
          <a:xfrm>
            <a:off x="168810" y="2355285"/>
            <a:ext cx="3827126" cy="31672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Скругленная прямоугольная выноска 7"/>
          <p:cNvSpPr/>
          <p:nvPr/>
        </p:nvSpPr>
        <p:spPr>
          <a:xfrm>
            <a:off x="168810" y="188640"/>
            <a:ext cx="8793429" cy="1512168"/>
          </a:xfrm>
          <a:prstGeom prst="wedgeRoundRectCallout">
            <a:avLst>
              <a:gd name="adj1" fmla="val -6903"/>
              <a:gd name="adj2" fmla="val 90117"/>
              <a:gd name="adj3" fmla="val 16667"/>
            </a:avLst>
          </a:prstGeom>
          <a:gradFill>
            <a:gsLst>
              <a:gs pos="0">
                <a:srgbClr val="00B0F0"/>
              </a:gs>
              <a:gs pos="50000">
                <a:srgbClr val="0070C0"/>
              </a:gs>
              <a:gs pos="100000">
                <a:srgbClr val="002060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Моя семья очень </a:t>
            </a:r>
            <a:r>
              <a:rPr lang="ru-RU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любит выращивать разные </a:t>
            </a:r>
            <a:r>
              <a:rPr lang="ru-RU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растения: овощи, фрукты</a:t>
            </a:r>
            <a:r>
              <a:rPr lang="en-U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Любимая фраза мамы: «</a:t>
            </a:r>
            <a:r>
              <a:rPr lang="ru-RU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Лучше вырастить самим, чем </a:t>
            </a:r>
            <a:r>
              <a:rPr lang="ru-RU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купить», поэтому  папа подарил маме домик в деревне . </a:t>
            </a:r>
            <a:endParaRPr lang="ru-RU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93" y="4612352"/>
            <a:ext cx="9093807" cy="2191466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67" r="17592"/>
          <a:stretch/>
        </p:blipFill>
        <p:spPr>
          <a:xfrm>
            <a:off x="4212934" y="1889350"/>
            <a:ext cx="2243049" cy="30243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9217" y="2530723"/>
            <a:ext cx="2383022" cy="31773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165834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933"/>
          <a:stretch/>
        </p:blipFill>
        <p:spPr>
          <a:xfrm>
            <a:off x="5306356" y="2387892"/>
            <a:ext cx="3568424" cy="42377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267"/>
          <a:stretch/>
        </p:blipFill>
        <p:spPr>
          <a:xfrm>
            <a:off x="322566" y="2341536"/>
            <a:ext cx="4073341" cy="43304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Скругленная прямоугольная выноска 6"/>
          <p:cNvSpPr/>
          <p:nvPr/>
        </p:nvSpPr>
        <p:spPr>
          <a:xfrm>
            <a:off x="322566" y="188640"/>
            <a:ext cx="4446396" cy="1851624"/>
          </a:xfrm>
          <a:prstGeom prst="wedgeRoundRectCallout">
            <a:avLst>
              <a:gd name="adj1" fmla="val -22709"/>
              <a:gd name="adj2" fmla="val 116414"/>
              <a:gd name="adj3" fmla="val 16667"/>
            </a:avLst>
          </a:prstGeom>
          <a:gradFill>
            <a:gsLst>
              <a:gs pos="0">
                <a:srgbClr val="00B0F0"/>
              </a:gs>
              <a:gs pos="50000">
                <a:srgbClr val="0070C0"/>
              </a:gs>
              <a:gs pos="100000">
                <a:srgbClr val="002060"/>
              </a:gs>
            </a:gsLst>
            <a:lin ang="162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Мы </a:t>
            </a:r>
            <a:r>
              <a:rPr lang="ru-RU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мамой ухаживаем  </a:t>
            </a:r>
            <a:r>
              <a:rPr lang="ru-RU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деревьями  </a:t>
            </a:r>
            <a:r>
              <a:rPr lang="ru-RU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кустарниками</a:t>
            </a:r>
            <a:r>
              <a:rPr lang="ru-RU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ru-RU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Обрезаем старые ветки, чтобы дерево не погибло.</a:t>
            </a:r>
          </a:p>
          <a:p>
            <a:pPr algn="ctr"/>
            <a:r>
              <a:rPr lang="ru-RU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Овальная выноска 11"/>
          <p:cNvSpPr/>
          <p:nvPr/>
        </p:nvSpPr>
        <p:spPr>
          <a:xfrm>
            <a:off x="5148064" y="200472"/>
            <a:ext cx="3384376" cy="2295628"/>
          </a:xfrm>
          <a:prstGeom prst="wedgeEllipseCallout">
            <a:avLst>
              <a:gd name="adj1" fmla="val -11408"/>
              <a:gd name="adj2" fmla="val 97118"/>
            </a:avLst>
          </a:prstGeom>
          <a:gradFill>
            <a:gsLst>
              <a:gs pos="0">
                <a:srgbClr val="00B0F0"/>
              </a:gs>
              <a:gs pos="50000">
                <a:srgbClr val="0070C0"/>
              </a:gs>
              <a:gs pos="100000">
                <a:srgbClr val="002060"/>
              </a:gs>
            </a:gsLst>
            <a:lin ang="162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Папа любит порядок во всем, и  </a:t>
            </a:r>
            <a:r>
              <a:rPr lang="ru-RU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мы </a:t>
            </a:r>
            <a:r>
              <a:rPr lang="ru-RU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ему помогаем  убирать мусор с участка. </a:t>
            </a:r>
            <a:endParaRPr lang="ru-RU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32845" flipH="1">
            <a:off x="7895476" y="523890"/>
            <a:ext cx="521911" cy="1535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177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67" b="13066"/>
          <a:stretch/>
        </p:blipFill>
        <p:spPr>
          <a:xfrm>
            <a:off x="4716016" y="548680"/>
            <a:ext cx="3926802" cy="407689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42" t="9167" r="3958"/>
          <a:stretch/>
        </p:blipFill>
        <p:spPr>
          <a:xfrm>
            <a:off x="323528" y="1844824"/>
            <a:ext cx="2736304" cy="2130408"/>
          </a:xfrm>
          <a:prstGeom prst="ellipse">
            <a:avLst/>
          </a:prstGeom>
        </p:spPr>
      </p:pic>
      <p:sp>
        <p:nvSpPr>
          <p:cNvPr id="5" name="Скругленная прямоугольная выноска 4"/>
          <p:cNvSpPr/>
          <p:nvPr/>
        </p:nvSpPr>
        <p:spPr>
          <a:xfrm>
            <a:off x="139966" y="174880"/>
            <a:ext cx="4321656" cy="1470888"/>
          </a:xfrm>
          <a:prstGeom prst="wedgeRoundRectCallout">
            <a:avLst>
              <a:gd name="adj1" fmla="val 59146"/>
              <a:gd name="adj2" fmla="val 96395"/>
              <a:gd name="adj3" fmla="val 16667"/>
            </a:avLst>
          </a:prstGeom>
          <a:gradFill>
            <a:gsLst>
              <a:gs pos="0">
                <a:srgbClr val="00B0F0"/>
              </a:gs>
              <a:gs pos="50000">
                <a:srgbClr val="0070C0"/>
              </a:gs>
              <a:gs pos="100000">
                <a:srgbClr val="002060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из </a:t>
            </a:r>
            <a:r>
              <a:rPr lang="ru-RU" sz="2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«спилов» </a:t>
            </a:r>
            <a:r>
              <a:rPr lang="ru-RU" sz="2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 с папой мастерим разнообразные </a:t>
            </a:r>
            <a:r>
              <a:rPr lang="ru-RU" sz="2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поделки:   игра «Крестики –нолики», «Семья кроликов» и др.</a:t>
            </a:r>
            <a:endParaRPr lang="ru-RU" sz="2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4706398"/>
            <a:ext cx="1656184" cy="190550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05" y="4371985"/>
            <a:ext cx="2720567" cy="2040425"/>
          </a:xfrm>
          <a:prstGeom prst="ellipse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01" t="3203" r="18540"/>
          <a:stretch/>
        </p:blipFill>
        <p:spPr>
          <a:xfrm>
            <a:off x="2843808" y="4203460"/>
            <a:ext cx="2321862" cy="2377476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218295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72" b="5885"/>
          <a:stretch/>
        </p:blipFill>
        <p:spPr>
          <a:xfrm>
            <a:off x="139051" y="1662532"/>
            <a:ext cx="3132348" cy="34975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234"/>
          <a:stretch/>
        </p:blipFill>
        <p:spPr>
          <a:xfrm>
            <a:off x="5796136" y="1701204"/>
            <a:ext cx="3111762" cy="35169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33" b="11067"/>
          <a:stretch/>
        </p:blipFill>
        <p:spPr>
          <a:xfrm>
            <a:off x="2987824" y="3573016"/>
            <a:ext cx="3362398" cy="31741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Овальная выноска 6"/>
          <p:cNvSpPr/>
          <p:nvPr/>
        </p:nvSpPr>
        <p:spPr>
          <a:xfrm>
            <a:off x="2051720" y="116632"/>
            <a:ext cx="4896544" cy="1944216"/>
          </a:xfrm>
          <a:prstGeom prst="wedgeEllipseCallout">
            <a:avLst>
              <a:gd name="adj1" fmla="val 44558"/>
              <a:gd name="adj2" fmla="val 88489"/>
            </a:avLst>
          </a:prstGeom>
          <a:gradFill>
            <a:gsLst>
              <a:gs pos="0">
                <a:srgbClr val="00B0F0"/>
              </a:gs>
              <a:gs pos="50000">
                <a:srgbClr val="0070C0"/>
              </a:gs>
              <a:gs pos="100000">
                <a:srgbClr val="002060"/>
              </a:gs>
            </a:gsLst>
            <a:lin ang="162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Чтобы </a:t>
            </a:r>
            <a:r>
              <a:rPr lang="ru-RU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растения росли здоровыми, </a:t>
            </a:r>
            <a:r>
              <a:rPr lang="ru-RU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нужно за ними </a:t>
            </a:r>
            <a:r>
              <a:rPr lang="ru-RU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ухаживать: поливать, подкармливать питательными веществами. </a:t>
            </a:r>
            <a:endParaRPr lang="ru-RU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04309" flipH="1">
            <a:off x="2506070" y="491004"/>
            <a:ext cx="397929" cy="1195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179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1003228" y="116632"/>
            <a:ext cx="73242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Семейный </a:t>
            </a:r>
            <a:r>
              <a:rPr 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блог: «</a:t>
            </a:r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Полезно и вкусно».</a:t>
            </a:r>
            <a:endParaRPr lang="ru-RU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782" y="789266"/>
            <a:ext cx="4536504" cy="3662704"/>
          </a:xfrm>
          <a:prstGeom prst="ellipse">
            <a:avLst/>
          </a:prstGeom>
        </p:spPr>
      </p:pic>
      <p:sp>
        <p:nvSpPr>
          <p:cNvPr id="7" name="Овальная выноска 6"/>
          <p:cNvSpPr/>
          <p:nvPr/>
        </p:nvSpPr>
        <p:spPr>
          <a:xfrm>
            <a:off x="4067944" y="1141512"/>
            <a:ext cx="4957443" cy="3312368"/>
          </a:xfrm>
          <a:prstGeom prst="wedgeEllipseCallout">
            <a:avLst>
              <a:gd name="adj1" fmla="val -64301"/>
              <a:gd name="adj2" fmla="val -21512"/>
            </a:avLst>
          </a:prstGeom>
          <a:gradFill>
            <a:gsLst>
              <a:gs pos="0">
                <a:srgbClr val="00B0F0"/>
              </a:gs>
              <a:gs pos="50000">
                <a:srgbClr val="0070C0"/>
              </a:gs>
              <a:gs pos="100000">
                <a:srgbClr val="002060"/>
              </a:gs>
            </a:gsLst>
            <a:lin ang="162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Мама </a:t>
            </a:r>
            <a:r>
              <a:rPr lang="ru-RU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готовит удивительные блюда из овощей и </a:t>
            </a:r>
            <a:r>
              <a:rPr lang="ru-RU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фруктов. Об этом она рассказывает в своем семейном блоге: «Как можно из обычных овощей приготовить изысканное блюдо» </a:t>
            </a:r>
          </a:p>
          <a:p>
            <a:pPr algn="ctr"/>
            <a:r>
              <a:rPr lang="ru-RU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Представляю вашему вниманию готовый шедевр на одном из видео</a:t>
            </a:r>
            <a:endParaRPr lang="ru-RU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4509120"/>
            <a:ext cx="2907756" cy="2001636"/>
          </a:xfrm>
          <a:prstGeom prst="ellipse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611228" y="6485195"/>
            <a:ext cx="30891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«Цветки кабачка в кляре»  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260" y="4651267"/>
            <a:ext cx="2555776" cy="1860605"/>
          </a:xfrm>
          <a:prstGeom prst="ellipse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786855" y="6483260"/>
            <a:ext cx="39891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«Цветки кабачка фаршированные» 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9396" y="4365104"/>
            <a:ext cx="2073830" cy="1728192"/>
          </a:xfrm>
          <a:prstGeom prst="rect">
            <a:avLst/>
          </a:prstGeom>
        </p:spPr>
      </p:pic>
      <p:pic>
        <p:nvPicPr>
          <p:cNvPr id="17" name="Рисунок 16">
            <a:hlinkClick r:id="rId7" action="ppaction://hlinkfile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2658" y="1916832"/>
            <a:ext cx="1196752" cy="1196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82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" y="116632"/>
            <a:ext cx="9036495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«Жареные цветы кабачков в </a:t>
            </a:r>
          </a:p>
          <a:p>
            <a:pPr algn="ctr"/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кляре»</a:t>
            </a:r>
          </a:p>
          <a:p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Классический </a:t>
            </a:r>
            <a:r>
              <a:rPr lang="ru-RU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рецепт любимого </a:t>
            </a:r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блюда:</a:t>
            </a:r>
            <a:endParaRPr lang="ru-RU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Если вы никогда прежде не пробовали ничего подобного, то начните с этого простого рецепта. Приготовив </a:t>
            </a:r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«Обжаренные </a:t>
            </a:r>
            <a:r>
              <a:rPr lang="ru-RU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кляре цветы </a:t>
            </a:r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кабачков» , а затем, </a:t>
            </a:r>
            <a:r>
              <a:rPr lang="ru-RU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попробовав их, вы сможете оценить весь вкус и аромат этой удивительной закуски.</a:t>
            </a:r>
          </a:p>
          <a:p>
            <a:endParaRPr lang="ru-RU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Что понадобится:</a:t>
            </a:r>
          </a:p>
          <a:p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- Щепотка </a:t>
            </a:r>
            <a:r>
              <a:rPr lang="ru-RU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сушёного </a:t>
            </a:r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чеснока</a:t>
            </a:r>
            <a:endParaRPr lang="ru-RU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Щепотка соли</a:t>
            </a:r>
            <a:endParaRPr lang="ru-RU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Столовая </a:t>
            </a:r>
            <a:r>
              <a:rPr lang="ru-RU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ложка густых </a:t>
            </a:r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сливок</a:t>
            </a:r>
            <a:endParaRPr lang="ru-RU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- 15 </a:t>
            </a:r>
            <a:r>
              <a:rPr lang="ru-RU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цветков кабачка или </a:t>
            </a:r>
            <a:r>
              <a:rPr lang="ru-RU" sz="2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цукини</a:t>
            </a:r>
            <a:endParaRPr lang="ru-RU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Одно </a:t>
            </a:r>
            <a:r>
              <a:rPr lang="ru-RU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куриное яйцо </a:t>
            </a:r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крупное</a:t>
            </a:r>
            <a:endParaRPr lang="ru-RU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По </a:t>
            </a:r>
            <a:r>
              <a:rPr lang="ru-RU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вкусу – приправа для </a:t>
            </a:r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овощей</a:t>
            </a:r>
            <a:endParaRPr lang="ru-RU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Щепотка </a:t>
            </a:r>
            <a:r>
              <a:rPr lang="ru-RU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сладкой </a:t>
            </a:r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паприки</a:t>
            </a:r>
            <a:endParaRPr lang="ru-RU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4800" y="3001469"/>
            <a:ext cx="2283718" cy="30449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0631" y="3086676"/>
            <a:ext cx="2216933" cy="29559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749277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260"/>
          <a:stretch/>
        </p:blipFill>
        <p:spPr>
          <a:xfrm>
            <a:off x="323528" y="3356992"/>
            <a:ext cx="5112568" cy="326059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580112" y="5156710"/>
            <a:ext cx="3400996" cy="830997"/>
          </a:xfrm>
          <a:prstGeom prst="rect">
            <a:avLst/>
          </a:prstGeom>
          <a:gradFill>
            <a:gsLst>
              <a:gs pos="0">
                <a:srgbClr val="00B0F0"/>
              </a:gs>
              <a:gs pos="50000">
                <a:srgbClr val="0070C0"/>
              </a:gs>
              <a:gs pos="100000">
                <a:srgbClr val="002060"/>
              </a:gs>
            </a:gsLst>
            <a:lin ang="5400000" scaled="0"/>
          </a:gradFill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Посадка  </a:t>
            </a:r>
            <a:r>
              <a:rPr lang="ru-RU" sz="24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микрозелени</a:t>
            </a:r>
            <a:r>
              <a:rPr lang="ru-RU" sz="24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24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домашних условиях</a:t>
            </a:r>
            <a:endParaRPr lang="ru-RU" sz="24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>
            <a:hlinkClick r:id="rId3" action="ppaction://hlinkfil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8596" y="4568932"/>
            <a:ext cx="1102432" cy="110243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350" y="476672"/>
            <a:ext cx="3122757" cy="352480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Овальная выноска 2"/>
          <p:cNvSpPr/>
          <p:nvPr/>
        </p:nvSpPr>
        <p:spPr>
          <a:xfrm>
            <a:off x="189187" y="260648"/>
            <a:ext cx="5669281" cy="2664296"/>
          </a:xfrm>
          <a:prstGeom prst="wedgeEllipseCallout">
            <a:avLst>
              <a:gd name="adj1" fmla="val 57014"/>
              <a:gd name="adj2" fmla="val 22290"/>
            </a:avLst>
          </a:prstGeom>
          <a:gradFill>
            <a:gsLst>
              <a:gs pos="0">
                <a:srgbClr val="00B0F0"/>
              </a:gs>
              <a:gs pos="50000">
                <a:srgbClr val="0070C0"/>
              </a:gs>
              <a:gs pos="100000">
                <a:srgbClr val="002060"/>
              </a:gs>
            </a:gsLst>
            <a:lin ang="162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 тоже </a:t>
            </a:r>
            <a:r>
              <a:rPr lang="ru-RU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люблю </a:t>
            </a:r>
            <a:endParaRPr lang="ru-RU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делиться </a:t>
            </a:r>
            <a:r>
              <a:rPr lang="ru-RU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своими знаниями. Вместе с моим воспитателем </a:t>
            </a:r>
            <a:r>
              <a:rPr lang="ru-RU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мы создали </a:t>
            </a:r>
            <a:r>
              <a:rPr lang="ru-RU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для ребят детский блог</a:t>
            </a:r>
          </a:p>
          <a:p>
            <a:pPr algn="ctr"/>
            <a:r>
              <a:rPr lang="ru-RU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«ХОЧУ все знать!»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04527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315536"/>
            <a:ext cx="2146548" cy="28620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67" t="4075" r="11333" b="18592"/>
          <a:stretch/>
        </p:blipFill>
        <p:spPr bwMode="auto">
          <a:xfrm>
            <a:off x="384880" y="3485948"/>
            <a:ext cx="5320832" cy="2967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>
            <a:hlinkClick r:id="rId4" action="ppaction://hlinkfil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6764" y="4336876"/>
            <a:ext cx="1152972" cy="1152972"/>
          </a:xfrm>
          <a:prstGeom prst="rect">
            <a:avLst/>
          </a:prstGeom>
        </p:spPr>
      </p:pic>
      <p:sp>
        <p:nvSpPr>
          <p:cNvPr id="6" name="Овальная выноска 5"/>
          <p:cNvSpPr/>
          <p:nvPr/>
        </p:nvSpPr>
        <p:spPr>
          <a:xfrm>
            <a:off x="3635896" y="137926"/>
            <a:ext cx="4680519" cy="3204356"/>
          </a:xfrm>
          <a:prstGeom prst="wedgeEllipseCallout">
            <a:avLst>
              <a:gd name="adj1" fmla="val -53971"/>
              <a:gd name="adj2" fmla="val 52164"/>
            </a:avLst>
          </a:prstGeom>
          <a:gradFill>
            <a:gsLst>
              <a:gs pos="0">
                <a:srgbClr val="00B0F0"/>
              </a:gs>
              <a:gs pos="50000">
                <a:srgbClr val="0070C0"/>
              </a:gs>
              <a:gs pos="100000">
                <a:srgbClr val="002060"/>
              </a:gs>
            </a:gsLst>
            <a:lin ang="162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своем блоге я рассказываю, как ухаживать за комнатными растениями </a:t>
            </a:r>
            <a:endParaRPr lang="ru-RU" sz="20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4653136"/>
            <a:ext cx="4725664" cy="2479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4067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ая прямоугольная выноска 2"/>
          <p:cNvSpPr/>
          <p:nvPr/>
        </p:nvSpPr>
        <p:spPr>
          <a:xfrm>
            <a:off x="539552" y="404664"/>
            <a:ext cx="7992888" cy="1728192"/>
          </a:xfrm>
          <a:prstGeom prst="wedgeRoundRectCallout">
            <a:avLst>
              <a:gd name="adj1" fmla="val -7885"/>
              <a:gd name="adj2" fmla="val 118641"/>
              <a:gd name="adj3" fmla="val 16667"/>
            </a:avLst>
          </a:prstGeom>
          <a:gradFill>
            <a:gsLst>
              <a:gs pos="0">
                <a:srgbClr val="00B0F0"/>
              </a:gs>
              <a:gs pos="50000">
                <a:srgbClr val="0070C0"/>
              </a:gs>
              <a:gs pos="100000">
                <a:srgbClr val="002060"/>
              </a:gs>
            </a:gsLst>
            <a:lin ang="162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Моя семья очень бережно </a:t>
            </a:r>
            <a:r>
              <a:rPr lang="ru-RU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относится </a:t>
            </a:r>
            <a:r>
              <a:rPr lang="ru-RU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 природе, и считает, если ты  будешь с любовью относиться к растениям, к </a:t>
            </a:r>
            <a:r>
              <a:rPr lang="ru-RU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животным, </a:t>
            </a:r>
            <a:r>
              <a:rPr lang="ru-RU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то наш мир станет намного </a:t>
            </a:r>
            <a:r>
              <a:rPr lang="ru-RU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лучше!</a:t>
            </a:r>
            <a:endParaRPr lang="ru-RU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58" t="15778"/>
          <a:stretch/>
        </p:blipFill>
        <p:spPr>
          <a:xfrm>
            <a:off x="395536" y="3068960"/>
            <a:ext cx="4250251" cy="3429000"/>
          </a:xfrm>
          <a:prstGeom prst="ellipse">
            <a:avLst/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2328663"/>
            <a:ext cx="3312368" cy="4416491"/>
          </a:xfrm>
          <a:prstGeom prst="ellipse">
            <a:avLst/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48758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ая прямоугольная выноска 2"/>
          <p:cNvSpPr/>
          <p:nvPr/>
        </p:nvSpPr>
        <p:spPr>
          <a:xfrm>
            <a:off x="539552" y="404664"/>
            <a:ext cx="7992888" cy="3744416"/>
          </a:xfrm>
          <a:prstGeom prst="wedgeRoundRectCallout">
            <a:avLst>
              <a:gd name="adj1" fmla="val -7885"/>
              <a:gd name="adj2" fmla="val 118641"/>
              <a:gd name="adj3" fmla="val 16667"/>
            </a:avLst>
          </a:prstGeom>
          <a:gradFill>
            <a:gsLst>
              <a:gs pos="0">
                <a:srgbClr val="00B0F0"/>
              </a:gs>
              <a:gs pos="50000">
                <a:srgbClr val="0070C0"/>
              </a:gs>
              <a:gs pos="100000">
                <a:srgbClr val="002060"/>
              </a:gs>
            </a:gsLst>
            <a:lin ang="162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9331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779</TotalTime>
  <Words>352</Words>
  <Application>Microsoft Office PowerPoint</Application>
  <PresentationFormat>Экран (4:3)</PresentationFormat>
  <Paragraphs>42</Paragraphs>
  <Slides>12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RePack by Diakov</dc:creator>
  <cp:lastModifiedBy>RePack by Diakov</cp:lastModifiedBy>
  <cp:revision>37</cp:revision>
  <dcterms:created xsi:type="dcterms:W3CDTF">2023-08-29T18:51:42Z</dcterms:created>
  <dcterms:modified xsi:type="dcterms:W3CDTF">2025-06-04T07:46:57Z</dcterms:modified>
</cp:coreProperties>
</file>