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66" r:id="rId2"/>
    <p:sldId id="256" r:id="rId3"/>
    <p:sldId id="257" r:id="rId4"/>
    <p:sldId id="258" r:id="rId5"/>
    <p:sldId id="260" r:id="rId6"/>
    <p:sldId id="259" r:id="rId7"/>
    <p:sldId id="261" r:id="rId8"/>
    <p:sldId id="263" r:id="rId9"/>
    <p:sldId id="264" r:id="rId10"/>
    <p:sldId id="265" r:id="rId11"/>
    <p:sldId id="267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ndyshevaanna@outlook.com" userId="733b13cf2e7de3e8" providerId="LiveId" clId="{D138B01B-4E2A-4ED1-A9B4-0D6D7E9E3C5F}"/>
    <pc:docChg chg="custSel modSld">
      <pc:chgData name="landyshevaanna@outlook.com" userId="733b13cf2e7de3e8" providerId="LiveId" clId="{D138B01B-4E2A-4ED1-A9B4-0D6D7E9E3C5F}" dt="2022-01-16T20:00:24.956" v="94" actId="20577"/>
      <pc:docMkLst>
        <pc:docMk/>
      </pc:docMkLst>
      <pc:sldChg chg="modSp mod">
        <pc:chgData name="landyshevaanna@outlook.com" userId="733b13cf2e7de3e8" providerId="LiveId" clId="{D138B01B-4E2A-4ED1-A9B4-0D6D7E9E3C5F}" dt="2022-01-16T20:00:24.956" v="94" actId="20577"/>
        <pc:sldMkLst>
          <pc:docMk/>
          <pc:sldMk cId="0" sldId="266"/>
        </pc:sldMkLst>
        <pc:spChg chg="mod">
          <ac:chgData name="landyshevaanna@outlook.com" userId="733b13cf2e7de3e8" providerId="LiveId" clId="{D138B01B-4E2A-4ED1-A9B4-0D6D7E9E3C5F}" dt="2022-01-16T20:00:24.956" v="94" actId="20577"/>
          <ac:spMkLst>
            <pc:docMk/>
            <pc:sldMk cId="0" sldId="26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CB84F-65F9-46FD-8D17-4F97642D7921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E8645-63F6-4C73-9F7E-4D0F64803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640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E8645-63F6-4C73-9F7E-4D0F64803BF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366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E8645-63F6-4C73-9F7E-4D0F64803BF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304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E8645-63F6-4C73-9F7E-4D0F64803BF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75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3B4F863-2F0B-4623-A244-99E6BBDD2E9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793EDBA-EB27-461B-8002-22832A8A5BEE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780928"/>
            <a:ext cx="8229600" cy="18288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Мировой океан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797152"/>
            <a:ext cx="6400800" cy="1752600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Что такое Мировой океан?</a:t>
            </a:r>
          </a:p>
          <a:p>
            <a:endParaRPr lang="ru-RU" dirty="0">
              <a:solidFill>
                <a:schemeClr val="tx1">
                  <a:lumMod val="85000"/>
                </a:schemeClr>
              </a:solidFill>
            </a:endParaRPr>
          </a:p>
          <a:p>
            <a:pPr algn="r"/>
            <a:r>
              <a:rPr lang="ru-RU" sz="2000" dirty="0">
                <a:solidFill>
                  <a:schemeClr val="tx1">
                    <a:lumMod val="85000"/>
                  </a:schemeClr>
                </a:solidFill>
              </a:rPr>
              <a:t>Автор Ландышева А.И., учитель географии МАОУ «Школа №94»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Мировой океан</a:t>
            </a:r>
          </a:p>
        </p:txBody>
      </p:sp>
      <p:pic>
        <p:nvPicPr>
          <p:cNvPr id="1026" name="Picture 2" descr="C:\Users\777\Desktop\Physical_wor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535361"/>
            <a:ext cx="7200800" cy="413122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3528" y="908720"/>
            <a:ext cx="8568952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dirty="0" err="1"/>
              <a:t>Мирово́й</a:t>
            </a:r>
            <a:r>
              <a:rPr lang="ru-RU" sz="2200" dirty="0"/>
              <a:t> </a:t>
            </a:r>
            <a:r>
              <a:rPr lang="ru-RU" sz="2200" dirty="0" err="1"/>
              <a:t>океа́н</a:t>
            </a:r>
            <a:r>
              <a:rPr lang="ru-RU" sz="2200" dirty="0"/>
              <a:t> — основная часть гидросферы, непрерывная, но не сплошная водная оболочка Земли, окружающая материки и острова, и отличающаяся общностью солевого состава. Мировой океан покрывает около 70 % земной поверхности.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16632" y="-17140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Океаны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60032" y="4653136"/>
            <a:ext cx="4104456" cy="20313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/>
              <a:t>Ти́хий</a:t>
            </a:r>
            <a:r>
              <a:rPr lang="ru-RU" dirty="0"/>
              <a:t> </a:t>
            </a:r>
            <a:r>
              <a:rPr lang="ru-RU" dirty="0" err="1"/>
              <a:t>океа́н</a:t>
            </a:r>
            <a:r>
              <a:rPr lang="ru-RU" dirty="0"/>
              <a:t> — самый большой по площади и глубине океан на Земле. Расположен между материками Евразией и Австралией на западе, Северной и Южной Америкой на востоке, Антарктидой на юге.</a:t>
            </a:r>
          </a:p>
        </p:txBody>
      </p:sp>
      <p:pic>
        <p:nvPicPr>
          <p:cNvPr id="2050" name="Picture 2" descr="C:\Users\777\Desktop\Pacific_Ocea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48680"/>
            <a:ext cx="3974976" cy="397497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692696"/>
            <a:ext cx="4536504" cy="59093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/>
              <a:t>Океа́н</a:t>
            </a:r>
            <a:r>
              <a:rPr lang="ru-RU" dirty="0"/>
              <a:t> (</a:t>
            </a:r>
            <a:r>
              <a:rPr lang="ru-RU" dirty="0" err="1"/>
              <a:t>др.-греч</a:t>
            </a:r>
            <a:r>
              <a:rPr lang="ru-RU" dirty="0"/>
              <a:t>. </a:t>
            </a:r>
            <a:r>
              <a:rPr lang="ru-RU" dirty="0" err="1"/>
              <a:t>Ὠκεανός, </a:t>
            </a:r>
            <a:r>
              <a:rPr lang="ru-RU" dirty="0"/>
              <a:t>от имени древнегреческого божества Океана) — крупнейший водный объект, составляющий часть Мирового океана, расположенный среди материков, обладающий системой циркуляции вод и другими специфическими особенностями</a:t>
            </a:r>
          </a:p>
          <a:p>
            <a:pPr algn="ctr"/>
            <a:r>
              <a:rPr lang="ru-RU" dirty="0"/>
              <a:t>Площадь поверхности мирового океана, в состав которого входят океаны и моря, составляет около 71 % поверхности Земли (порядка 361 </a:t>
            </a:r>
            <a:r>
              <a:rPr lang="ru-RU" dirty="0" err="1"/>
              <a:t>млн</a:t>
            </a:r>
            <a:r>
              <a:rPr lang="ru-RU" dirty="0"/>
              <a:t> км²). Рельеф дна океанов Земли в целом сложен и разнообразен.</a:t>
            </a:r>
          </a:p>
          <a:p>
            <a:pPr algn="ctr"/>
            <a:r>
              <a:rPr lang="ru-RU" dirty="0"/>
              <a:t>Наука, изучающая океаны, называется океанологией.</a:t>
            </a:r>
          </a:p>
          <a:p>
            <a:pPr algn="ctr"/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Площади океанов:</a:t>
            </a: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Тихий – 178,6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млн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км</a:t>
            </a:r>
            <a:r>
              <a:rPr lang="ru-RU" sz="1400" baseline="30000" dirty="0">
                <a:solidFill>
                  <a:schemeClr val="bg2">
                    <a:lumMod val="50000"/>
                  </a:schemeClr>
                </a:solidFill>
              </a:rPr>
              <a:t>2</a:t>
            </a: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Атлантический – 91,6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млн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км</a:t>
            </a:r>
            <a:r>
              <a:rPr lang="ru-RU" sz="1400" baseline="30000" dirty="0">
                <a:solidFill>
                  <a:schemeClr val="bg2">
                    <a:lumMod val="50000"/>
                  </a:schemeClr>
                </a:solidFill>
              </a:rPr>
              <a:t>2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Индийский – 76,2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млн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км</a:t>
            </a:r>
            <a:r>
              <a:rPr lang="ru-RU" sz="1400" baseline="30000" dirty="0">
                <a:solidFill>
                  <a:schemeClr val="bg2">
                    <a:lumMod val="50000"/>
                  </a:schemeClr>
                </a:solidFill>
              </a:rPr>
              <a:t>2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Северный Ледовитый – 14,7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млн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км</a:t>
            </a:r>
            <a:r>
              <a:rPr lang="ru-RU" sz="1400" baseline="30000" dirty="0">
                <a:solidFill>
                  <a:schemeClr val="bg2">
                    <a:lumMod val="50000"/>
                  </a:schemeClr>
                </a:solidFill>
              </a:rPr>
              <a:t>2</a:t>
            </a:r>
            <a:endParaRPr lang="ru-RU" baseline="30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2348880"/>
            <a:ext cx="1416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Тихи</a:t>
            </a:r>
            <a:r>
              <a:rPr lang="ru-RU" baseline="0" dirty="0">
                <a:solidFill>
                  <a:schemeClr val="bg2">
                    <a:lumMod val="75000"/>
                  </a:schemeClr>
                </a:solidFill>
              </a:rPr>
              <a:t>й океан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8"/>
            <a:ext cx="3816424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/>
              <a:t>Атланти́ческий</a:t>
            </a:r>
            <a:r>
              <a:rPr lang="ru-RU" dirty="0"/>
              <a:t> </a:t>
            </a:r>
            <a:r>
              <a:rPr lang="ru-RU" dirty="0" err="1"/>
              <a:t>океа́н</a:t>
            </a:r>
            <a:r>
              <a:rPr lang="ru-RU" dirty="0"/>
              <a:t> — второй по величине океан Земли после Тихого океана, расположенный между Гренландией и Исландией на севере, Европой и Африкой на востоке, Северной и Южной Америкой на западе и Антарктидой на юге.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91472" y="4005064"/>
            <a:ext cx="4752528" cy="258532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/>
              <a:t>Инди́йский</a:t>
            </a:r>
            <a:r>
              <a:rPr lang="ru-RU" dirty="0"/>
              <a:t> </a:t>
            </a:r>
            <a:r>
              <a:rPr lang="ru-RU" dirty="0" err="1"/>
              <a:t>океа́н</a:t>
            </a:r>
            <a:r>
              <a:rPr lang="ru-RU" dirty="0"/>
              <a:t> — третий по площади и глубине океан Земли, покрывающий около 20 % её водной поверхности. Его площадь составляет 76,174 миллионов км², объём — 282,65 </a:t>
            </a:r>
            <a:r>
              <a:rPr lang="ru-RU" dirty="0" err="1"/>
              <a:t>млн</a:t>
            </a:r>
            <a:r>
              <a:rPr lang="ru-RU" dirty="0"/>
              <a:t> км³. Самая глубокая точка океана находится в Зондском жёлобе (7729 м). На севере омывает Азию, на западе — Африку, на востоке — Австралию; на юге граничит с Антарктидой. </a:t>
            </a:r>
          </a:p>
        </p:txBody>
      </p:sp>
      <p:pic>
        <p:nvPicPr>
          <p:cNvPr id="3074" name="Picture 2" descr="C:\Users\777\Desktop\Indianocea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844" y="2842870"/>
            <a:ext cx="3756318" cy="3756318"/>
          </a:xfrm>
          <a:prstGeom prst="rect">
            <a:avLst/>
          </a:prstGeom>
          <a:noFill/>
        </p:spPr>
      </p:pic>
      <p:pic>
        <p:nvPicPr>
          <p:cNvPr id="3075" name="Picture 3" descr="C:\Users\777\Desktop\Atlantic_Ocea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852936"/>
            <a:ext cx="3733552" cy="3733552"/>
          </a:xfrm>
          <a:prstGeom prst="rect">
            <a:avLst/>
          </a:prstGeom>
          <a:noFill/>
        </p:spPr>
      </p:pic>
      <p:pic>
        <p:nvPicPr>
          <p:cNvPr id="3076" name="Picture 4" descr="C:\Users\777\Desktop\Indianocea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88640"/>
            <a:ext cx="3744416" cy="374441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4080568">
            <a:off x="1360362" y="4522637"/>
            <a:ext cx="2297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Атлантический </a:t>
            </a:r>
            <a:r>
              <a:rPr lang="ru-RU" baseline="0" dirty="0">
                <a:solidFill>
                  <a:schemeClr val="bg2">
                    <a:lumMod val="75000"/>
                  </a:schemeClr>
                </a:solidFill>
              </a:rPr>
              <a:t>океан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56176" y="1628800"/>
            <a:ext cx="1300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Индийский</a:t>
            </a:r>
          </a:p>
          <a:p>
            <a:pPr algn="ctr"/>
            <a:r>
              <a:rPr lang="ru-RU" baseline="0" dirty="0">
                <a:solidFill>
                  <a:schemeClr val="bg2">
                    <a:lumMod val="75000"/>
                  </a:schemeClr>
                </a:solidFill>
              </a:rPr>
              <a:t>океан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4824536" cy="369331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Се́верный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Ледови́тый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океа́н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 — наименьший по площади и глубине океан Земли, расположенный полностью в северном полушарии, между Евразией и Северной Америкой.</a:t>
            </a: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Площадь океана составляет 14,75 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млн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км², объём воды — 18,07 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млн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км³. Средняя глубина — 1225 м, наибольшая глубина — 5527 м в Гренландском море. </a:t>
            </a: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К Северному Ледовитому океану примыкают территории Дании (Гренландия), Исландии, Канады, Норвегии, России и Соединённых Штатов Америки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4221088"/>
            <a:ext cx="79928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Южный океан</a:t>
            </a:r>
            <a:r>
              <a:rPr lang="ru-RU" dirty="0"/>
              <a:t>. В 2000 году Международная гидрографическая организация объединила южные части Атлантического, Индийского и Тихого океанов, создав пятое дополнение к списку – Южный океан. Аргументы в пользу такого решения следующие: в южной части Атлантического, Индийского и Тихого океанов границы между ними весьма условны, в то же время воды, прилегающие к Антарктиде, имеют свою специфику, а также объединены Антарктическим циркумполярным течением.</a:t>
            </a:r>
          </a:p>
        </p:txBody>
      </p:sp>
      <p:pic>
        <p:nvPicPr>
          <p:cNvPr id="4100" name="Picture 4" descr="C:\Users\777\Desktop\377c191fa98GfB0I.jpg"/>
          <p:cNvPicPr>
            <a:picLocks noChangeAspect="1" noChangeArrowheads="1"/>
          </p:cNvPicPr>
          <p:nvPr/>
        </p:nvPicPr>
        <p:blipFill>
          <a:blip r:embed="rId2" cstate="print"/>
          <a:srcRect l="19419" t="7405" r="20337" b="16996"/>
          <a:stretch>
            <a:fillRect/>
          </a:stretch>
        </p:blipFill>
        <p:spPr bwMode="auto">
          <a:xfrm>
            <a:off x="5220072" y="260648"/>
            <a:ext cx="3672408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Моря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55576" y="908720"/>
            <a:ext cx="2520280" cy="22322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Внутренние – вдаются глубоко в сушу:</a:t>
            </a:r>
          </a:p>
          <a:p>
            <a:pPr algn="ctr"/>
            <a:r>
              <a:rPr lang="ru-RU" dirty="0"/>
              <a:t>Средиземное, Мраморное, Черное, Азовское, Белое, Балтийское, Красное, Желтое и др.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868144" y="980728"/>
            <a:ext cx="2592288" cy="21602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Окраинные – вдаются в сушу незначительно: </a:t>
            </a:r>
          </a:p>
          <a:p>
            <a:pPr algn="ctr"/>
            <a:r>
              <a:rPr lang="ru-RU" dirty="0"/>
              <a:t>Охотское, Японское, Баренцево, Карибское, Карское, Чукотское и др.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491880" y="1052736"/>
            <a:ext cx="86409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860032" y="1052736"/>
            <a:ext cx="86409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5122" name="Picture 2" descr="C:\Users\777\Desktop\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3429000"/>
            <a:ext cx="3816424" cy="2855848"/>
          </a:xfrm>
          <a:prstGeom prst="rect">
            <a:avLst/>
          </a:prstGeom>
          <a:noFill/>
        </p:spPr>
      </p:pic>
      <p:pic>
        <p:nvPicPr>
          <p:cNvPr id="5124" name="Picture 4" descr="C:\Users\777\Desktop\Caribbeanmap.jpg"/>
          <p:cNvPicPr>
            <a:picLocks noChangeAspect="1" noChangeArrowheads="1"/>
          </p:cNvPicPr>
          <p:nvPr/>
        </p:nvPicPr>
        <p:blipFill>
          <a:blip r:embed="rId3" cstate="print"/>
          <a:srcRect l="31963"/>
          <a:stretch>
            <a:fillRect/>
          </a:stretch>
        </p:blipFill>
        <p:spPr bwMode="auto">
          <a:xfrm>
            <a:off x="5292080" y="3429000"/>
            <a:ext cx="3525416" cy="297180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347864" y="1844824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Саргассово море – в Атлантическом океане, расположен между двумя течениями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56792" y="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Заливы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43808" y="404664"/>
            <a:ext cx="5976664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часть морей или океанов, вдающиеся в сушу</a:t>
            </a:r>
          </a:p>
        </p:txBody>
      </p:sp>
      <p:pic>
        <p:nvPicPr>
          <p:cNvPr id="6146" name="Picture 2" descr="C:\Users\777\Desktop\карт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933056"/>
            <a:ext cx="5328592" cy="2768369"/>
          </a:xfrm>
          <a:prstGeom prst="rect">
            <a:avLst/>
          </a:prstGeom>
          <a:noFill/>
        </p:spPr>
      </p:pic>
      <p:pic>
        <p:nvPicPr>
          <p:cNvPr id="6147" name="Picture 3" descr="C:\Users\777\Desktop\094595e50d1d721962bcc6d3a241a4a4.jpg"/>
          <p:cNvPicPr>
            <a:picLocks noChangeAspect="1" noChangeArrowheads="1"/>
          </p:cNvPicPr>
          <p:nvPr/>
        </p:nvPicPr>
        <p:blipFill>
          <a:blip r:embed="rId3" cstate="print"/>
          <a:srcRect l="14516"/>
          <a:stretch>
            <a:fillRect/>
          </a:stretch>
        </p:blipFill>
        <p:spPr bwMode="auto">
          <a:xfrm>
            <a:off x="323528" y="3933056"/>
            <a:ext cx="2808312" cy="2714547"/>
          </a:xfrm>
          <a:prstGeom prst="rect">
            <a:avLst/>
          </a:prstGeom>
          <a:noFill/>
        </p:spPr>
      </p:pic>
      <p:pic>
        <p:nvPicPr>
          <p:cNvPr id="6148" name="Picture 4" descr="C:\Users\777\Desktop\gulf-of-mexic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052736"/>
            <a:ext cx="3472860" cy="2664296"/>
          </a:xfrm>
          <a:prstGeom prst="rect">
            <a:avLst/>
          </a:prstGeom>
          <a:noFill/>
        </p:spPr>
      </p:pic>
      <p:pic>
        <p:nvPicPr>
          <p:cNvPr id="6149" name="Picture 5" descr="C:\Users\777\Desktop\tmpYxpVKH.png"/>
          <p:cNvPicPr>
            <a:picLocks noChangeAspect="1" noChangeArrowheads="1"/>
          </p:cNvPicPr>
          <p:nvPr/>
        </p:nvPicPr>
        <p:blipFill>
          <a:blip r:embed="rId5" cstate="print"/>
          <a:srcRect t="21739" r="13437" b="2165"/>
          <a:stretch>
            <a:fillRect/>
          </a:stretch>
        </p:blipFill>
        <p:spPr bwMode="auto">
          <a:xfrm>
            <a:off x="251520" y="1052736"/>
            <a:ext cx="4824536" cy="26191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700808" y="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Проливы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43808" y="332656"/>
            <a:ext cx="597666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узкие вытянутые участки водной поверхности, соединяющие две акватории и разделяющие участки суши</a:t>
            </a:r>
          </a:p>
        </p:txBody>
      </p:sp>
      <p:pic>
        <p:nvPicPr>
          <p:cNvPr id="7170" name="Picture 2" descr="C:\Users\777\Desktop\0004-004-Fgp-afriki.jpg"/>
          <p:cNvPicPr>
            <a:picLocks noChangeAspect="1" noChangeArrowheads="1"/>
          </p:cNvPicPr>
          <p:nvPr/>
        </p:nvPicPr>
        <p:blipFill>
          <a:blip r:embed="rId2" cstate="print"/>
          <a:srcRect l="24706" t="34230" r="9593"/>
          <a:stretch>
            <a:fillRect/>
          </a:stretch>
        </p:blipFill>
        <p:spPr bwMode="auto">
          <a:xfrm>
            <a:off x="539552" y="4169506"/>
            <a:ext cx="3312368" cy="2486881"/>
          </a:xfrm>
          <a:prstGeom prst="rect">
            <a:avLst/>
          </a:prstGeom>
          <a:noFill/>
        </p:spPr>
      </p:pic>
      <p:pic>
        <p:nvPicPr>
          <p:cNvPr id="7172" name="Picture 4" descr="C:\Users\777\Desktop\О._Сахалин.png"/>
          <p:cNvPicPr>
            <a:picLocks noChangeAspect="1" noChangeArrowheads="1"/>
          </p:cNvPicPr>
          <p:nvPr/>
        </p:nvPicPr>
        <p:blipFill>
          <a:blip r:embed="rId3" cstate="print"/>
          <a:srcRect r="31395"/>
          <a:stretch>
            <a:fillRect/>
          </a:stretch>
        </p:blipFill>
        <p:spPr bwMode="auto">
          <a:xfrm>
            <a:off x="539552" y="1268760"/>
            <a:ext cx="3275856" cy="2808312"/>
          </a:xfrm>
          <a:prstGeom prst="rect">
            <a:avLst/>
          </a:prstGeom>
          <a:noFill/>
        </p:spPr>
      </p:pic>
      <p:pic>
        <p:nvPicPr>
          <p:cNvPr id="7173" name="Picture 5" descr="C:\Users\777\Desktop\slide_8.jpg"/>
          <p:cNvPicPr>
            <a:picLocks noChangeAspect="1" noChangeArrowheads="1"/>
          </p:cNvPicPr>
          <p:nvPr/>
        </p:nvPicPr>
        <p:blipFill>
          <a:blip r:embed="rId4" cstate="print"/>
          <a:srcRect l="7452" t="11117" r="26399" b="23364"/>
          <a:stretch>
            <a:fillRect/>
          </a:stretch>
        </p:blipFill>
        <p:spPr bwMode="auto">
          <a:xfrm>
            <a:off x="4788024" y="1196752"/>
            <a:ext cx="3816424" cy="2664296"/>
          </a:xfrm>
          <a:prstGeom prst="rect">
            <a:avLst/>
          </a:prstGeom>
          <a:noFill/>
        </p:spPr>
      </p:pic>
      <p:pic>
        <p:nvPicPr>
          <p:cNvPr id="7174" name="Picture 6" descr="C:\Users\777\Desktop\magellan3.jpg"/>
          <p:cNvPicPr>
            <a:picLocks noChangeAspect="1" noChangeArrowheads="1"/>
          </p:cNvPicPr>
          <p:nvPr/>
        </p:nvPicPr>
        <p:blipFill>
          <a:blip r:embed="rId5" cstate="print"/>
          <a:srcRect b="12088"/>
          <a:stretch>
            <a:fillRect/>
          </a:stretch>
        </p:blipFill>
        <p:spPr bwMode="auto">
          <a:xfrm>
            <a:off x="4788024" y="4005064"/>
            <a:ext cx="3929579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Острова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476672"/>
            <a:ext cx="2880320" cy="15841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Вулканические – в результате подводных извержений вулканов.  Гавайские, Курильские, Канарские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28184" y="188640"/>
            <a:ext cx="2736304" cy="22596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Материковые – в результате</a:t>
            </a:r>
          </a:p>
          <a:p>
            <a:pPr algn="ctr"/>
            <a:r>
              <a:rPr lang="ru-RU" dirty="0"/>
              <a:t> движений земной коры отделились небольшие части и возникли острова. Гренландия, Мадагаскар, Тасмания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47864" y="1556792"/>
            <a:ext cx="2736304" cy="158417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Коралловые – из окаменевших остатков кораллов. Мальдивские острова в составе Большого Барьерного рифа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31840" y="620688"/>
            <a:ext cx="3240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отдельные участки суши, </a:t>
            </a:r>
          </a:p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со всех сторон окруженные водой</a:t>
            </a:r>
          </a:p>
        </p:txBody>
      </p:sp>
      <p:pic>
        <p:nvPicPr>
          <p:cNvPr id="24578" name="Picture 2" descr="C:\Users\777\Desktop\map_maldiv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284984"/>
            <a:ext cx="2705100" cy="2247900"/>
          </a:xfrm>
          <a:prstGeom prst="rect">
            <a:avLst/>
          </a:prstGeom>
          <a:noFill/>
        </p:spPr>
      </p:pic>
      <p:pic>
        <p:nvPicPr>
          <p:cNvPr id="24579" name="Picture 3" descr="C:\Users\777\Desktop\grenlandiya-na-karte-mira-750x752.jpg.pagespeed.ce.KzpQRInaW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564904"/>
            <a:ext cx="2750430" cy="2757764"/>
          </a:xfrm>
          <a:prstGeom prst="rect">
            <a:avLst/>
          </a:prstGeom>
          <a:noFill/>
        </p:spPr>
      </p:pic>
      <p:pic>
        <p:nvPicPr>
          <p:cNvPr id="24581" name="Picture 5" descr="C:\Users\777\Desktop\211.jpg"/>
          <p:cNvPicPr>
            <a:picLocks noChangeAspect="1" noChangeArrowheads="1"/>
          </p:cNvPicPr>
          <p:nvPr/>
        </p:nvPicPr>
        <p:blipFill>
          <a:blip r:embed="rId4" cstate="print"/>
          <a:srcRect l="13372" r="9887"/>
          <a:stretch>
            <a:fillRect/>
          </a:stretch>
        </p:blipFill>
        <p:spPr bwMode="auto">
          <a:xfrm>
            <a:off x="179512" y="2348880"/>
            <a:ext cx="3024336" cy="2708487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79512" y="5517232"/>
            <a:ext cx="8964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Архипелаги – группы островов. Самые крупные: Большие </a:t>
            </a:r>
            <a:r>
              <a:rPr lang="ru-RU" dirty="0" err="1"/>
              <a:t>Зондские</a:t>
            </a:r>
            <a:r>
              <a:rPr lang="ru-RU" dirty="0"/>
              <a:t> острова (около 1 500 тыс. км</a:t>
            </a:r>
            <a:r>
              <a:rPr lang="ru-RU" baseline="30000" dirty="0"/>
              <a:t>2 </a:t>
            </a:r>
            <a:r>
              <a:rPr lang="ru-RU" dirty="0"/>
              <a:t>, Индийский океан), Канадский Арктический (1 355 тыс. км</a:t>
            </a:r>
            <a:r>
              <a:rPr lang="ru-RU" baseline="30000" dirty="0"/>
              <a:t>2</a:t>
            </a:r>
            <a:r>
              <a:rPr lang="ru-RU" dirty="0"/>
              <a:t>, Северный Ледовитый океан), Японские острова (370 тыс. км</a:t>
            </a:r>
            <a:r>
              <a:rPr lang="ru-RU" baseline="30000" dirty="0"/>
              <a:t>2</a:t>
            </a:r>
            <a:r>
              <a:rPr lang="ru-RU" dirty="0"/>
              <a:t>, Тихий океан)Британские острова (325 тыс. км</a:t>
            </a:r>
            <a:r>
              <a:rPr lang="ru-RU" baseline="30000" dirty="0"/>
              <a:t>2</a:t>
            </a:r>
            <a:r>
              <a:rPr lang="ru-RU" dirty="0"/>
              <a:t>, Атлантический океан), Филиппинские острова (300 тыс. км</a:t>
            </a:r>
            <a:r>
              <a:rPr lang="ru-RU" baseline="30000" dirty="0"/>
              <a:t>2</a:t>
            </a:r>
            <a:r>
              <a:rPr lang="ru-RU" dirty="0"/>
              <a:t>, Тихий океан)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96752" y="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Полуострова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851920" y="260648"/>
            <a:ext cx="504056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выступающие части суши, с трех сторон  окруженные водой.</a:t>
            </a:r>
          </a:p>
        </p:txBody>
      </p:sp>
      <p:pic>
        <p:nvPicPr>
          <p:cNvPr id="25602" name="Picture 2" descr="C:\Users\777\Desktop\mapp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198427"/>
            <a:ext cx="3888432" cy="5425719"/>
          </a:xfrm>
          <a:prstGeom prst="rect">
            <a:avLst/>
          </a:prstGeom>
          <a:noFill/>
        </p:spPr>
      </p:pic>
      <p:pic>
        <p:nvPicPr>
          <p:cNvPr id="25603" name="Picture 3" descr="C:\Users\777\Desktop\item_123.png"/>
          <p:cNvPicPr>
            <a:picLocks noChangeAspect="1" noChangeArrowheads="1"/>
          </p:cNvPicPr>
          <p:nvPr/>
        </p:nvPicPr>
        <p:blipFill>
          <a:blip r:embed="rId4" cstate="print"/>
          <a:srcRect l="53737" b="55612"/>
          <a:stretch>
            <a:fillRect/>
          </a:stretch>
        </p:blipFill>
        <p:spPr bwMode="auto">
          <a:xfrm>
            <a:off x="539552" y="4077072"/>
            <a:ext cx="3644479" cy="2625952"/>
          </a:xfrm>
          <a:prstGeom prst="rect">
            <a:avLst/>
          </a:prstGeom>
          <a:noFill/>
        </p:spPr>
      </p:pic>
      <p:pic>
        <p:nvPicPr>
          <p:cNvPr id="25604" name="Picture 4" descr="C:\Users\777\Desktop\shvetsiya3.jpg"/>
          <p:cNvPicPr>
            <a:picLocks noChangeAspect="1" noChangeArrowheads="1"/>
          </p:cNvPicPr>
          <p:nvPr/>
        </p:nvPicPr>
        <p:blipFill>
          <a:blip r:embed="rId5" cstate="print"/>
          <a:srcRect l="3050" t="1786" r="1469" b="4545"/>
          <a:stretch>
            <a:fillRect/>
          </a:stretch>
        </p:blipFill>
        <p:spPr bwMode="auto">
          <a:xfrm>
            <a:off x="539552" y="1124744"/>
            <a:ext cx="3600400" cy="2797861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 rot="18256885">
            <a:off x="1087011" y="1889372"/>
            <a:ext cx="23620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Скандинавский п-ов</a:t>
            </a:r>
            <a:r>
              <a:rPr lang="ru-RU" sz="1400" dirty="0"/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236296" y="4077072"/>
            <a:ext cx="9492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Камчатка</a:t>
            </a:r>
            <a:r>
              <a:rPr lang="ru-RU" sz="1400" dirty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12776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Вопросы: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2636912"/>
            <a:ext cx="5847242" cy="36933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buAutoNum type="arabicPeriod"/>
            </a:pPr>
            <a:r>
              <a:rPr lang="ru-RU" sz="2400" dirty="0"/>
              <a:t>Что входит в понятие «мировой океан»?</a:t>
            </a:r>
          </a:p>
          <a:p>
            <a:pPr marL="342900" indent="-342900" algn="ctr">
              <a:buAutoNum type="arabicPeriod"/>
            </a:pPr>
            <a:endParaRPr lang="ru-RU" sz="2400" dirty="0"/>
          </a:p>
          <a:p>
            <a:pPr marL="342900" indent="-342900" algn="ctr">
              <a:buAutoNum type="arabicPeriod"/>
            </a:pPr>
            <a:r>
              <a:rPr lang="ru-RU" sz="2400" dirty="0"/>
              <a:t>Сколько океанов выделяют сейчас?</a:t>
            </a:r>
          </a:p>
          <a:p>
            <a:pPr marL="342900" indent="-342900" algn="ctr">
              <a:buAutoNum type="arabicPeriod"/>
            </a:pPr>
            <a:endParaRPr lang="ru-RU" sz="2400" dirty="0"/>
          </a:p>
          <a:p>
            <a:pPr marL="342900" indent="-342900" algn="ctr">
              <a:buAutoNum type="arabicPeriod"/>
            </a:pPr>
            <a:r>
              <a:rPr lang="ru-RU" sz="2400" dirty="0"/>
              <a:t>Какие бывают моря?</a:t>
            </a:r>
          </a:p>
          <a:p>
            <a:pPr marL="342900" indent="-342900" algn="ctr">
              <a:buAutoNum type="arabicPeriod"/>
            </a:pPr>
            <a:endParaRPr lang="ru-RU" sz="2400" dirty="0"/>
          </a:p>
          <a:p>
            <a:pPr marL="342900" indent="-342900" algn="ctr">
              <a:buAutoNum type="arabicPeriod"/>
            </a:pPr>
            <a:r>
              <a:rPr lang="ru-RU" sz="2400" dirty="0"/>
              <a:t>Чем отличается  залив от пролива?</a:t>
            </a:r>
          </a:p>
          <a:p>
            <a:pPr marL="342900" indent="-342900" algn="ctr">
              <a:buAutoNum type="arabicPeriod"/>
            </a:pPr>
            <a:endParaRPr lang="ru-RU" sz="2400" dirty="0"/>
          </a:p>
          <a:p>
            <a:pPr marL="342900" indent="-342900" algn="ctr">
              <a:buAutoNum type="arabicPeriod"/>
            </a:pPr>
            <a:r>
              <a:rPr lang="ru-RU" sz="2400" dirty="0"/>
              <a:t>Чем отличается остров от полуострова?</a:t>
            </a:r>
          </a:p>
          <a:p>
            <a:pPr marL="342900" indent="-342900" algn="ctr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20000"/>
                    <a:lumOff val="80000"/>
                  </a:schemeClr>
                </a:solidFill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205</TotalTime>
  <Words>709</Words>
  <Application>Microsoft Office PowerPoint</Application>
  <PresentationFormat>Экран (4:3)</PresentationFormat>
  <Paragraphs>63</Paragraphs>
  <Slides>12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Мировой океан</vt:lpstr>
      <vt:lpstr>Мировой океан</vt:lpstr>
      <vt:lpstr>Океаны</vt:lpstr>
      <vt:lpstr>Презентация PowerPoint</vt:lpstr>
      <vt:lpstr>Презентация PowerPoint</vt:lpstr>
      <vt:lpstr>Моря</vt:lpstr>
      <vt:lpstr>Заливы</vt:lpstr>
      <vt:lpstr>Проливы</vt:lpstr>
      <vt:lpstr>Острова</vt:lpstr>
      <vt:lpstr>Полуострова</vt:lpstr>
      <vt:lpstr>Вопросы:</vt:lpstr>
      <vt:lpstr>Спасибо за внимание!</vt:lpstr>
    </vt:vector>
  </TitlesOfParts>
  <Company>Krokoz™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Мировой океан</dc:title>
  <dc:creator>777</dc:creator>
  <cp:lastModifiedBy>landyshevaanna@outlook.com</cp:lastModifiedBy>
  <cp:revision>22</cp:revision>
  <dcterms:created xsi:type="dcterms:W3CDTF">2016-11-09T16:37:15Z</dcterms:created>
  <dcterms:modified xsi:type="dcterms:W3CDTF">2022-01-16T20:00:34Z</dcterms:modified>
</cp:coreProperties>
</file>