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70" r:id="rId5"/>
    <p:sldId id="271" r:id="rId6"/>
    <p:sldId id="281" r:id="rId7"/>
    <p:sldId id="257" r:id="rId8"/>
    <p:sldId id="258" r:id="rId9"/>
    <p:sldId id="259" r:id="rId10"/>
    <p:sldId id="273" r:id="rId11"/>
    <p:sldId id="275" r:id="rId12"/>
    <p:sldId id="274" r:id="rId13"/>
    <p:sldId id="276" r:id="rId14"/>
    <p:sldId id="263" r:id="rId15"/>
    <p:sldId id="277" r:id="rId16"/>
    <p:sldId id="278" r:id="rId17"/>
    <p:sldId id="279" r:id="rId18"/>
    <p:sldId id="280" r:id="rId19"/>
    <p:sldId id="264" r:id="rId20"/>
    <p:sldId id="265" r:id="rId21"/>
    <p:sldId id="266" r:id="rId22"/>
    <p:sldId id="268" r:id="rId23"/>
    <p:sldId id="282" r:id="rId24"/>
    <p:sldId id="269" r:id="rId25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678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173792C-ADD4-481E-B8FE-8ADD368035B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6CD2CCD-5EA1-4B11-93CC-B77ABEA2743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0BDC8F6-E0D2-4FAD-A5F9-E3868C996328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D6C9DDE-64C8-4799-AF94-923AADA0FD50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EEB9B35-5A67-425F-B836-0425B8210AF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876A39C8-DE47-41E7-91BC-9ECC854BE9F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BEA7237-33D7-4594-B197-E8CDC5C3D26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9E2A07D-34D2-42C9-8877-96779F2DF7C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933EC2D-BC3C-49C5-B93F-EED2DC5F811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31D9AF3-B9EF-4EC1-9E2A-2B01355A6A2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24F57A5-0A53-4DB4-A065-8B136D09028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216F9C7-A2BD-48FF-BF47-E4ABE20A8E24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0860C77-39E0-41CB-8448-8DDE1191405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0371155-F1F3-4576-8E55-E9F21F42D97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590CA15-C89A-493C-B43A-BBC0BC2029A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45041CA-B727-42FF-BB75-D3A2D520D196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5D60B2B-1A2F-4B42-9539-B7DA3095B536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DE0CAB31-83F4-444F-AAD5-F6099854761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BAD27C2-B8B3-4F8F-8D51-506E9F58672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10FD2CB1-6611-4FC0-81CD-9EDCB3902D2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51ECE5B6-E946-4574-B832-B4FBCEF01C9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AC8375F-E5E9-46FE-93D0-9F08F3EB774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9EBBADC-E5C1-421C-BFFB-D8ACA37C212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793E8E9-2984-4766-B2C5-B8632E41371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4D71D61-277A-448C-A389-F42D917F27C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17FD07C5-1F6E-4219-9F5C-913E2B70ACA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15905A88-119B-44AF-992B-195E51F3652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152E986-5A2E-4F00-9D4D-7EFF77A8932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06EEAAC0-6197-4825-A22C-C13569D2AD49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9AAB1623-A090-4F8C-9E07-BA88F8C54C6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BE075BF-E0AD-483D-8127-0B0E7C8619B3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0FAA0C4-4297-4AAE-8921-C94887EBD88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0DE6E88-00FE-4602-92C4-8DCB22C4110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7D303FC-9145-42AA-A921-8AFF0FE46B1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06CDB22-C8D5-4809-9E04-4DFE96686FE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2B9E29F-4756-4752-AC33-2F1F5697B1E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latin typeface="Times New Roman"/>
              </a:rPr>
              <a:t> 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B4F6EFC4-4BC4-40CF-A5D9-9B5C09035BEB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latin typeface="Times New Roman"/>
              </a:rPr>
              <a:t> 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 idx="4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sldNum" idx="5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CC5E41C0-2267-4BE8-A708-C88B8540F488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6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ftr" idx="7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sldNum" idx="8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E6D43637-A67E-4AE0-870B-50798561C83F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dt" idx="9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60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«Дороги, которые</a:t>
            </a:r>
            <a:r>
              <a:rPr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выбираем»</a:t>
            </a:r>
            <a:r>
              <a:rPr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6000" dirty="0">
                <a:latin typeface="Times New Roman" pitchFamily="18" charset="0"/>
                <a:cs typeface="Times New Roman" pitchFamily="18" charset="0"/>
              </a:rPr>
            </a:br>
            <a:r>
              <a:rPr sz="4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4800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классный час по фильму «Навсегда» </a:t>
            </a:r>
            <a:r>
              <a:rPr sz="4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4800" dirty="0">
                <a:latin typeface="Times New Roman" pitchFamily="18" charset="0"/>
                <a:cs typeface="Times New Roman" pitchFamily="18" charset="0"/>
              </a:rPr>
            </a:br>
            <a:endParaRPr lang="ru-RU" sz="48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subTitle"/>
          </p:nvPr>
        </p:nvSpPr>
        <p:spPr>
          <a:xfrm>
            <a:off x="6433920" y="4720680"/>
            <a:ext cx="4905720" cy="137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 algn="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600" b="0" strike="noStrike" spc="-1">
              <a:latin typeface="Arial"/>
            </a:endParaRPr>
          </a:p>
          <a:p>
            <a:pPr indent="0" algn="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600" b="0" strike="noStrike" spc="-1">
              <a:latin typeface="Arial"/>
            </a:endParaRPr>
          </a:p>
          <a:p>
            <a:pPr indent="0" algn="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1" i="1" strike="noStrike" spc="-1">
                <a:solidFill>
                  <a:srgbClr val="000000"/>
                </a:solidFill>
                <a:latin typeface="Calibri"/>
              </a:rPr>
              <a:t>j.d.avt@yandex.ru</a:t>
            </a:r>
            <a:endParaRPr lang="ru-RU" sz="1600" b="0" strike="noStrike" spc="-1">
              <a:latin typeface="Arial"/>
            </a:endParaRPr>
          </a:p>
          <a:p>
            <a:pPr indent="0" algn="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1233248" cy="615672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Обелиск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Славы</a:t>
            </a:r>
          </a:p>
        </p:txBody>
      </p:sp>
      <p:sp>
        <p:nvSpPr>
          <p:cNvPr id="4" name="Объект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Пользователь\Desktop\Кинопедагогика Кл час\gora-mitridat-4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764704"/>
            <a:ext cx="8928992" cy="595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1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Пользователь\Desktop\Кинопедагогика Кл час\kerch2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7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3359696" y="188640"/>
            <a:ext cx="8496944" cy="1506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 algn="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«Дело не в дороге, которую мы выбираем; то, что внутри нас, заставляет нас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выбирать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дорогу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О. Генри</a:t>
            </a:r>
            <a:endParaRPr lang="ru-RU" sz="24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1" name="Объект 6"/>
          <p:cNvPicPr/>
          <p:nvPr/>
        </p:nvPicPr>
        <p:blipFill>
          <a:blip r:embed="rId2"/>
          <a:stretch/>
        </p:blipFill>
        <p:spPr>
          <a:xfrm>
            <a:off x="263352" y="1639080"/>
            <a:ext cx="5616624" cy="474224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82" name="Объект 7"/>
          <p:cNvPicPr/>
          <p:nvPr/>
        </p:nvPicPr>
        <p:blipFill>
          <a:blip r:embed="rId3"/>
          <a:stretch/>
        </p:blipFill>
        <p:spPr>
          <a:xfrm>
            <a:off x="6091200" y="1639080"/>
            <a:ext cx="5837448" cy="474224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/>
          </p:nvPr>
        </p:nvSpPr>
        <p:spPr>
          <a:xfrm>
            <a:off x="191344" y="188640"/>
            <a:ext cx="5472608" cy="6408712"/>
          </a:xfrm>
        </p:spPr>
        <p:txBody>
          <a:bodyPr/>
          <a:lstStyle/>
          <a:p>
            <a:pPr algn="l"/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Аджимушкáйские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каменоломни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подземные каменоломни в черте г. Керчь (названы по п.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Аджи-Мушкай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), где со второй половины мая до конца октября 1942 г. часть войск Крымского фронта вела оборону против немецких войск. Длина раскопанных ходов центральных каменоломен более 8 км, многие километры ходов скрыты под завалами, которые образовались в результате попыток нацистов подорвать кровлю каменоломен.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Пользователь\Desktop\Кинопедагогика Кл час\ca57839s-1920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316" y="1484785"/>
            <a:ext cx="6274501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49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/>
          </p:nvPr>
        </p:nvSpPr>
        <p:spPr>
          <a:xfrm>
            <a:off x="609480" y="1604520"/>
            <a:ext cx="3326280" cy="3977280"/>
          </a:xfrm>
        </p:spPr>
        <p:txBody>
          <a:bodyPr>
            <a:normAutofit/>
          </a:bodyPr>
          <a:lstStyle/>
          <a:p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Вéрмахт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(нем.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Wehrmacht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– вооруженные силы)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вооружённые силы нацистской Германии в 1935—1945 гг.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Кинопедагогика Кл час\1681728822_new_preview_aUYw4Itonw4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620688"/>
            <a:ext cx="7585403" cy="5461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46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Немецкая вина (нем.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deutsche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Schuld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Kollektivschuld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– общая вина)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чувство коллективной вины и стыда за содеянные в период нацистской Германии преступления, появившееся после поражения Германии во Второй мировой войне. 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Объект 2"/>
          <p:cNvPicPr/>
          <p:nvPr/>
        </p:nvPicPr>
        <p:blipFill>
          <a:blip r:embed="rId2"/>
          <a:srcRect r="29099" b="-1234"/>
          <a:stretch/>
        </p:blipFill>
        <p:spPr>
          <a:xfrm>
            <a:off x="0" y="0"/>
            <a:ext cx="6888088" cy="6858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75" name="PlaceHolder 1"/>
          <p:cNvSpPr>
            <a:spLocks noGrp="1"/>
          </p:cNvSpPr>
          <p:nvPr>
            <p:ph/>
          </p:nvPr>
        </p:nvSpPr>
        <p:spPr>
          <a:xfrm>
            <a:off x="7320136" y="5255640"/>
            <a:ext cx="4536504" cy="1125688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Елена Дубровская на съемках фильма</a:t>
            </a:r>
            <a:endParaRPr lang="ru-RU" sz="32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5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1659960" y="3845160"/>
            <a:ext cx="3834360" cy="1324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Миша выходит из каменоломен</a:t>
            </a:r>
            <a:r>
              <a:rPr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0" i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(кадр из фильма</a:t>
            </a:r>
            <a:r>
              <a:rPr lang="ru-RU" sz="1800" b="0" i="1" strike="noStrike" spc="-1" dirty="0">
                <a:solidFill>
                  <a:srgbClr val="000000"/>
                </a:solidFill>
                <a:latin typeface="Calibri"/>
              </a:rPr>
              <a:t>)</a:t>
            </a:r>
            <a:endParaRPr lang="ru-RU" sz="1800" b="0" strike="noStrike" spc="-1" dirty="0">
              <a:latin typeface="Arial"/>
            </a:endParaRPr>
          </a:p>
        </p:txBody>
      </p:sp>
      <p:pic>
        <p:nvPicPr>
          <p:cNvPr id="184" name="Объект 6"/>
          <p:cNvPicPr/>
          <p:nvPr/>
        </p:nvPicPr>
        <p:blipFill>
          <a:blip r:embed="rId2"/>
          <a:stretch/>
        </p:blipFill>
        <p:spPr>
          <a:xfrm>
            <a:off x="6384032" y="0"/>
            <a:ext cx="5040560" cy="6858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Объект 3"/>
          <p:cNvPicPr/>
          <p:nvPr/>
        </p:nvPicPr>
        <p:blipFill>
          <a:blip r:embed="rId2"/>
          <a:stretch/>
        </p:blipFill>
        <p:spPr>
          <a:xfrm>
            <a:off x="1559496" y="116632"/>
            <a:ext cx="9217024" cy="583264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3213720" y="5949280"/>
            <a:ext cx="6861600" cy="720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Моника </a:t>
            </a:r>
            <a:r>
              <a:rPr lang="ru-RU" sz="2800" b="1" strike="noStrike" spc="-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Хенцер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i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(кадр из фильма)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Объект 3"/>
          <p:cNvPicPr/>
          <p:nvPr/>
        </p:nvPicPr>
        <p:blipFill>
          <a:blip r:embed="rId2"/>
          <a:srcRect l="564" t="15578"/>
          <a:stretch/>
        </p:blipFill>
        <p:spPr>
          <a:xfrm>
            <a:off x="5635800" y="116632"/>
            <a:ext cx="5644776" cy="655272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1731240" y="4670640"/>
            <a:ext cx="2996608" cy="1324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Пауль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(кадр из фильма</a:t>
            </a:r>
            <a:r>
              <a:rPr lang="ru-RU" sz="1800" b="0" i="1" strike="noStrike" spc="-1" dirty="0">
                <a:solidFill>
                  <a:srgbClr val="000000"/>
                </a:solidFill>
                <a:latin typeface="Calibri"/>
              </a:rPr>
              <a:t>)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Кинопедагогика Кл час\hqdefault.jpg"/>
          <p:cNvPicPr>
            <a:picLocks noGrp="1" noChangeAspect="1" noChangeArrowheads="1"/>
          </p:cNvPicPr>
          <p:nvPr>
            <p:ph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2" b="10134"/>
          <a:stretch/>
        </p:blipFill>
        <p:spPr bwMode="auto">
          <a:xfrm>
            <a:off x="263352" y="22313"/>
            <a:ext cx="11568606" cy="683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8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Объект 3"/>
          <p:cNvPicPr/>
          <p:nvPr/>
        </p:nvPicPr>
        <p:blipFill>
          <a:blip r:embed="rId2"/>
          <a:stretch/>
        </p:blipFill>
        <p:spPr>
          <a:xfrm>
            <a:off x="767408" y="116632"/>
            <a:ext cx="10801200" cy="655272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 idx="4294967295"/>
          </p:nvPr>
        </p:nvSpPr>
        <p:spPr>
          <a:xfrm>
            <a:off x="661320" y="3942720"/>
            <a:ext cx="2369520" cy="1324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Юра и Пауль в финальной сцене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(кадр из фильма)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0" name="Рисунок 5"/>
          <p:cNvPicPr/>
          <p:nvPr/>
        </p:nvPicPr>
        <p:blipFill>
          <a:blip r:embed="rId2"/>
          <a:stretch/>
        </p:blipFill>
        <p:spPr>
          <a:xfrm>
            <a:off x="3143672" y="260648"/>
            <a:ext cx="8712968" cy="6336704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69515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880" cy="1324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44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sz="44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874544" cy="3564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strike="noStrike" spc="-1" dirty="0">
              <a:latin typeface="Arial"/>
            </a:endParaRP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Придумайте слоган, связанный с фильмом или с сегодняшней политической ситуацией, со словом «НАВСЕГДА» </a:t>
            </a:r>
            <a:endParaRPr lang="ru-RU" sz="36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C:\Users\Пользователь\Desktop\Кинопедагогика Кл час\a95a2a711c6fc12992561ad973333ce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1" y="1"/>
            <a:ext cx="12208981" cy="684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02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Кинопедагогика Кл час\maxresdefault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57" y="0"/>
            <a:ext cx="12148739" cy="6833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506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7492680" y="5752440"/>
            <a:ext cx="3100320" cy="70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rmAutofit/>
          </a:bodyPr>
          <a:lstStyle/>
          <a:p>
            <a:pPr indent="0" algn="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Calibri"/>
              </a:rPr>
              <a:t>18 марта 2014 г.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69" name="Объект 8"/>
          <p:cNvPicPr/>
          <p:nvPr/>
        </p:nvPicPr>
        <p:blipFill>
          <a:blip r:embed="rId2"/>
          <a:stretch/>
        </p:blipFill>
        <p:spPr>
          <a:xfrm>
            <a:off x="479376" y="260648"/>
            <a:ext cx="11161240" cy="6264696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Объект 8"/>
          <p:cNvPicPr/>
          <p:nvPr/>
        </p:nvPicPr>
        <p:blipFill>
          <a:blip r:embed="rId2"/>
          <a:stretch/>
        </p:blipFill>
        <p:spPr>
          <a:xfrm>
            <a:off x="0" y="0"/>
            <a:ext cx="5015880" cy="6858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71" name="PlaceHolder 1"/>
          <p:cNvSpPr>
            <a:spLocks noGrp="1"/>
          </p:cNvSpPr>
          <p:nvPr>
            <p:ph/>
          </p:nvPr>
        </p:nvSpPr>
        <p:spPr>
          <a:xfrm>
            <a:off x="5375920" y="3717032"/>
            <a:ext cx="6480720" cy="220388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1783 года Императрицей Екатериной </a:t>
            </a:r>
            <a:r>
              <a:rPr lang="en-US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принят Манифест о присоединении Крымского полуострова к Российской империи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Объект 4"/>
          <p:cNvPicPr/>
          <p:nvPr/>
        </p:nvPicPr>
        <p:blipFill>
          <a:blip r:embed="rId2"/>
          <a:stretch/>
        </p:blipFill>
        <p:spPr>
          <a:xfrm>
            <a:off x="119336" y="116632"/>
            <a:ext cx="9433048" cy="655272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73" name="PlaceHolder 1"/>
          <p:cNvSpPr>
            <a:spLocks noGrp="1"/>
          </p:cNvSpPr>
          <p:nvPr>
            <p:ph/>
          </p:nvPr>
        </p:nvSpPr>
        <p:spPr>
          <a:xfrm>
            <a:off x="9624392" y="4133880"/>
            <a:ext cx="2567608" cy="239146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 вернулся в состав России 18 марта 2014 г. в результате всенародного референдума.</a:t>
            </a:r>
            <a:endParaRPr lang="ru-RU" sz="24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6120" y="221039"/>
            <a:ext cx="4896544" cy="2071653"/>
          </a:xfrm>
        </p:spPr>
        <p:txBody>
          <a:bodyPr/>
          <a:lstStyle/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Аджимушкайские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каменоломни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Users\Пользователь\Desktop\Кинопедагогика Кл час\47807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" y="32048"/>
            <a:ext cx="6824588" cy="4521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Кинопедагогика Кл час\Adzhimushkajskie-kamenolomni-vesna-v-Kerch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918" y="3125184"/>
            <a:ext cx="6697082" cy="3767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74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Пользователь\Desktop\Кинопедагогика Кл час\Adzhimushkajskie-kamenolomni-vesna-v-Kerc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3" y="76888"/>
            <a:ext cx="12103990" cy="6808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4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212</Words>
  <Application>Microsoft Office PowerPoint</Application>
  <PresentationFormat>Произвольный</PresentationFormat>
  <Paragraphs>22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Тема Office</vt:lpstr>
      <vt:lpstr>Тема Office</vt:lpstr>
      <vt:lpstr>«Дороги, которые мы выбираем»  классный час по фильму «Навсегда»  </vt:lpstr>
      <vt:lpstr>Презентация PowerPoint</vt:lpstr>
      <vt:lpstr>Презентация PowerPoint</vt:lpstr>
      <vt:lpstr>Презентация PowerPoint</vt:lpstr>
      <vt:lpstr>18 марта 2014 г. </vt:lpstr>
      <vt:lpstr>Презентация PowerPoint</vt:lpstr>
      <vt:lpstr>Презентация PowerPoint</vt:lpstr>
      <vt:lpstr>Аджимушкайские каменоломни</vt:lpstr>
      <vt:lpstr>Презентация PowerPoint</vt:lpstr>
      <vt:lpstr>Обелиск Славы</vt:lpstr>
      <vt:lpstr>Презентация PowerPoint</vt:lpstr>
      <vt:lpstr>«Дело не в дороге, которую мы выбираем; то, что внутри нас, заставляет нас выбирать дорогу» О. Генри</vt:lpstr>
      <vt:lpstr>Презентация PowerPoint</vt:lpstr>
      <vt:lpstr>Презентация PowerPoint</vt:lpstr>
      <vt:lpstr>Презентация PowerPoint</vt:lpstr>
      <vt:lpstr>Презентация PowerPoint</vt:lpstr>
      <vt:lpstr>Миша выходит из каменоломен (кадр из фильма)</vt:lpstr>
      <vt:lpstr>Моника Хенцер (кадр из фильма)</vt:lpstr>
      <vt:lpstr>Пауль (кадр из фильма)</vt:lpstr>
      <vt:lpstr>Презентация PowerPoint</vt:lpstr>
      <vt:lpstr>Юра и Пауль в финальной сцене (кадр из фильма)</vt:lpstr>
      <vt:lpstr>Рефлексия: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«Навсегда» Классный час по фильму  Елены Дубровской</dc:title>
  <dc:creator>Julia</dc:creator>
  <cp:lastModifiedBy>Пользователь</cp:lastModifiedBy>
  <cp:revision>41</cp:revision>
  <dcterms:created xsi:type="dcterms:W3CDTF">2022-04-17T19:20:01Z</dcterms:created>
  <dcterms:modified xsi:type="dcterms:W3CDTF">2025-05-22T17:55:25Z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Произвольный</vt:lpwstr>
  </property>
  <property fmtid="{D5CDD505-2E9C-101B-9397-08002B2CF9AE}" pid="3" name="Slides">
    <vt:i4>14</vt:i4>
  </property>
</Properties>
</file>