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F40AFBD-97D0-4971-AC88-63AA868F352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Полноценное восприятие литературного текста</c:v>
                </c:pt>
                <c:pt idx="1">
                  <c:v>Наличие литературоведческих представлений</c:v>
                </c:pt>
                <c:pt idx="2">
                  <c:v>Наличие читательского кругозора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48</c:v>
                </c:pt>
                <c:pt idx="1">
                  <c:v>48</c:v>
                </c:pt>
                <c:pt idx="2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08-4CB6-A9D6-39DFA48B29F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Полноценное восприятие литературного текста</c:v>
                </c:pt>
                <c:pt idx="1">
                  <c:v>Наличие литературоведческих представлений</c:v>
                </c:pt>
                <c:pt idx="2">
                  <c:v>Наличие читательского кругозора 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32</c:v>
                </c:pt>
                <c:pt idx="1">
                  <c:v>36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08-4CB6-A9D6-39DFA48B29F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Полноценное восприятие литературного текста</c:v>
                </c:pt>
                <c:pt idx="1">
                  <c:v>Наличие литературоведческих представлений</c:v>
                </c:pt>
                <c:pt idx="2">
                  <c:v>Наличие читательского кругозора 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20</c:v>
                </c:pt>
                <c:pt idx="1">
                  <c:v>16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08-4CB6-A9D6-39DFA48B29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76275728"/>
        <c:axId val="1274986256"/>
      </c:barChart>
      <c:catAx>
        <c:axId val="127627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986256"/>
        <c:crosses val="autoZero"/>
        <c:auto val="1"/>
        <c:lblAlgn val="ctr"/>
        <c:lblOffset val="100"/>
        <c:noMultiLvlLbl val="0"/>
      </c:catAx>
      <c:valAx>
        <c:axId val="1274986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627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468644342591163E-2"/>
          <c:y val="5.2138700232494471E-2"/>
          <c:w val="0.94253135565740886"/>
          <c:h val="0.801568882227862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Наличие личностного отношения к чтению </c:v>
                </c:pt>
                <c:pt idx="1">
                  <c:v>Сформированность потребности в чтении</c:v>
                </c:pt>
                <c:pt idx="2">
                  <c:v>Читательская чамостоятельность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40</c:v>
                </c:pt>
                <c:pt idx="1">
                  <c:v>52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7-4BD0-BDC8-FBD40B62CDA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Наличие личностного отношения к чтению </c:v>
                </c:pt>
                <c:pt idx="1">
                  <c:v>Сформированность потребности в чтении</c:v>
                </c:pt>
                <c:pt idx="2">
                  <c:v>Читательская чамостоятельность 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32</c:v>
                </c:pt>
                <c:pt idx="1">
                  <c:v>28</c:v>
                </c:pt>
                <c:pt idx="2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097-4BD0-BDC8-FBD40B62CDA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Наличие личностного отношения к чтению </c:v>
                </c:pt>
                <c:pt idx="1">
                  <c:v>Сформированность потребности в чтении</c:v>
                </c:pt>
                <c:pt idx="2">
                  <c:v>Читательская чамостоятельность 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28</c:v>
                </c:pt>
                <c:pt idx="1">
                  <c:v>20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097-4BD0-BDC8-FBD40B62CD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76275728"/>
        <c:axId val="1274986256"/>
      </c:barChart>
      <c:catAx>
        <c:axId val="127627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986256"/>
        <c:crosses val="autoZero"/>
        <c:auto val="1"/>
        <c:lblAlgn val="ctr"/>
        <c:lblOffset val="100"/>
        <c:noMultiLvlLbl val="0"/>
      </c:catAx>
      <c:valAx>
        <c:axId val="1274986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627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Способность к рефлексии прочитанного</c:v>
                </c:pt>
                <c:pt idx="1">
                  <c:v>Умение оценить прочитанное </c:v>
                </c:pt>
                <c:pt idx="2">
                  <c:v>Способность использовать прочитанное в собственном опыте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56</c:v>
                </c:pt>
                <c:pt idx="1">
                  <c:v>48</c:v>
                </c:pt>
                <c:pt idx="2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36-4862-94DE-0D952EEA988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Способность к рефлексии прочитанного</c:v>
                </c:pt>
                <c:pt idx="1">
                  <c:v>Умение оценить прочитанное </c:v>
                </c:pt>
                <c:pt idx="2">
                  <c:v>Способность использовать прочитанное в собственном опыте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536-4862-94DE-0D952EEA988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Способность к рефлексии прочитанного</c:v>
                </c:pt>
                <c:pt idx="1">
                  <c:v>Умение оценить прочитанное </c:v>
                </c:pt>
                <c:pt idx="2">
                  <c:v>Способность использовать прочитанное в собственном опыте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12</c:v>
                </c:pt>
                <c:pt idx="1">
                  <c:v>20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536-4862-94DE-0D952EEA98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76275728"/>
        <c:axId val="1274986256"/>
      </c:barChart>
      <c:catAx>
        <c:axId val="127627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986256"/>
        <c:crosses val="autoZero"/>
        <c:auto val="1"/>
        <c:lblAlgn val="ctr"/>
        <c:lblOffset val="100"/>
        <c:noMultiLvlLbl val="0"/>
      </c:catAx>
      <c:valAx>
        <c:axId val="1274986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627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Умение оперировать полученной информацией</c:v>
                </c:pt>
                <c:pt idx="1">
                  <c:v>Наличие навыка чтения </c:v>
                </c:pt>
                <c:pt idx="2">
                  <c:v>Владение продуктивными способами чтения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</c:v>
                </c:pt>
                <c:pt idx="1">
                  <c:v>4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85-44D8-90A1-5766A08A140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Умение оперировать полученной информацией</c:v>
                </c:pt>
                <c:pt idx="1">
                  <c:v>Наличие навыка чтения </c:v>
                </c:pt>
                <c:pt idx="2">
                  <c:v>Владение продуктивными способами чтения 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28</c:v>
                </c:pt>
                <c:pt idx="1">
                  <c:v>16</c:v>
                </c:pt>
                <c:pt idx="2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85-44D8-90A1-5766A08A140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Умение оперировать полученной информацией</c:v>
                </c:pt>
                <c:pt idx="1">
                  <c:v>Наличие навыка чтения </c:v>
                </c:pt>
                <c:pt idx="2">
                  <c:v>Владение продуктивными способами чтения 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64</c:v>
                </c:pt>
                <c:pt idx="1">
                  <c:v>80</c:v>
                </c:pt>
                <c:pt idx="2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E85-44D8-90A1-5766A08A14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76275728"/>
        <c:axId val="1274986256"/>
      </c:barChart>
      <c:catAx>
        <c:axId val="127627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986256"/>
        <c:crosses val="autoZero"/>
        <c:auto val="1"/>
        <c:lblAlgn val="ctr"/>
        <c:lblOffset val="100"/>
        <c:noMultiLvlLbl val="0"/>
      </c:catAx>
      <c:valAx>
        <c:axId val="1274986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627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041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05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855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05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24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72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45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86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9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51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890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28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7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52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80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9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19A9F-98CF-43F5-A2E6-2C08FF21D863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C650D-0AB9-4E79-9A62-0FAE016EF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65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A8B827-0421-4929-AED6-EA194F42A2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7009" y="941033"/>
            <a:ext cx="9448800" cy="2998187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/>
              <a:t>Формирование читательского кругозора младших школьников во внеурочной деятельности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BDB21F3-8DE2-499A-9918-FFD86E58F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679766"/>
            <a:ext cx="9448800" cy="685800"/>
          </a:xfrm>
        </p:spPr>
        <p:txBody>
          <a:bodyPr/>
          <a:lstStyle/>
          <a:p>
            <a:pPr algn="ctr"/>
            <a:r>
              <a:rPr lang="ru-RU" b="1" dirty="0"/>
              <a:t>Выпускная квалификационная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1460159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06135A-5AB1-430B-851A-44C25EB07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Актуальность темы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65D8C5-082A-4D2B-A776-6DB898518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Читательский кругозор ребенка начинает формироваться в первое десятилетие жизни, когда решаются вопросы об активном отношении читателя к книгам. Это отношение может быть также умеренно активным, умеренно пассивным или пассивным. В начальной школе процесс обучения чтению направлен на формирование читателя, способного воспринимать литературное произведение, работать с ним. Кругозор чтения ребенка во многом оказывает влияние на его личность, поэтому процесс формирования читательского кругозора представляет собой важную психолого-педагогическую проблему.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9287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3AAB66-0F9A-4A71-926C-1AB189FC6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Объект и предмет исследования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D6B24D-92F2-4330-8F4F-19AFFFC41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Объектом исследования выступает процесс литературного образования младших школьников.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Предмет исследования – внеурочная деятельность как средство развития читательского кругозора младших школьников.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792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32786-B369-4F04-A7D1-45B089F85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Цель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0F4B32-A42D-42A4-8848-D60402B1E5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2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Цель работы заключается в изучении роли и значения внеурочной деятельности в процессе формирования читательского кругозора младших школьников. </a:t>
            </a:r>
            <a:endParaRPr lang="ru-RU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61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089EC5-3600-43CE-B6BE-8F8136E26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Средства формирования интереса к чтению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9AA2F7-0A74-49B5-A5A3-9D53B3041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своевременное овладение техникой чтения, в прочной связи с возникновением и развитием познавательных интересов к чтению;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специальная разработка учебников классного и внеклассного чтения;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гуманно-личностный подход к ребятам, максимальный учет индивидуальных особенностей учащихся младших классов, сотрудничество с ними, проявление доброжелательности, чуткости.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510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D5C9F3-5787-4CE4-A886-A7DED8D96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Понятие читательского кругозора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0CCE44-E84E-4ADE-922A-95E32B0ACB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Читательский кругозор представляет собой важную составляющую читательской компетенции младших школьников, которая </a:t>
            </a:r>
            <a:b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может пониматься как интегративное качество личности, включающей в себя определенные читательские компетенции. Сами читательские компетенции в рамках </a:t>
            </a:r>
            <a:r>
              <a:rPr lang="ru-RU" sz="2400" b="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ФГОС</a:t>
            </a: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НОО могут быть рассмотрены в контексте личностно-ценностных, информационно­-коммуникативных и учебно-­познавательных составляющих, оценка которых осуществляется  по выраженности мотивационного, деятельностного и когнитивного критериев.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26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9FBAD4-620D-4E00-B958-5E2CC06ED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Структура читательской компетенции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B5A261-2EE2-496F-BECD-E0530755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владение техникой чтения (когнитивный аспект);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владение приёмами понимания прочитанного и прослушанного произведения (когнитивный аспект);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знание книг и умение их самостоятельно выбирать (когнитивный и мотивационный аспект); 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эстетическое отношение к действительности, отражённой в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художественной литературе (ценностно­-смысловой аспект);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сформированность нравственных ценностей и эстетического вкуса, понимание духовной сущности произведений (ценностно-­смысловой аспект).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7077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5C3288-588C-4432-877F-396B7DE4E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Степени развитости читательского кругозора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5F31F4-46DB-4695-997F-C76BF48DD6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образовательная (читать, чтобы знать);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коммуникативная (читать, чтобы уметь);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информационная (читать, чтобы овладеть);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гедонистическая (читать, чтобы получать удовольствие);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социальная (читать, чтобы адаптироваться в социуме);</a:t>
            </a: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"/>
            </a:pPr>
            <a:r>
              <a:rPr lang="ru-RU" sz="28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развивающая (читать, чтобы понимать, ориентироваться в книжном окружении)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5312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2490F-60F8-4674-9544-67007B036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Характеристики читательской компетенции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1C4A54-9F30-49CB-8309-981C08537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ценностным отношением к чтению и знанию, получаемому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посредством чтения литературы, доступной по форме и содержанию;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наличием читательского кругозора и литературоведческих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представлений, знанием круга чтения в его жанрово­-тематическом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разнообразии;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умением выполнять необходимые читательские действия в работе с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книгой и произведением с целью формирования и развития потребности в чтении, наличием продуктивных способов и качественного навыка чтения.</a:t>
            </a:r>
            <a:b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5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FDC562-ECBA-4D3A-B216-FBC6EFC25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Факторы формирования читательского кругозора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5F433E-D04A-49AE-9BAC-CF0B7FB899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активное участие учителя, родителей в формировании читательского кругозора;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обогащение учебного материала;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включение младших школьников во внеклассное чтение.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1372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109A83-43EE-4DA6-975A-F9AD51529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Пути формирования читательского кругозора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08455B-C94D-41AD-92C3-A0AFDF34F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проведение викторин,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литературных праздников,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поэтических конкурсов,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тематических устных журналов,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посещение библиотеки,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ведение читательских дневников,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участие в проектной деятельности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4934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6C64B5-5EA9-4499-8986-ED4BB1CBE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Читательское развитие младших школьников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EEFD53-7083-4FF8-A8F4-62FD40603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effectLst/>
                <a:ea typeface="Calibri" panose="020F0502020204030204" pitchFamily="34" charset="0"/>
              </a:rPr>
              <a:t>Читательское развитие младших школьников представляет собой сложное образование, имеющее разные сферы – сферу читательского сознания, сферу читательской деятельности, сферу читательского общения. Не все они могут в полной мере сформироваться в рамках школьного обучения, но начальная школа играет центральную и организаторскую роль в читательском развитии младшего школьника, прежде всего учителя.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5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A19365-8857-4A8A-A40D-B6B3E5F3A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Компоненты формирования основ читательской самостоятельности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C0EEF0-BBBF-4969-AAA5-6CD579C672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метод обучения – метод чтения – рассматривания;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учебный материалом – детские книги в разном оформлении – от типового до осложненного;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постепенно усложняющаяся читательская деятельность во внеурочное</a:t>
            </a:r>
            <a:b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время – чтение детских книг; 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система занятий внеклассным чтением, структура которых строго соответствует задачам соответствующих этапов обучения.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91989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DDF45-C5F7-4838-94BC-2826B2E03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Компоненты читательской компетенции младших школьников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EA50A9-9AF0-4031-AE44-C56C559268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1. Когнитивный компонент читательской компетенции можно</a:t>
            </a:r>
            <a:b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охарактеризовать такими составляющими как полноценное восприятие</a:t>
            </a:r>
            <a:b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прочитанного текста, наличие литературоведческих представлений и наличие</a:t>
            </a:r>
            <a:b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читательского кругозора.</a:t>
            </a:r>
            <a:endParaRPr lang="ru-RU" sz="2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2. Эмоционально-­оценочный компонент модели представлен такими составляющими как способность к рефлексии прочитанного, умение оценить и использовать прочитанное в личном жизненном опыте.</a:t>
            </a:r>
            <a:endParaRPr lang="ru-RU" sz="2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3. Мотивационный компонент модели может быть представлен такими</a:t>
            </a:r>
            <a:b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составляющими как наличие личностного отношения к прочитанному</a:t>
            </a:r>
            <a:b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сформированность потребности к чтению и читательская самостоятельность.</a:t>
            </a:r>
            <a:endParaRPr lang="ru-RU" sz="2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4. Деятельностный компонент модели представлен через умения оперировать полученной информацией, наличие навыка чтения и умениями учебного сотрудничества.</a:t>
            </a:r>
            <a:endParaRPr lang="ru-RU" sz="2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196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596A3-5FE3-45BE-A190-0482BD8B8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Результаты диагностики когнитивного компонента читательской компетенции (констатирующий этап)</a:t>
            </a: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51C56302-CE9F-4A89-B226-28940139D4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3885814"/>
              </p:ext>
            </p:extLst>
          </p:nvPr>
        </p:nvGraphicFramePr>
        <p:xfrm>
          <a:off x="2210540" y="2769832"/>
          <a:ext cx="7954392" cy="3684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3161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D827D-98DC-4DED-AB32-4073743C1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Результаты диагностики мотивационного компонента читательской компетенции (констатирующий этап)</a:t>
            </a: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C61E39A3-900D-4DC8-BB89-F198CAFDDF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5047979"/>
              </p:ext>
            </p:extLst>
          </p:nvPr>
        </p:nvGraphicFramePr>
        <p:xfrm>
          <a:off x="1757779" y="2530135"/>
          <a:ext cx="7901126" cy="3897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221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5AD870-A31F-44E1-806A-ECEDD743A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6722" y="968559"/>
            <a:ext cx="8610600" cy="129302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Результаты диагностики эмоционально-оценочного компонента читательской компетенции (констатирующий этап)</a:t>
            </a: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844F6BAD-A5B2-4D49-8323-C48EE3A629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0251751"/>
              </p:ext>
            </p:extLst>
          </p:nvPr>
        </p:nvGraphicFramePr>
        <p:xfrm>
          <a:off x="2886723" y="2858609"/>
          <a:ext cx="6976368" cy="3684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0751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C3B1E0-4194-4ACC-AF2F-00BAFAC06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Результаты диагностики деятельностного компонента (констатирующий этап)</a:t>
            </a: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51D57B61-71E2-4716-8089-ADE4C43FC8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062622"/>
              </p:ext>
            </p:extLst>
          </p:nvPr>
        </p:nvGraphicFramePr>
        <p:xfrm>
          <a:off x="2752078" y="2423603"/>
          <a:ext cx="7084380" cy="3897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4946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A68D6C-C867-4080-99A7-B190DC7B1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Педагогические условия формирования читательской компетенции младших школьников во внеурочной деятельности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A41253-6843-4584-B0C4-407299591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521258"/>
            <a:ext cx="10820400" cy="3697427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"/>
            </a:pPr>
            <a:r>
              <a:rPr lang="ru-RU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активизация эмоциональной сферы учащихся с помощью мотивационного потенциала занятий по внеурочной деятельности по предмету;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"/>
            </a:pPr>
            <a:r>
              <a:rPr lang="ru-RU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проведение внеурочной работы в рамках предмета литературное чтение;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"/>
            </a:pPr>
            <a:r>
              <a:rPr lang="ru-RU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современных образовательных технологий, таких как: игровые технологии, проблемного обучения, педагогического взаимодействия (дискуссии и сотрудничества), группового взаимодействия, проектной деятельности;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"/>
            </a:pPr>
            <a:r>
              <a:rPr lang="ru-RU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поощрение самостоятельной творческой работы учащихся.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874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565A7F-699D-407A-9B17-F0DDAE33D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Модель формирования читательского кругозора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76E1D56-7410-4A09-8CAB-8E19B32D3443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2469" y="2172970"/>
            <a:ext cx="8407154" cy="468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77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A8603F-BA46-430C-B062-5E31E1E12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Результаты уровня сформированности читательской компетенции 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B59FF20-D2A7-4437-8789-64FC75255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530747"/>
              </p:ext>
            </p:extLst>
          </p:nvPr>
        </p:nvGraphicFramePr>
        <p:xfrm>
          <a:off x="1642369" y="2556770"/>
          <a:ext cx="8700116" cy="3826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0941">
                  <a:extLst>
                    <a:ext uri="{9D8B030D-6E8A-4147-A177-3AD203B41FA5}">
                      <a16:colId xmlns:a16="http://schemas.microsoft.com/office/drawing/2014/main" val="3095006194"/>
                    </a:ext>
                  </a:extLst>
                </a:gridCol>
                <a:gridCol w="1730320">
                  <a:extLst>
                    <a:ext uri="{9D8B030D-6E8A-4147-A177-3AD203B41FA5}">
                      <a16:colId xmlns:a16="http://schemas.microsoft.com/office/drawing/2014/main" val="3577065982"/>
                    </a:ext>
                  </a:extLst>
                </a:gridCol>
                <a:gridCol w="1712353">
                  <a:extLst>
                    <a:ext uri="{9D8B030D-6E8A-4147-A177-3AD203B41FA5}">
                      <a16:colId xmlns:a16="http://schemas.microsoft.com/office/drawing/2014/main" val="120302137"/>
                    </a:ext>
                  </a:extLst>
                </a:gridCol>
                <a:gridCol w="1713251">
                  <a:extLst>
                    <a:ext uri="{9D8B030D-6E8A-4147-A177-3AD203B41FA5}">
                      <a16:colId xmlns:a16="http://schemas.microsoft.com/office/drawing/2014/main" val="331325350"/>
                    </a:ext>
                  </a:extLst>
                </a:gridCol>
                <a:gridCol w="1713251">
                  <a:extLst>
                    <a:ext uri="{9D8B030D-6E8A-4147-A177-3AD203B41FA5}">
                      <a16:colId xmlns:a16="http://schemas.microsoft.com/office/drawing/2014/main" val="1055228562"/>
                    </a:ext>
                  </a:extLst>
                </a:gridCol>
              </a:tblGrid>
              <a:tr h="31583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Этапы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Компоненты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Уровни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54466"/>
                  </a:ext>
                </a:extLst>
              </a:tr>
              <a:tr h="316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Низкий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Средний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Высокий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47879"/>
                  </a:ext>
                </a:extLst>
              </a:tr>
              <a:tr h="31604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Констатирующий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Когнитивный 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48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32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20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198850"/>
                  </a:ext>
                </a:extLst>
              </a:tr>
              <a:tr h="316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Мотивационный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40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44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16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140897"/>
                  </a:ext>
                </a:extLst>
              </a:tr>
              <a:tr h="6490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Эмоционально-оценочный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56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36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8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2118199"/>
                  </a:ext>
                </a:extLst>
              </a:tr>
              <a:tr h="316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Деятельностный 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24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28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48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504666"/>
                  </a:ext>
                </a:extLst>
              </a:tr>
              <a:tr h="316047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Контрольный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Когнитивный 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32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32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36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9331584"/>
                  </a:ext>
                </a:extLst>
              </a:tr>
              <a:tr h="316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Мотивационный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20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52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28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29298283"/>
                  </a:ext>
                </a:extLst>
              </a:tr>
              <a:tr h="6490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Эмоционально-оценочный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36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44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20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1331050"/>
                  </a:ext>
                </a:extLst>
              </a:tr>
              <a:tr h="3160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>
                          <a:effectLst/>
                        </a:rPr>
                        <a:t>Деятельностный </a:t>
                      </a:r>
                      <a:endParaRPr lang="ru-RU" sz="1400" baseline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22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30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aseline="0" dirty="0">
                          <a:effectLst/>
                        </a:rPr>
                        <a:t>48</a:t>
                      </a:r>
                      <a:endParaRPr lang="ru-RU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9047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542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531D97-F110-43CF-8F9C-1AFB2A6F1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099" y="2309335"/>
            <a:ext cx="10515600" cy="1325563"/>
          </a:xfrm>
        </p:spPr>
        <p:txBody>
          <a:bodyPr/>
          <a:lstStyle/>
          <a:p>
            <a:r>
              <a:rPr lang="ru-RU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70988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163</TotalTime>
  <Words>873</Words>
  <Application>Microsoft Office PowerPoint</Application>
  <PresentationFormat>Широкоэкранный</PresentationFormat>
  <Paragraphs>108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Century Gothic</vt:lpstr>
      <vt:lpstr>Symbol</vt:lpstr>
      <vt:lpstr>След самолета</vt:lpstr>
      <vt:lpstr>Формирование читательского кругозора младших школьников во внеурочной деятельности </vt:lpstr>
      <vt:lpstr>Актуальность темы</vt:lpstr>
      <vt:lpstr>Объект и предмет исследования</vt:lpstr>
      <vt:lpstr>Цель работы</vt:lpstr>
      <vt:lpstr>Средства формирования интереса к чтению</vt:lpstr>
      <vt:lpstr>Понятие читательского кругозора </vt:lpstr>
      <vt:lpstr>Структура читательской компетенции</vt:lpstr>
      <vt:lpstr>Степени развитости читательского кругозора</vt:lpstr>
      <vt:lpstr>Характеристики читательской компетенции</vt:lpstr>
      <vt:lpstr>Факторы формирования читательского кругозора</vt:lpstr>
      <vt:lpstr>Пути формирования читательского кругозора </vt:lpstr>
      <vt:lpstr>Читательское развитие младших школьников </vt:lpstr>
      <vt:lpstr>Компоненты формирования основ читательской самостоятельности</vt:lpstr>
      <vt:lpstr>Компоненты читательской компетенции младших школьников </vt:lpstr>
      <vt:lpstr>Результаты диагностики когнитивного компонента читательской компетенции (констатирующий этап)</vt:lpstr>
      <vt:lpstr>Результаты диагностики мотивационного компонента читательской компетенции (констатирующий этап)</vt:lpstr>
      <vt:lpstr>Результаты диагностики эмоционально-оценочного компонента читательской компетенции (констатирующий этап)</vt:lpstr>
      <vt:lpstr>Результаты диагностики деятельностного компонента (констатирующий этап)</vt:lpstr>
      <vt:lpstr>Педагогические условия формирования читательской компетенции младших школьников во внеурочной деятельности</vt:lpstr>
      <vt:lpstr>Модель формирования читательского кругозора</vt:lpstr>
      <vt:lpstr>Результаты уровня сформированности читательской компетенции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читательского кругозора младших школьников во внеурочной деятельности</dc:title>
  <cp:lastModifiedBy>Anna Yafor</cp:lastModifiedBy>
  <cp:revision>5</cp:revision>
  <dcterms:created xsi:type="dcterms:W3CDTF">2021-01-19T16:23:52Z</dcterms:created>
  <dcterms:modified xsi:type="dcterms:W3CDTF">2021-01-19T19:07:41Z</dcterms:modified>
</cp:coreProperties>
</file>