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sldIdLst>
    <p:sldId id="278" r:id="rId2"/>
    <p:sldId id="267" r:id="rId3"/>
    <p:sldId id="281" r:id="rId4"/>
    <p:sldId id="282" r:id="rId5"/>
    <p:sldId id="284" r:id="rId6"/>
    <p:sldId id="286" r:id="rId7"/>
    <p:sldId id="289" r:id="rId8"/>
    <p:sldId id="290" r:id="rId9"/>
    <p:sldId id="314" r:id="rId10"/>
    <p:sldId id="313" r:id="rId11"/>
    <p:sldId id="315" r:id="rId12"/>
    <p:sldId id="326" r:id="rId13"/>
    <p:sldId id="291" r:id="rId14"/>
    <p:sldId id="316" r:id="rId15"/>
    <p:sldId id="292" r:id="rId16"/>
    <p:sldId id="293" r:id="rId17"/>
    <p:sldId id="294" r:id="rId18"/>
    <p:sldId id="295" r:id="rId19"/>
    <p:sldId id="300" r:id="rId20"/>
    <p:sldId id="322" r:id="rId21"/>
    <p:sldId id="323" r:id="rId22"/>
    <p:sldId id="324" r:id="rId23"/>
    <p:sldId id="325" r:id="rId24"/>
    <p:sldId id="317" r:id="rId25"/>
    <p:sldId id="297" r:id="rId26"/>
    <p:sldId id="277" r:id="rId27"/>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29" autoAdjust="0"/>
    <p:restoredTop sz="94585" autoAdjust="0"/>
  </p:normalViewPr>
  <p:slideViewPr>
    <p:cSldViewPr snapToGrid="0">
      <p:cViewPr>
        <p:scale>
          <a:sx n="73" d="100"/>
          <a:sy n="73" d="100"/>
        </p:scale>
        <p:origin x="-72" y="1368"/>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914400" y="2130426"/>
            <a:ext cx="103632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5360409C-44A5-4BD4-9AE5-E17483BEE52B}" type="datetimeFigureOut">
              <a:rPr lang="ru-RU" smtClean="0"/>
              <a:pPr/>
              <a:t>13.10.2022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6A3834E3-E937-47E4-9838-911A2DBBF61C}"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360409C-44A5-4BD4-9AE5-E17483BEE52B}" type="datetimeFigureOut">
              <a:rPr lang="ru-RU" smtClean="0"/>
              <a:pPr/>
              <a:t>13.10.2022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6A3834E3-E937-47E4-9838-911A2DBBF61C}"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63084" y="4406901"/>
            <a:ext cx="103632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5360409C-44A5-4BD4-9AE5-E17483BEE52B}" type="datetimeFigureOut">
              <a:rPr lang="ru-RU" smtClean="0"/>
              <a:pPr/>
              <a:t>13.10.2022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6A3834E3-E937-47E4-9838-911A2DBBF61C}"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5360409C-44A5-4BD4-9AE5-E17483BEE52B}" type="datetimeFigureOut">
              <a:rPr lang="ru-RU" smtClean="0"/>
              <a:pPr/>
              <a:t>13.10.2022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6A3834E3-E937-47E4-9838-911A2DBBF61C}"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5360409C-44A5-4BD4-9AE5-E17483BEE52B}" type="datetimeFigureOut">
              <a:rPr lang="ru-RU" smtClean="0"/>
              <a:pPr/>
              <a:t>13.10.2022</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6A3834E3-E937-47E4-9838-911A2DBBF61C}"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5360409C-44A5-4BD4-9AE5-E17483BEE52B}" type="datetimeFigureOut">
              <a:rPr lang="ru-RU" smtClean="0"/>
              <a:pPr/>
              <a:t>13.10.2022</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6A3834E3-E937-47E4-9838-911A2DBBF61C}"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5360409C-44A5-4BD4-9AE5-E17483BEE52B}" type="datetimeFigureOut">
              <a:rPr lang="ru-RU" smtClean="0"/>
              <a:pPr/>
              <a:t>13.10.2022</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6A3834E3-E937-47E4-9838-911A2DBBF61C}"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601" y="273050"/>
            <a:ext cx="4011084"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5360409C-44A5-4BD4-9AE5-E17483BEE52B}" type="datetimeFigureOut">
              <a:rPr lang="ru-RU" smtClean="0"/>
              <a:pPr/>
              <a:t>13.10.2022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6A3834E3-E937-47E4-9838-911A2DBBF61C}"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389717" y="4800600"/>
            <a:ext cx="73152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5360409C-44A5-4BD4-9AE5-E17483BEE52B}" type="datetimeFigureOut">
              <a:rPr lang="ru-RU" smtClean="0"/>
              <a:pPr/>
              <a:t>13.10.2022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6A3834E3-E937-47E4-9838-911A2DBBF61C}"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360409C-44A5-4BD4-9AE5-E17483BEE52B}" type="datetimeFigureOut">
              <a:rPr lang="ru-RU" smtClean="0"/>
              <a:pPr/>
              <a:t>13.10.2022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6A3834E3-E937-47E4-9838-911A2DBBF61C}"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839200" y="274639"/>
            <a:ext cx="27432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609600" y="274639"/>
            <a:ext cx="80264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360409C-44A5-4BD4-9AE5-E17483BEE52B}" type="datetimeFigureOut">
              <a:rPr lang="ru-RU" smtClean="0"/>
              <a:pPr/>
              <a:t>13.10.2022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6A3834E3-E937-47E4-9838-911A2DBBF61C}"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60409C-44A5-4BD4-9AE5-E17483BEE52B}" type="datetimeFigureOut">
              <a:rPr lang="ru-RU" smtClean="0"/>
              <a:pPr/>
              <a:t>13.10.2022</a:t>
            </a:fld>
            <a:endParaRPr lang="ru-RU"/>
          </a:p>
        </p:txBody>
      </p:sp>
      <p:sp>
        <p:nvSpPr>
          <p:cNvPr id="5" name="Нижний колонтитул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A3834E3-E937-47E4-9838-911A2DBBF61C}"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file:///C:\Users\user\Desktop\28%20&#1072;&#1088;&#1084;&#1080;&#1103;&#1085;&#1072;%20&#1082;&#1086;&#1085;&#1082;&#1091;&#1088;&#1089;\28%20&#1074;%20&#1087;&#1088;&#1077;&#1079;&#1077;&#1085;&#1090;&#1072;&#1094;&#1080;&#1102;.MP4" TargetMode="External"/><Relationship Id="rId1" Type="http://schemas.openxmlformats.org/officeDocument/2006/relationships/video" Target="file:///C:\Users\Skazka\Documents\MVI_4597.MOV" TargetMode="Externa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1.jpeg"/></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images.yandex.ru/yandsearch?text=%D1%84%D0%BE%D1%82%D0%BE%20%D0%B3%D0%B5%D1%80%D0%BE%D1%8F%20%D1%80%D0%BE%D1%81%D1%81%D0%B8%D0%B8%20%20%D0%9D.%D0%9A%D0%B0%D1%87%D1%83%D0%B5%D0%B2%D1%81%D0%BA%D0%BE%D0%B9&amp;img_url=www.topnews.ru/upload/photo/f99f659e/d24e1.jpg&amp;pos=1&amp;rpt=simage&amp;lr=47&amp;noreask=1" TargetMode="External"/><Relationship Id="rId2" Type="http://schemas.openxmlformats.org/officeDocument/2006/relationships/image" Target="../media/image9.jpeg"/><Relationship Id="rId1" Type="http://schemas.openxmlformats.org/officeDocument/2006/relationships/slideLayout" Target="../slideLayouts/slideLayout2.xml"/><Relationship Id="rId4" Type="http://schemas.openxmlformats.org/officeDocument/2006/relationships/image" Target="../media/image14.jpeg"/></Relationships>
</file>

<file path=ppt/slides/_rels/slide1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2.jpeg"/><Relationship Id="rId1" Type="http://schemas.openxmlformats.org/officeDocument/2006/relationships/slideLayout" Target="../slideLayouts/slideLayout2.xml"/><Relationship Id="rId5" Type="http://schemas.openxmlformats.org/officeDocument/2006/relationships/image" Target="../media/image19.jpeg"/><Relationship Id="rId4" Type="http://schemas.openxmlformats.org/officeDocument/2006/relationships/image" Target="../media/image18.jpeg"/></Relationships>
</file>

<file path=ppt/slides/_rels/slide17.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7.jpeg"/><Relationship Id="rId1" Type="http://schemas.openxmlformats.org/officeDocument/2006/relationships/slideLayout" Target="../slideLayouts/slideLayout2.xml"/><Relationship Id="rId4" Type="http://schemas.openxmlformats.org/officeDocument/2006/relationships/image" Target="../media/image21.jpeg"/></Relationships>
</file>

<file path=ppt/slides/_rels/slide18.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26.jpeg"/><Relationship Id="rId1" Type="http://schemas.openxmlformats.org/officeDocument/2006/relationships/slideLayout" Target="../slideLayouts/slideLayout2.xml"/><Relationship Id="rId4" Type="http://schemas.openxmlformats.org/officeDocument/2006/relationships/image" Target="../media/image27.jpeg"/></Relationships>
</file>

<file path=ppt/slides/_rels/slide22.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pic>
        <p:nvPicPr>
          <p:cNvPr id="2050" name="Picture 2"/>
          <p:cNvPicPr>
            <a:picLocks noChangeAspect="1" noChangeArrowheads="1"/>
          </p:cNvPicPr>
          <p:nvPr/>
        </p:nvPicPr>
        <p:blipFill>
          <a:blip r:embed="rId2"/>
          <a:srcRect/>
          <a:stretch>
            <a:fillRect/>
          </a:stretch>
        </p:blipFill>
        <p:spPr bwMode="auto">
          <a:xfrm>
            <a:off x="0" y="0"/>
            <a:ext cx="12192000" cy="7311591"/>
          </a:xfrm>
          <a:prstGeom prst="rect">
            <a:avLst/>
          </a:prstGeom>
          <a:noFill/>
          <a:ln w="9525">
            <a:noFill/>
            <a:miter lim="800000"/>
            <a:headEnd/>
            <a:tailEnd/>
          </a:ln>
          <a:effectLst/>
        </p:spPr>
      </p:pic>
      <p:sp>
        <p:nvSpPr>
          <p:cNvPr id="5" name="Прямоугольник 4"/>
          <p:cNvSpPr/>
          <p:nvPr/>
        </p:nvSpPr>
        <p:spPr>
          <a:xfrm>
            <a:off x="3034937" y="1626735"/>
            <a:ext cx="6056811" cy="3908762"/>
          </a:xfrm>
          <a:prstGeom prst="rect">
            <a:avLst/>
          </a:prstGeom>
        </p:spPr>
        <p:txBody>
          <a:bodyPr wrap="square">
            <a:spAutoFit/>
          </a:bodyPr>
          <a:lstStyle/>
          <a:p>
            <a:pPr algn="ctr"/>
            <a:r>
              <a:rPr lang="ru-RU" sz="3200" b="1" spc="-300" dirty="0" smtClean="0">
                <a:solidFill>
                  <a:srgbClr val="0070C0"/>
                </a:solidFill>
                <a:latin typeface="Times New Roman" pitchFamily="18" charset="0"/>
                <a:cs typeface="Times New Roman" pitchFamily="18" charset="0"/>
              </a:rPr>
              <a:t>Поисково-исследовательская   работа</a:t>
            </a:r>
          </a:p>
          <a:p>
            <a:pPr algn="ctr"/>
            <a:r>
              <a:rPr lang="ru-RU" sz="3200" b="1" spc="-300" dirty="0" smtClean="0">
                <a:solidFill>
                  <a:srgbClr val="0070C0"/>
                </a:solidFill>
                <a:latin typeface="Times New Roman" pitchFamily="18" charset="0"/>
                <a:cs typeface="Times New Roman" pitchFamily="18" charset="0"/>
              </a:rPr>
              <a:t>на  тему:</a:t>
            </a:r>
            <a:r>
              <a:rPr lang="ru-RU" sz="3200" b="1" spc="-300" dirty="0" smtClean="0">
                <a:solidFill>
                  <a:srgbClr val="FF0000"/>
                </a:solidFill>
                <a:latin typeface="Times New Roman" pitchFamily="18" charset="0"/>
                <a:cs typeface="Times New Roman" pitchFamily="18" charset="0"/>
              </a:rPr>
              <a:t/>
            </a:r>
            <a:br>
              <a:rPr lang="ru-RU" sz="3200" b="1" spc="-300" dirty="0" smtClean="0">
                <a:solidFill>
                  <a:srgbClr val="FF0000"/>
                </a:solidFill>
                <a:latin typeface="Times New Roman" pitchFamily="18" charset="0"/>
                <a:cs typeface="Times New Roman" pitchFamily="18" charset="0"/>
              </a:rPr>
            </a:br>
            <a:r>
              <a:rPr lang="ru-RU" sz="3200" b="1" i="1" spc="-300" dirty="0" smtClean="0">
                <a:solidFill>
                  <a:srgbClr val="FF0000"/>
                </a:solidFill>
                <a:latin typeface="Times New Roman" pitchFamily="18" charset="0"/>
                <a:cs typeface="Times New Roman" pitchFamily="18" charset="0"/>
              </a:rPr>
              <a:t>«Нам завещана память и слава »</a:t>
            </a:r>
            <a:r>
              <a:rPr lang="ru-RU" sz="2800" b="1" i="1" spc="-300" dirty="0" smtClean="0">
                <a:solidFill>
                  <a:srgbClr val="FF0000"/>
                </a:solidFill>
                <a:latin typeface="Times New Roman" pitchFamily="18" charset="0"/>
                <a:cs typeface="Times New Roman" pitchFamily="18" charset="0"/>
              </a:rPr>
              <a:t/>
            </a:r>
            <a:br>
              <a:rPr lang="ru-RU" sz="2800" b="1" i="1" spc="-300" dirty="0" smtClean="0">
                <a:solidFill>
                  <a:srgbClr val="FF0000"/>
                </a:solidFill>
                <a:latin typeface="Times New Roman" pitchFamily="18" charset="0"/>
                <a:cs typeface="Times New Roman" pitchFamily="18" charset="0"/>
              </a:rPr>
            </a:br>
            <a:r>
              <a:rPr lang="ru-RU" sz="3200" b="1" spc="-300" dirty="0" smtClean="0">
                <a:solidFill>
                  <a:srgbClr val="0070C0"/>
                </a:solidFill>
                <a:latin typeface="Times New Roman" pitchFamily="18" charset="0"/>
                <a:cs typeface="Times New Roman" pitchFamily="18" charset="0"/>
              </a:rPr>
              <a:t>   учащихся </a:t>
            </a:r>
            <a:br>
              <a:rPr lang="ru-RU" sz="3200" b="1" spc="-300" dirty="0" smtClean="0">
                <a:solidFill>
                  <a:srgbClr val="0070C0"/>
                </a:solidFill>
                <a:latin typeface="Times New Roman" pitchFamily="18" charset="0"/>
                <a:cs typeface="Times New Roman" pitchFamily="18" charset="0"/>
              </a:rPr>
            </a:br>
            <a:r>
              <a:rPr lang="ru-RU" sz="3200" b="1" spc="-300" dirty="0" smtClean="0">
                <a:solidFill>
                  <a:srgbClr val="0070C0"/>
                </a:solidFill>
                <a:latin typeface="Times New Roman" pitchFamily="18" charset="0"/>
                <a:cs typeface="Times New Roman" pitchFamily="18" charset="0"/>
              </a:rPr>
              <a:t>МБОУ «Икрянинская НОШ»   </a:t>
            </a:r>
          </a:p>
          <a:p>
            <a:pPr algn="ctr"/>
            <a:r>
              <a:rPr lang="ru-RU" sz="3200" b="1" spc="-300" dirty="0" err="1" smtClean="0">
                <a:solidFill>
                  <a:srgbClr val="0070C0"/>
                </a:solidFill>
                <a:latin typeface="Times New Roman" pitchFamily="18" charset="0"/>
                <a:cs typeface="Times New Roman" pitchFamily="18" charset="0"/>
              </a:rPr>
              <a:t>Золиной</a:t>
            </a:r>
            <a:r>
              <a:rPr lang="ru-RU" sz="3200" b="1" spc="-300" dirty="0" smtClean="0">
                <a:solidFill>
                  <a:srgbClr val="0070C0"/>
                </a:solidFill>
                <a:latin typeface="Times New Roman" pitchFamily="18" charset="0"/>
                <a:cs typeface="Times New Roman" pitchFamily="18" charset="0"/>
              </a:rPr>
              <a:t> Полины и Арбузова Артёма</a:t>
            </a:r>
          </a:p>
          <a:p>
            <a:pPr algn="ctr"/>
            <a:r>
              <a:rPr lang="ru-RU" sz="2800" i="1" spc="-300" dirty="0" smtClean="0">
                <a:latin typeface="Times New Roman" pitchFamily="18" charset="0"/>
                <a:cs typeface="Times New Roman" pitchFamily="18" charset="0"/>
              </a:rPr>
              <a:t/>
            </a:r>
            <a:br>
              <a:rPr lang="ru-RU" sz="2800" i="1" spc="-300" dirty="0" smtClean="0">
                <a:latin typeface="Times New Roman" pitchFamily="18" charset="0"/>
                <a:cs typeface="Times New Roman" pitchFamily="18" charset="0"/>
              </a:rPr>
            </a:br>
            <a:endParaRPr lang="ru-RU" sz="2800" i="1" spc="-300" dirty="0">
              <a:latin typeface="Times New Roman" pitchFamily="18" charset="0"/>
              <a:cs typeface="Times New Roman" pitchFamily="18" charset="0"/>
            </a:endParaRPr>
          </a:p>
        </p:txBody>
      </p:sp>
      <p:sp>
        <p:nvSpPr>
          <p:cNvPr id="7" name="Прямоугольник 6"/>
          <p:cNvSpPr/>
          <p:nvPr/>
        </p:nvSpPr>
        <p:spPr>
          <a:xfrm>
            <a:off x="1807574" y="4661806"/>
            <a:ext cx="8838655" cy="461665"/>
          </a:xfrm>
          <a:prstGeom prst="rect">
            <a:avLst/>
          </a:prstGeom>
        </p:spPr>
        <p:txBody>
          <a:bodyPr wrap="square">
            <a:spAutoFit/>
          </a:bodyPr>
          <a:lstStyle/>
          <a:p>
            <a:pPr algn="ctr"/>
            <a:r>
              <a:rPr lang="ru-RU" sz="2400" b="1" dirty="0" smtClean="0">
                <a:solidFill>
                  <a:srgbClr val="FF0000"/>
                </a:solidFill>
                <a:latin typeface="Times New Roman" pitchFamily="18" charset="0"/>
                <a:cs typeface="Times New Roman" pitchFamily="18" charset="0"/>
              </a:rPr>
              <a:t>(посвящается землякам -воинам 28 Армии)</a:t>
            </a:r>
            <a:endParaRPr lang="ru-RU" sz="2400" b="1" dirty="0">
              <a:solidFill>
                <a:srgbClr val="FF0000"/>
              </a:solidFill>
              <a:latin typeface="Times New Roman" pitchFamily="18" charset="0"/>
              <a:cs typeface="Times New Roman" pitchFamily="18" charset="0"/>
            </a:endParaRPr>
          </a:p>
        </p:txBody>
      </p:sp>
      <p:sp>
        <p:nvSpPr>
          <p:cNvPr id="9" name="Содержимое 8"/>
          <p:cNvSpPr>
            <a:spLocks noGrp="1"/>
          </p:cNvSpPr>
          <p:nvPr>
            <p:ph idx="1"/>
          </p:nvPr>
        </p:nvSpPr>
        <p:spPr>
          <a:xfrm>
            <a:off x="2834639" y="5199018"/>
            <a:ext cx="6831876" cy="783455"/>
          </a:xfrm>
        </p:spPr>
        <p:txBody>
          <a:bodyPr>
            <a:normAutofit/>
          </a:bodyPr>
          <a:lstStyle/>
          <a:p>
            <a:pPr>
              <a:buNone/>
            </a:pPr>
            <a:r>
              <a:rPr lang="ru-RU" sz="2000" b="1" smtClean="0">
                <a:solidFill>
                  <a:srgbClr val="0070C0"/>
                </a:solidFill>
                <a:latin typeface="Times New Roman" pitchFamily="18" charset="0"/>
                <a:cs typeface="Times New Roman" pitchFamily="18" charset="0"/>
              </a:rPr>
              <a:t>Научный руководитель: </a:t>
            </a:r>
            <a:r>
              <a:rPr lang="ru-RU" sz="2000" b="1" dirty="0" err="1" smtClean="0">
                <a:solidFill>
                  <a:srgbClr val="0070C0"/>
                </a:solidFill>
                <a:latin typeface="Times New Roman" pitchFamily="18" charset="0"/>
                <a:cs typeface="Times New Roman" pitchFamily="18" charset="0"/>
              </a:rPr>
              <a:t>Бикалиева</a:t>
            </a:r>
            <a:r>
              <a:rPr lang="ru-RU" sz="2000" b="1" dirty="0" smtClean="0">
                <a:solidFill>
                  <a:srgbClr val="0070C0"/>
                </a:solidFill>
                <a:latin typeface="Times New Roman" pitchFamily="18" charset="0"/>
                <a:cs typeface="Times New Roman" pitchFamily="18" charset="0"/>
              </a:rPr>
              <a:t> А.С.</a:t>
            </a:r>
            <a:endParaRPr lang="ru-RU" sz="2000" b="1" dirty="0">
              <a:solidFill>
                <a:srgbClr val="0070C0"/>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b="1" dirty="0" smtClean="0">
                <a:solidFill>
                  <a:srgbClr val="FF0000"/>
                </a:solidFill>
              </a:rPr>
              <a:t>15</a:t>
            </a:r>
            <a:endParaRPr lang="ru-RU" b="1" dirty="0">
              <a:solidFill>
                <a:srgbClr val="FF0000"/>
              </a:solidFill>
            </a:endParaRPr>
          </a:p>
        </p:txBody>
      </p:sp>
      <p:pic>
        <p:nvPicPr>
          <p:cNvPr id="3074" name="Picture 2" descr="C:\Users\Skazka\Desktop\слайдыНовая папка\жж.jpg"/>
          <p:cNvPicPr>
            <a:picLocks noChangeAspect="1" noChangeArrowheads="1"/>
          </p:cNvPicPr>
          <p:nvPr/>
        </p:nvPicPr>
        <p:blipFill>
          <a:blip r:embed="rId2"/>
          <a:srcRect/>
          <a:stretch>
            <a:fillRect/>
          </a:stretch>
        </p:blipFill>
        <p:spPr bwMode="auto">
          <a:xfrm>
            <a:off x="0" y="0"/>
            <a:ext cx="12192000" cy="6858000"/>
          </a:xfrm>
          <a:prstGeom prst="rect">
            <a:avLst/>
          </a:prstGeom>
          <a:noFill/>
        </p:spPr>
      </p:pic>
      <p:sp>
        <p:nvSpPr>
          <p:cNvPr id="5" name="Прямоугольник 4"/>
          <p:cNvSpPr/>
          <p:nvPr/>
        </p:nvSpPr>
        <p:spPr>
          <a:xfrm>
            <a:off x="2986088" y="206478"/>
            <a:ext cx="6129337" cy="646331"/>
          </a:xfrm>
          <a:prstGeom prst="rect">
            <a:avLst/>
          </a:prstGeom>
        </p:spPr>
        <p:txBody>
          <a:bodyPr wrap="square">
            <a:spAutoFit/>
          </a:bodyPr>
          <a:lstStyle/>
          <a:p>
            <a:pPr algn="ctr"/>
            <a:r>
              <a:rPr lang="ru-RU" sz="3600" b="1" dirty="0" smtClean="0">
                <a:solidFill>
                  <a:srgbClr val="FF0000"/>
                </a:solidFill>
                <a:latin typeface="Times New Roman" pitchFamily="18" charset="0"/>
                <a:cs typeface="Times New Roman" pitchFamily="18" charset="0"/>
              </a:rPr>
              <a:t>Обоснование проблемы</a:t>
            </a:r>
            <a:endParaRPr lang="ru-RU" sz="3600" dirty="0">
              <a:latin typeface="Times New Roman" pitchFamily="18" charset="0"/>
              <a:cs typeface="Times New Roman" pitchFamily="18" charset="0"/>
            </a:endParaRPr>
          </a:p>
        </p:txBody>
      </p:sp>
      <p:sp>
        <p:nvSpPr>
          <p:cNvPr id="6" name="Прямоугольник 5"/>
          <p:cNvSpPr/>
          <p:nvPr/>
        </p:nvSpPr>
        <p:spPr>
          <a:xfrm>
            <a:off x="892739" y="796414"/>
            <a:ext cx="10168551" cy="5262979"/>
          </a:xfrm>
          <a:prstGeom prst="rect">
            <a:avLst/>
          </a:prstGeom>
        </p:spPr>
        <p:txBody>
          <a:bodyPr wrap="square">
            <a:spAutoFit/>
          </a:bodyPr>
          <a:lstStyle/>
          <a:p>
            <a:pPr algn="ctr"/>
            <a:r>
              <a:rPr lang="ru-RU" sz="2400" dirty="0" smtClean="0"/>
              <a:t>	</a:t>
            </a:r>
            <a:r>
              <a:rPr lang="ru-RU" sz="2800" dirty="0" smtClean="0">
                <a:solidFill>
                  <a:srgbClr val="002060"/>
                </a:solidFill>
                <a:latin typeface="Times New Roman" pitchFamily="18" charset="0"/>
                <a:cs typeface="Times New Roman" pitchFamily="18" charset="0"/>
              </a:rPr>
              <a:t> Патриотизм – одна из важнейших черт личности, которая должна составлять основу каждого российского человека.</a:t>
            </a:r>
          </a:p>
          <a:p>
            <a:pPr algn="ctr"/>
            <a:r>
              <a:rPr lang="ru-RU" sz="2800" dirty="0" smtClean="0">
                <a:solidFill>
                  <a:srgbClr val="002060"/>
                </a:solidFill>
                <a:latin typeface="Times New Roman" pitchFamily="18" charset="0"/>
                <a:cs typeface="Times New Roman" pitchFamily="18" charset="0"/>
              </a:rPr>
              <a:t>	 Быть патриотом своей Родины, знать и уважать ее героическую историю - наша святая обязанность.</a:t>
            </a:r>
          </a:p>
          <a:p>
            <a:pPr algn="ctr"/>
            <a:r>
              <a:rPr lang="ru-RU" sz="2800" dirty="0" smtClean="0">
                <a:solidFill>
                  <a:srgbClr val="002060"/>
                </a:solidFill>
                <a:latin typeface="Times New Roman" pitchFamily="18" charset="0"/>
                <a:cs typeface="Times New Roman" pitchFamily="18" charset="0"/>
              </a:rPr>
              <a:t>	Любовь к Отчизне начинается с любви к своей малой Родине, месту где человек родился.</a:t>
            </a:r>
          </a:p>
          <a:p>
            <a:pPr algn="ctr"/>
            <a:r>
              <a:rPr lang="ru-RU" sz="2800" dirty="0" smtClean="0">
                <a:solidFill>
                  <a:srgbClr val="002060"/>
                </a:solidFill>
                <a:latin typeface="Times New Roman" pitchFamily="18" charset="0"/>
                <a:cs typeface="Times New Roman" pitchFamily="18" charset="0"/>
              </a:rPr>
              <a:t>	 В  нашем селе есть улица  28 Армии. Раньше мы не знали, почему она так называется и решили провести поиск и свои исследования .Мы хотели, как можно больше узнать о том, как и когда она образовалась, о родах войск входящих в состав армии. Мы узнали,  кто командовал 28 Армией, какие сражения были и расскажем о наших земляках, участвовавших в боях.</a:t>
            </a:r>
          </a:p>
        </p:txBody>
      </p:sp>
      <p:sp>
        <p:nvSpPr>
          <p:cNvPr id="10" name="Содержимое 9"/>
          <p:cNvSpPr>
            <a:spLocks noGrp="1"/>
          </p:cNvSpPr>
          <p:nvPr>
            <p:ph idx="1"/>
          </p:nvPr>
        </p:nvSpPr>
        <p:spPr>
          <a:xfrm>
            <a:off x="766916" y="5737123"/>
            <a:ext cx="10815484" cy="294967"/>
          </a:xfrm>
        </p:spPr>
        <p:txBody>
          <a:bodyPr>
            <a:normAutofit fontScale="47500" lnSpcReduction="20000"/>
          </a:bodyPr>
          <a:lstStyle/>
          <a:p>
            <a:pPr algn="r">
              <a:buNone/>
            </a:pPr>
            <a:endParaRPr lang="ru-RU" dirty="0" smtClean="0"/>
          </a:p>
          <a:p>
            <a:pPr algn="r">
              <a:buNone/>
            </a:pPr>
            <a:endParaRPr lang="ru-RU"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b="1" dirty="0">
              <a:solidFill>
                <a:srgbClr val="FF0000"/>
              </a:solidFill>
            </a:endParaRPr>
          </a:p>
        </p:txBody>
      </p:sp>
      <p:pic>
        <p:nvPicPr>
          <p:cNvPr id="3074" name="Picture 2" descr="C:\Users\Skazka\Desktop\слайдыНовая папка\жж.jpg"/>
          <p:cNvPicPr>
            <a:picLocks noChangeAspect="1" noChangeArrowheads="1"/>
          </p:cNvPicPr>
          <p:nvPr/>
        </p:nvPicPr>
        <p:blipFill>
          <a:blip r:embed="rId2"/>
          <a:srcRect/>
          <a:stretch>
            <a:fillRect/>
          </a:stretch>
        </p:blipFill>
        <p:spPr bwMode="auto">
          <a:xfrm>
            <a:off x="0" y="0"/>
            <a:ext cx="12192000" cy="6858000"/>
          </a:xfrm>
          <a:prstGeom prst="rect">
            <a:avLst/>
          </a:prstGeom>
          <a:noFill/>
        </p:spPr>
      </p:pic>
      <p:sp>
        <p:nvSpPr>
          <p:cNvPr id="5" name="Прямоугольник 4"/>
          <p:cNvSpPr/>
          <p:nvPr/>
        </p:nvSpPr>
        <p:spPr>
          <a:xfrm>
            <a:off x="2713703" y="571500"/>
            <a:ext cx="6573172" cy="646331"/>
          </a:xfrm>
          <a:prstGeom prst="rect">
            <a:avLst/>
          </a:prstGeom>
        </p:spPr>
        <p:txBody>
          <a:bodyPr wrap="square">
            <a:spAutoFit/>
          </a:bodyPr>
          <a:lstStyle/>
          <a:p>
            <a:pPr algn="ctr"/>
            <a:r>
              <a:rPr lang="ru-RU" sz="3600" b="1" dirty="0" smtClean="0">
                <a:solidFill>
                  <a:srgbClr val="FF0000"/>
                </a:solidFill>
                <a:latin typeface="Times New Roman" pitchFamily="18" charset="0"/>
                <a:cs typeface="Times New Roman" pitchFamily="18" charset="0"/>
              </a:rPr>
              <a:t>Цель поисковой  работы</a:t>
            </a:r>
            <a:endParaRPr lang="ru-RU" sz="3600" dirty="0">
              <a:solidFill>
                <a:srgbClr val="FF0000"/>
              </a:solidFill>
              <a:latin typeface="Times New Roman" pitchFamily="18" charset="0"/>
              <a:cs typeface="Times New Roman" pitchFamily="18" charset="0"/>
            </a:endParaRPr>
          </a:p>
        </p:txBody>
      </p:sp>
      <p:sp>
        <p:nvSpPr>
          <p:cNvPr id="6" name="Прямоугольник 5"/>
          <p:cNvSpPr/>
          <p:nvPr/>
        </p:nvSpPr>
        <p:spPr>
          <a:xfrm>
            <a:off x="6297562" y="1439812"/>
            <a:ext cx="5119073" cy="4524315"/>
          </a:xfrm>
          <a:prstGeom prst="rect">
            <a:avLst/>
          </a:prstGeom>
        </p:spPr>
        <p:txBody>
          <a:bodyPr wrap="square">
            <a:spAutoFit/>
          </a:bodyPr>
          <a:lstStyle/>
          <a:p>
            <a:pPr algn="ctr"/>
            <a:r>
              <a:rPr lang="ru-RU" sz="3200" dirty="0" smtClean="0">
                <a:solidFill>
                  <a:srgbClr val="002060"/>
                </a:solidFill>
                <a:latin typeface="Times New Roman" pitchFamily="18" charset="0"/>
                <a:cs typeface="Times New Roman" pitchFamily="18" charset="0"/>
              </a:rPr>
              <a:t>	Формирование активной гражданской позиции гражданина и патриота России, чувства любви к прошлому и готовность нести личную ответственность за настоящее и будущее своей страны, родного края.</a:t>
            </a:r>
            <a:endParaRPr lang="ru-RU" sz="3200" dirty="0">
              <a:solidFill>
                <a:srgbClr val="002060"/>
              </a:solidFill>
              <a:latin typeface="Times New Roman" pitchFamily="18" charset="0"/>
              <a:cs typeface="Times New Roman" pitchFamily="18" charset="0"/>
            </a:endParaRPr>
          </a:p>
        </p:txBody>
      </p:sp>
      <p:sp>
        <p:nvSpPr>
          <p:cNvPr id="10" name="Содержимое 9"/>
          <p:cNvSpPr>
            <a:spLocks noGrp="1"/>
          </p:cNvSpPr>
          <p:nvPr>
            <p:ph idx="1"/>
          </p:nvPr>
        </p:nvSpPr>
        <p:spPr>
          <a:xfrm flipV="1">
            <a:off x="609600" y="6857999"/>
            <a:ext cx="10972800" cy="250723"/>
          </a:xfrm>
        </p:spPr>
        <p:txBody>
          <a:bodyPr>
            <a:normAutofit fontScale="40000" lnSpcReduction="20000"/>
          </a:bodyPr>
          <a:lstStyle/>
          <a:p>
            <a:endParaRPr lang="ru-RU" dirty="0"/>
          </a:p>
        </p:txBody>
      </p:sp>
      <p:sp>
        <p:nvSpPr>
          <p:cNvPr id="24578" name="AutoShape 2" descr="https://samisrykami.ru/wp-content/uploads/2021/06/11-01_0.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24580" name="AutoShape 4" descr="https://samisrykami.ru/wp-content/uploads/2021/06/11-01_0.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24582" name="AutoShape 6" descr="https://samisrykami.ru/wp-content/uploads/2021/06/11-01_0.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pic>
        <p:nvPicPr>
          <p:cNvPr id="24585" name="Picture 9" descr="C:\Users\user\Desktop\фото\vov.jpg"/>
          <p:cNvPicPr>
            <a:picLocks noChangeAspect="1" noChangeArrowheads="1"/>
          </p:cNvPicPr>
          <p:nvPr/>
        </p:nvPicPr>
        <p:blipFill>
          <a:blip r:embed="rId3"/>
          <a:srcRect/>
          <a:stretch>
            <a:fillRect/>
          </a:stretch>
        </p:blipFill>
        <p:spPr bwMode="auto">
          <a:xfrm>
            <a:off x="929835" y="2079522"/>
            <a:ext cx="5526515" cy="3454072"/>
          </a:xfrm>
          <a:prstGeom prst="rect">
            <a:avLst/>
          </a:prstGeom>
          <a:noFill/>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b="1" dirty="0">
              <a:solidFill>
                <a:srgbClr val="FF0000"/>
              </a:solidFill>
            </a:endParaRPr>
          </a:p>
        </p:txBody>
      </p:sp>
      <p:sp>
        <p:nvSpPr>
          <p:cNvPr id="3" name="Содержимое 2"/>
          <p:cNvSpPr>
            <a:spLocks noGrp="1"/>
          </p:cNvSpPr>
          <p:nvPr>
            <p:ph idx="1"/>
          </p:nvPr>
        </p:nvSpPr>
        <p:spPr/>
        <p:txBody>
          <a:bodyPr>
            <a:normAutofit/>
          </a:bodyPr>
          <a:lstStyle/>
          <a:p>
            <a:pPr>
              <a:buNone/>
            </a:pPr>
            <a:endParaRPr lang="ru-RU" dirty="0"/>
          </a:p>
        </p:txBody>
      </p:sp>
      <p:pic>
        <p:nvPicPr>
          <p:cNvPr id="3074" name="Picture 2" descr="C:\Users\Skazka\Desktop\слайдыНовая папка\жж.jpg"/>
          <p:cNvPicPr>
            <a:picLocks noChangeAspect="1" noChangeArrowheads="1"/>
          </p:cNvPicPr>
          <p:nvPr/>
        </p:nvPicPr>
        <p:blipFill>
          <a:blip r:embed="rId2"/>
          <a:srcRect/>
          <a:stretch>
            <a:fillRect/>
          </a:stretch>
        </p:blipFill>
        <p:spPr bwMode="auto">
          <a:xfrm>
            <a:off x="0" y="0"/>
            <a:ext cx="12192000" cy="6858000"/>
          </a:xfrm>
          <a:prstGeom prst="rect">
            <a:avLst/>
          </a:prstGeom>
          <a:noFill/>
        </p:spPr>
      </p:pic>
      <p:sp>
        <p:nvSpPr>
          <p:cNvPr id="5" name="Прямоугольник 4"/>
          <p:cNvSpPr/>
          <p:nvPr/>
        </p:nvSpPr>
        <p:spPr>
          <a:xfrm>
            <a:off x="4200988" y="535090"/>
            <a:ext cx="3251140" cy="584775"/>
          </a:xfrm>
          <a:prstGeom prst="rect">
            <a:avLst/>
          </a:prstGeom>
        </p:spPr>
        <p:txBody>
          <a:bodyPr wrap="square">
            <a:spAutoFit/>
          </a:bodyPr>
          <a:lstStyle/>
          <a:p>
            <a:pPr algn="ctr"/>
            <a:r>
              <a:rPr lang="ru-RU" sz="3200" b="1" dirty="0" smtClean="0">
                <a:solidFill>
                  <a:srgbClr val="FF0000"/>
                </a:solidFill>
                <a:latin typeface="Times New Roman" pitchFamily="18" charset="0"/>
                <a:cs typeface="Times New Roman" pitchFamily="18" charset="0"/>
              </a:rPr>
              <a:t>Задачи:</a:t>
            </a:r>
            <a:endParaRPr lang="ru-RU" sz="3200" b="1" dirty="0">
              <a:solidFill>
                <a:srgbClr val="FF0000"/>
              </a:solidFill>
              <a:latin typeface="Times New Roman" pitchFamily="18" charset="0"/>
              <a:cs typeface="Times New Roman" pitchFamily="18" charset="0"/>
            </a:endParaRPr>
          </a:p>
        </p:txBody>
      </p:sp>
      <p:sp>
        <p:nvSpPr>
          <p:cNvPr id="6" name="Прямоугольник 5"/>
          <p:cNvSpPr/>
          <p:nvPr/>
        </p:nvSpPr>
        <p:spPr>
          <a:xfrm>
            <a:off x="717253" y="1403796"/>
            <a:ext cx="5161034" cy="4093428"/>
          </a:xfrm>
          <a:prstGeom prst="rect">
            <a:avLst/>
          </a:prstGeom>
        </p:spPr>
        <p:txBody>
          <a:bodyPr wrap="square">
            <a:spAutoFit/>
          </a:bodyPr>
          <a:lstStyle/>
          <a:p>
            <a:pPr marL="514350" indent="-514350" algn="just">
              <a:buFont typeface="+mj-lt"/>
              <a:buAutoNum type="arabicPeriod"/>
            </a:pPr>
            <a:r>
              <a:rPr lang="ru-RU" sz="2000" dirty="0" smtClean="0">
                <a:solidFill>
                  <a:srgbClr val="002060"/>
                </a:solidFill>
                <a:latin typeface="Times New Roman" pitchFamily="18" charset="0"/>
                <a:cs typeface="Times New Roman" pitchFamily="18" charset="0"/>
              </a:rPr>
              <a:t>	Воспитывать себя настоящим патриотом и гражданином Отечества, любовь  к которому начинается с любви и уважительного отношения к  героическому  прошлому Родины и подвигу людей отстоявших нашу мирную жизнь.</a:t>
            </a:r>
          </a:p>
          <a:p>
            <a:pPr marL="514350" indent="-514350" algn="just">
              <a:buFont typeface="+mj-lt"/>
              <a:buAutoNum type="arabicPeriod"/>
            </a:pPr>
            <a:r>
              <a:rPr lang="ru-RU" sz="2000" dirty="0" smtClean="0">
                <a:solidFill>
                  <a:srgbClr val="002060"/>
                </a:solidFill>
                <a:latin typeface="Times New Roman" pitchFamily="18" charset="0"/>
                <a:cs typeface="Times New Roman" pitchFamily="18" charset="0"/>
              </a:rPr>
              <a:t>	Формировать у себя, своих сверстников и одноклассников верность Родине, готовность служению Отечеству и интерес к изучению истории.</a:t>
            </a:r>
          </a:p>
          <a:p>
            <a:pPr marL="514350" indent="-514350" algn="just">
              <a:buFont typeface="+mj-lt"/>
              <a:buAutoNum type="arabicPeriod"/>
            </a:pPr>
            <a:r>
              <a:rPr lang="ru-RU" sz="2000" dirty="0" smtClean="0">
                <a:solidFill>
                  <a:srgbClr val="002060"/>
                </a:solidFill>
                <a:latin typeface="Times New Roman" pitchFamily="18" charset="0"/>
                <a:cs typeface="Times New Roman" pitchFamily="18" charset="0"/>
              </a:rPr>
              <a:t>	Сохранение истории нашего края для будущих поколений.</a:t>
            </a:r>
            <a:endParaRPr lang="ru-RU" sz="2000" dirty="0">
              <a:solidFill>
                <a:srgbClr val="002060"/>
              </a:solidFill>
              <a:latin typeface="Times New Roman" pitchFamily="18" charset="0"/>
              <a:cs typeface="Times New Roman" pitchFamily="18" charset="0"/>
            </a:endParaRPr>
          </a:p>
        </p:txBody>
      </p:sp>
      <p:pic>
        <p:nvPicPr>
          <p:cNvPr id="23554" name="Picture 2" descr="https://sun9-33.userapi.com/impf/EE3OmA29YRDfPYHLTXi7lNhhgBv3kbe3fuDDkw/35w2wx7ppD8.jpg?size=0x0&amp;quality=90&amp;proxy=1&amp;sign=b14d8a0c8a6ddf04105194763261c852&amp;c_uniq_tag=v4_jji40nonkWtpub9TSZuCdlbAjw90PPDiPmg1OCNA&amp;type=video_thumb"/>
          <p:cNvPicPr>
            <a:picLocks noChangeAspect="1" noChangeArrowheads="1"/>
          </p:cNvPicPr>
          <p:nvPr/>
        </p:nvPicPr>
        <p:blipFill>
          <a:blip r:embed="rId3" cstate="print"/>
          <a:srcRect/>
          <a:stretch>
            <a:fillRect/>
          </a:stretch>
        </p:blipFill>
        <p:spPr bwMode="auto">
          <a:xfrm>
            <a:off x="6096000" y="1356239"/>
            <a:ext cx="5303681" cy="3977761"/>
          </a:xfrm>
          <a:prstGeom prst="rect">
            <a:avLst/>
          </a:prstGeom>
          <a:noFill/>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lstStyle/>
          <a:p>
            <a:endParaRPr lang="ru-RU"/>
          </a:p>
        </p:txBody>
      </p:sp>
      <p:pic>
        <p:nvPicPr>
          <p:cNvPr id="5122" name="Picture 2" descr="C:\Users\Skazka\Desktop\слайдыНовая папка\ллл.jpg"/>
          <p:cNvPicPr>
            <a:picLocks noChangeAspect="1" noChangeArrowheads="1"/>
          </p:cNvPicPr>
          <p:nvPr/>
        </p:nvPicPr>
        <p:blipFill>
          <a:blip r:embed="rId2"/>
          <a:srcRect/>
          <a:stretch>
            <a:fillRect/>
          </a:stretch>
        </p:blipFill>
        <p:spPr bwMode="auto">
          <a:xfrm>
            <a:off x="0" y="0"/>
            <a:ext cx="12192000" cy="6858000"/>
          </a:xfrm>
          <a:prstGeom prst="rect">
            <a:avLst/>
          </a:prstGeom>
          <a:noFill/>
        </p:spPr>
      </p:pic>
      <p:sp>
        <p:nvSpPr>
          <p:cNvPr id="5" name="Прямоугольник 4"/>
          <p:cNvSpPr/>
          <p:nvPr/>
        </p:nvSpPr>
        <p:spPr>
          <a:xfrm>
            <a:off x="3237317" y="572572"/>
            <a:ext cx="6179512" cy="584775"/>
          </a:xfrm>
          <a:prstGeom prst="rect">
            <a:avLst/>
          </a:prstGeom>
        </p:spPr>
        <p:txBody>
          <a:bodyPr wrap="none">
            <a:spAutoFit/>
          </a:bodyPr>
          <a:lstStyle/>
          <a:p>
            <a:r>
              <a:rPr lang="ru-RU" sz="3200" b="1" dirty="0" smtClean="0">
                <a:solidFill>
                  <a:srgbClr val="FF0000"/>
                </a:solidFill>
                <a:latin typeface="Times New Roman" pitchFamily="18" charset="0"/>
                <a:cs typeface="Times New Roman" pitchFamily="18" charset="0"/>
              </a:rPr>
              <a:t>Этапы проектной деятельности</a:t>
            </a:r>
            <a:r>
              <a:rPr lang="ru-RU" b="1" dirty="0" smtClean="0"/>
              <a:t>:</a:t>
            </a:r>
            <a:endParaRPr lang="ru-RU" dirty="0"/>
          </a:p>
        </p:txBody>
      </p:sp>
      <p:sp>
        <p:nvSpPr>
          <p:cNvPr id="6" name="Прямоугольник 5"/>
          <p:cNvSpPr/>
          <p:nvPr/>
        </p:nvSpPr>
        <p:spPr>
          <a:xfrm>
            <a:off x="1856968" y="1312410"/>
            <a:ext cx="4739775" cy="4154984"/>
          </a:xfrm>
          <a:prstGeom prst="rect">
            <a:avLst/>
          </a:prstGeom>
        </p:spPr>
        <p:txBody>
          <a:bodyPr wrap="square">
            <a:spAutoFit/>
          </a:bodyPr>
          <a:lstStyle/>
          <a:p>
            <a:pPr marL="514350" indent="-514350">
              <a:buFont typeface="+mj-lt"/>
              <a:buAutoNum type="arabicPeriod"/>
            </a:pPr>
            <a:r>
              <a:rPr lang="ru-RU" sz="2400" dirty="0" smtClean="0">
                <a:solidFill>
                  <a:srgbClr val="7030A0"/>
                </a:solidFill>
                <a:latin typeface="Times New Roman" pitchFamily="18" charset="0"/>
                <a:cs typeface="Times New Roman" pitchFamily="18" charset="0"/>
              </a:rPr>
              <a:t>Изучение исторических материалов о  боевом пути  28 Армии.</a:t>
            </a:r>
          </a:p>
          <a:p>
            <a:pPr marL="514350" indent="-514350">
              <a:buFont typeface="+mj-lt"/>
              <a:buAutoNum type="arabicPeriod"/>
            </a:pPr>
            <a:endParaRPr lang="ru-RU" sz="2400" dirty="0" smtClean="0">
              <a:solidFill>
                <a:srgbClr val="7030A0"/>
              </a:solidFill>
              <a:latin typeface="Times New Roman" pitchFamily="18" charset="0"/>
              <a:cs typeface="Times New Roman" pitchFamily="18" charset="0"/>
            </a:endParaRPr>
          </a:p>
          <a:p>
            <a:pPr marL="514350" indent="-514350">
              <a:buFont typeface="+mj-lt"/>
              <a:buAutoNum type="arabicPeriod"/>
            </a:pPr>
            <a:r>
              <a:rPr lang="ru-RU" sz="2400" dirty="0" smtClean="0">
                <a:solidFill>
                  <a:srgbClr val="7030A0"/>
                </a:solidFill>
                <a:latin typeface="Times New Roman" pitchFamily="18" charset="0"/>
                <a:cs typeface="Times New Roman" pitchFamily="18" charset="0"/>
              </a:rPr>
              <a:t>Интервью с жителями улицы «28 Армии».</a:t>
            </a:r>
          </a:p>
          <a:p>
            <a:pPr marL="514350" indent="-514350">
              <a:buFont typeface="+mj-lt"/>
              <a:buAutoNum type="arabicPeriod"/>
            </a:pPr>
            <a:endParaRPr lang="ru-RU" sz="2400" dirty="0" smtClean="0">
              <a:solidFill>
                <a:srgbClr val="7030A0"/>
              </a:solidFill>
              <a:latin typeface="Times New Roman" pitchFamily="18" charset="0"/>
              <a:cs typeface="Times New Roman" pitchFamily="18" charset="0"/>
            </a:endParaRPr>
          </a:p>
          <a:p>
            <a:pPr marL="514350" indent="-514350">
              <a:buFont typeface="+mj-lt"/>
              <a:buAutoNum type="arabicPeriod"/>
            </a:pPr>
            <a:r>
              <a:rPr lang="ru-RU" sz="2400" dirty="0" smtClean="0">
                <a:solidFill>
                  <a:srgbClr val="7030A0"/>
                </a:solidFill>
                <a:latin typeface="Times New Roman" pitchFamily="18" charset="0"/>
                <a:cs typeface="Times New Roman" pitchFamily="18" charset="0"/>
              </a:rPr>
              <a:t>Изучение архивных материалов боевого пути   </a:t>
            </a:r>
            <a:r>
              <a:rPr lang="ru-RU" sz="2400" dirty="0" err="1" smtClean="0">
                <a:solidFill>
                  <a:srgbClr val="7030A0"/>
                </a:solidFill>
                <a:latin typeface="Times New Roman" pitchFamily="18" charset="0"/>
                <a:cs typeface="Times New Roman" pitchFamily="18" charset="0"/>
              </a:rPr>
              <a:t>икрянинцев</a:t>
            </a:r>
            <a:r>
              <a:rPr lang="ru-RU" sz="2400" smtClean="0">
                <a:solidFill>
                  <a:srgbClr val="7030A0"/>
                </a:solidFill>
                <a:latin typeface="Times New Roman" pitchFamily="18" charset="0"/>
                <a:cs typeface="Times New Roman" pitchFamily="18" charset="0"/>
              </a:rPr>
              <a:t>.</a:t>
            </a:r>
            <a:endParaRPr lang="ru-RU" sz="2400" dirty="0" smtClean="0">
              <a:solidFill>
                <a:srgbClr val="7030A0"/>
              </a:solidFill>
              <a:latin typeface="Times New Roman" pitchFamily="18" charset="0"/>
              <a:cs typeface="Times New Roman" pitchFamily="18" charset="0"/>
            </a:endParaRPr>
          </a:p>
          <a:p>
            <a:endParaRPr lang="ru-RU" sz="2400" dirty="0" smtClean="0">
              <a:solidFill>
                <a:srgbClr val="7030A0"/>
              </a:solidFill>
              <a:latin typeface="Times New Roman" pitchFamily="18" charset="0"/>
              <a:cs typeface="Times New Roman" pitchFamily="18" charset="0"/>
            </a:endParaRPr>
          </a:p>
        </p:txBody>
      </p:sp>
      <p:pic>
        <p:nvPicPr>
          <p:cNvPr id="7" name="Рисунок 11" descr="Image"/>
          <p:cNvPicPr>
            <a:picLocks noChangeAspect="1" noChangeArrowheads="1"/>
          </p:cNvPicPr>
          <p:nvPr/>
        </p:nvPicPr>
        <p:blipFill>
          <a:blip r:embed="rId3"/>
          <a:srcRect/>
          <a:stretch>
            <a:fillRect/>
          </a:stretch>
        </p:blipFill>
        <p:spPr bwMode="auto">
          <a:xfrm>
            <a:off x="6484767" y="1750422"/>
            <a:ext cx="4255082" cy="3230879"/>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7170" name="Picture 2" descr="C:\Users\Skazka\Desktop\слайдыНовая папка\риир.jpg"/>
          <p:cNvPicPr>
            <a:picLocks noGrp="1" noChangeAspect="1" noChangeArrowheads="1"/>
          </p:cNvPicPr>
          <p:nvPr>
            <p:ph idx="1"/>
          </p:nvPr>
        </p:nvPicPr>
        <p:blipFill>
          <a:blip r:embed="rId4"/>
          <a:srcRect/>
          <a:stretch>
            <a:fillRect/>
          </a:stretch>
        </p:blipFill>
        <p:spPr bwMode="auto">
          <a:xfrm>
            <a:off x="1" y="-18766"/>
            <a:ext cx="12192000" cy="6876766"/>
          </a:xfrm>
          <a:prstGeom prst="rect">
            <a:avLst/>
          </a:prstGeom>
          <a:noFill/>
        </p:spPr>
      </p:pic>
      <p:pic>
        <p:nvPicPr>
          <p:cNvPr id="5" name="MVI_4597.MOV">
            <a:hlinkClick r:id="" action="ppaction://media"/>
          </p:cNvPr>
          <p:cNvPicPr>
            <a:picLocks noRot="1" noChangeAspect="1"/>
          </p:cNvPicPr>
          <p:nvPr>
            <a:videoFile r:link="rId1"/>
          </p:nvPr>
        </p:nvPicPr>
        <p:blipFill>
          <a:blip r:embed="rId5"/>
          <a:stretch>
            <a:fillRect/>
          </a:stretch>
        </p:blipFill>
        <p:spPr>
          <a:xfrm>
            <a:off x="2000250" y="1357312"/>
            <a:ext cx="8172449" cy="3900489"/>
          </a:xfrm>
          <a:prstGeom prst="rect">
            <a:avLst/>
          </a:prstGeom>
        </p:spPr>
      </p:pic>
      <p:pic>
        <p:nvPicPr>
          <p:cNvPr id="6" name="28 в презентацию.MP4">
            <a:hlinkClick r:id="" action="ppaction://media"/>
          </p:cNvPr>
          <p:cNvPicPr>
            <a:picLocks noRot="1" noChangeAspect="1"/>
          </p:cNvPicPr>
          <p:nvPr>
            <a:videoFile r:link="rId2"/>
          </p:nvPr>
        </p:nvPicPr>
        <p:blipFill>
          <a:blip r:embed="rId6"/>
          <a:stretch>
            <a:fillRect/>
          </a:stretch>
        </p:blipFill>
        <p:spPr>
          <a:xfrm>
            <a:off x="0" y="0"/>
            <a:ext cx="12192000" cy="68580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81449"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5"/>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5"/>
                                        </p:tgtEl>
                                      </p:cBhvr>
                                    </p:cmd>
                                  </p:childTnLst>
                                </p:cTn>
                              </p:par>
                            </p:childTnLst>
                          </p:cTn>
                        </p:par>
                      </p:childTnLst>
                    </p:cTn>
                  </p:par>
                </p:childTnLst>
              </p:cTn>
              <p:nextCondLst>
                <p:cond evt="onClick" delay="0">
                  <p:tgtEl>
                    <p:spTgt spid="5"/>
                  </p:tgtEl>
                </p:cond>
              </p:nextCondLst>
            </p:seq>
            <p:video>
              <p:cMediaNode>
                <p:cTn id="12" fill="hold" display="0">
                  <p:stCondLst>
                    <p:cond delay="indefinite"/>
                  </p:stCondLst>
                  <p:endCondLst>
                    <p:cond evt="onNext" delay="0">
                      <p:tgtEl>
                        <p:sldTgt/>
                      </p:tgtEl>
                    </p:cond>
                    <p:cond evt="onPrev" delay="0">
                      <p:tgtEl>
                        <p:sldTgt/>
                      </p:tgtEl>
                    </p:cond>
                  </p:endCondLst>
                </p:cTn>
                <p:tgtEl>
                  <p:spTgt spid="5"/>
                </p:tgtEl>
              </p:cMediaNode>
            </p:video>
            <p:video>
              <p:cMediaNode>
                <p:cTn id="13" fill="hold" display="0">
                  <p:stCondLst>
                    <p:cond delay="indefinite"/>
                  </p:stCondLst>
                  <p:endCondLst>
                    <p:cond evt="onNext" delay="0">
                      <p:tgtEl>
                        <p:sldTgt/>
                      </p:tgtEl>
                    </p:cond>
                    <p:cond evt="onPrev" delay="0">
                      <p:tgtEl>
                        <p:sldTgt/>
                      </p:tgtEl>
                    </p:cond>
                  </p:endCondLst>
                </p:cTn>
                <p:tgtEl>
                  <p:spTgt spid="6"/>
                </p:tgtEl>
              </p:cMediaNode>
            </p:video>
            <p:seq concurrent="1" nextAc="seek">
              <p:cTn id="14" restart="whenNotActive" fill="hold" evtFilter="cancelBubble" nodeType="interactiveSeq">
                <p:stCondLst>
                  <p:cond evt="onClick" delay="0">
                    <p:tgtEl>
                      <p:spTgt spid="6"/>
                    </p:tgtEl>
                  </p:cond>
                </p:stCondLst>
                <p:endSync evt="end" delay="0">
                  <p:rtn val="all"/>
                </p:endSync>
                <p:childTnLst>
                  <p:par>
                    <p:cTn id="15" fill="hold">
                      <p:stCondLst>
                        <p:cond delay="0"/>
                      </p:stCondLst>
                      <p:childTnLst>
                        <p:par>
                          <p:cTn id="16" fill="hold">
                            <p:stCondLst>
                              <p:cond delay="0"/>
                            </p:stCondLst>
                            <p:childTnLst>
                              <p:par>
                                <p:cTn id="17" presetID="2" presetClass="mediacall" presetSubtype="0" fill="hold" nodeType="clickEffect">
                                  <p:stCondLst>
                                    <p:cond delay="0"/>
                                  </p:stCondLst>
                                  <p:childTnLst>
                                    <p:cmd type="call" cmd="togglePause">
                                      <p:cBhvr>
                                        <p:cTn id="18"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10242" name="Picture 2" descr="C:\Users\Skazka\Desktop\слайдыНовая папка\9-10.jpg"/>
          <p:cNvPicPr>
            <a:picLocks noChangeAspect="1" noChangeArrowheads="1"/>
          </p:cNvPicPr>
          <p:nvPr/>
        </p:nvPicPr>
        <p:blipFill>
          <a:blip r:embed="rId2"/>
          <a:srcRect/>
          <a:stretch>
            <a:fillRect/>
          </a:stretch>
        </p:blipFill>
        <p:spPr bwMode="auto">
          <a:xfrm>
            <a:off x="0" y="0"/>
            <a:ext cx="12192000" cy="6858000"/>
          </a:xfrm>
          <a:prstGeom prst="rect">
            <a:avLst/>
          </a:prstGeom>
          <a:noFill/>
        </p:spPr>
      </p:pic>
      <p:sp>
        <p:nvSpPr>
          <p:cNvPr id="5" name="Прямоугольник 4"/>
          <p:cNvSpPr/>
          <p:nvPr/>
        </p:nvSpPr>
        <p:spPr>
          <a:xfrm>
            <a:off x="1928813" y="1585912"/>
            <a:ext cx="8058150" cy="4708981"/>
          </a:xfrm>
          <a:prstGeom prst="rect">
            <a:avLst/>
          </a:prstGeom>
        </p:spPr>
        <p:txBody>
          <a:bodyPr wrap="square">
            <a:spAutoFit/>
          </a:bodyPr>
          <a:lstStyle/>
          <a:p>
            <a:pPr algn="just">
              <a:buNone/>
            </a:pPr>
            <a:r>
              <a:rPr lang="ru-RU" sz="2000" dirty="0" smtClean="0">
                <a:solidFill>
                  <a:schemeClr val="tx2"/>
                </a:solidFill>
                <a:latin typeface="Times New Roman" pitchFamily="18" charset="0"/>
                <a:cs typeface="Times New Roman" pitchFamily="18" charset="0"/>
              </a:rPr>
              <a:t>     </a:t>
            </a:r>
            <a:r>
              <a:rPr lang="ru-RU" sz="2000" dirty="0" smtClean="0">
                <a:solidFill>
                  <a:srgbClr val="002060"/>
                </a:solidFill>
                <a:latin typeface="Times New Roman" pitchFamily="18" charset="0"/>
                <a:cs typeface="Times New Roman" pitchFamily="18" charset="0"/>
              </a:rPr>
              <a:t>В ходе нашей поисковой и исследовательской деятельности мы многое узнали о 28 Армии.                               </a:t>
            </a:r>
          </a:p>
          <a:p>
            <a:pPr algn="just">
              <a:buNone/>
            </a:pPr>
            <a:r>
              <a:rPr lang="ru-RU" sz="2000" dirty="0" smtClean="0">
                <a:solidFill>
                  <a:srgbClr val="002060"/>
                </a:solidFill>
                <a:latin typeface="Times New Roman" pitchFamily="18" charset="0"/>
                <a:cs typeface="Times New Roman" pitchFamily="18" charset="0"/>
              </a:rPr>
              <a:t>     История Великой отечественной войны знает множество историй подвига народа и солдат. Одним из таких ярких примеров служит героическая защита воинами 28 армии Астраханского направления на левом фланге Сталинградского фронта.</a:t>
            </a:r>
          </a:p>
          <a:p>
            <a:pPr algn="just">
              <a:buNone/>
            </a:pPr>
            <a:r>
              <a:rPr lang="ru-RU" sz="2000" dirty="0" smtClean="0">
                <a:solidFill>
                  <a:srgbClr val="002060"/>
                </a:solidFill>
                <a:latin typeface="Times New Roman" pitchFamily="18" charset="0"/>
                <a:cs typeface="Times New Roman" pitchFamily="18" charset="0"/>
              </a:rPr>
              <a:t>     Летом и осенью 1942 г. на левом фланге Сталинградского фронта сложилась напряженная обстановка. Астраханское направление оказалось незащищенным советскими войсками</a:t>
            </a:r>
          </a:p>
          <a:p>
            <a:pPr algn="just">
              <a:buNone/>
            </a:pPr>
            <a:r>
              <a:rPr lang="ru-RU" sz="2000" dirty="0" smtClean="0">
                <a:solidFill>
                  <a:srgbClr val="002060"/>
                </a:solidFill>
                <a:latin typeface="Times New Roman" pitchFamily="18" charset="0"/>
                <a:cs typeface="Times New Roman" pitchFamily="18" charset="0"/>
              </a:rPr>
              <a:t>     12 августа, захватив столицу Калмыкии Элисту, гитлеровцы двинулись дальше на восток вдоль </a:t>
            </a:r>
            <a:r>
              <a:rPr lang="ru-RU" sz="2000" dirty="0" err="1" smtClean="0">
                <a:solidFill>
                  <a:srgbClr val="002060"/>
                </a:solidFill>
                <a:latin typeface="Times New Roman" pitchFamily="18" charset="0"/>
                <a:cs typeface="Times New Roman" pitchFamily="18" charset="0"/>
              </a:rPr>
              <a:t>элистинского</a:t>
            </a:r>
            <a:r>
              <a:rPr lang="ru-RU" sz="2000" dirty="0" smtClean="0">
                <a:solidFill>
                  <a:srgbClr val="002060"/>
                </a:solidFill>
                <a:latin typeface="Times New Roman" pitchFamily="18" charset="0"/>
                <a:cs typeface="Times New Roman" pitchFamily="18" charset="0"/>
              </a:rPr>
              <a:t> тракта. Создалась непосредственная угроза Астрахани и переправам через Волгу южнее села. Енотаевка.</a:t>
            </a:r>
          </a:p>
          <a:p>
            <a:pPr algn="just">
              <a:buNone/>
            </a:pPr>
            <a:endParaRPr lang="ru-RU" sz="2000" dirty="0" smtClean="0">
              <a:solidFill>
                <a:srgbClr val="002060"/>
              </a:solidFill>
              <a:latin typeface="Times New Roman" pitchFamily="18" charset="0"/>
              <a:cs typeface="Times New Roman" pitchFamily="18" charset="0"/>
            </a:endParaRPr>
          </a:p>
          <a:p>
            <a:pPr algn="just"/>
            <a:endParaRPr lang="ru-RU" sz="2000" dirty="0">
              <a:solidFill>
                <a:srgbClr val="C00000"/>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12290" name="Picture 2" descr="C:\Users\Skazka\Desktop\слайдыНовая папка\9-10.jpg"/>
          <p:cNvPicPr>
            <a:picLocks noGrp="1" noChangeAspect="1" noChangeArrowheads="1"/>
          </p:cNvPicPr>
          <p:nvPr>
            <p:ph idx="1"/>
          </p:nvPr>
        </p:nvPicPr>
        <p:blipFill>
          <a:blip r:embed="rId2"/>
          <a:srcRect/>
          <a:stretch>
            <a:fillRect/>
          </a:stretch>
        </p:blipFill>
        <p:spPr bwMode="auto">
          <a:xfrm>
            <a:off x="0" y="1"/>
            <a:ext cx="12192000" cy="7079224"/>
          </a:xfrm>
          <a:prstGeom prst="rect">
            <a:avLst/>
          </a:prstGeom>
          <a:noFill/>
        </p:spPr>
      </p:pic>
      <p:sp>
        <p:nvSpPr>
          <p:cNvPr id="5" name="Прямоугольник 4"/>
          <p:cNvSpPr/>
          <p:nvPr/>
        </p:nvSpPr>
        <p:spPr>
          <a:xfrm>
            <a:off x="1900238" y="1637071"/>
            <a:ext cx="8172450" cy="3785652"/>
          </a:xfrm>
          <a:prstGeom prst="rect">
            <a:avLst/>
          </a:prstGeom>
        </p:spPr>
        <p:txBody>
          <a:bodyPr wrap="square">
            <a:spAutoFit/>
          </a:bodyPr>
          <a:lstStyle/>
          <a:p>
            <a:pPr algn="just"/>
            <a:r>
              <a:rPr lang="ru-RU" sz="2400" dirty="0" smtClean="0">
                <a:solidFill>
                  <a:srgbClr val="002060"/>
                </a:solidFill>
                <a:latin typeface="Times New Roman" pitchFamily="18" charset="0"/>
                <a:cs typeface="Times New Roman" pitchFamily="18" charset="0"/>
              </a:rPr>
              <a:t>     К концу августа 1942г. немецкие войска начали движение в сторону Астрахани. Понимая большое значение астраханского направления, ставка Верховного Главнокомандования, несмотря на большие потери Сталинградского фронта, для обороны Астраханского направления спешно формирует 28 армию, которая встает на левый фланг Сталинградского фронта. 28 армия сформирована 9 сентября 1942г  В нее вошли 34-я и 248-я стрелковые дивизии, 52-я, 152-я 159-я стрелковые бригады, 78-й и 116-й укрепленные районы, и другие части. </a:t>
            </a:r>
            <a:endParaRPr lang="ru-RU" sz="2400" dirty="0">
              <a:solidFill>
                <a:srgbClr val="002060"/>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12290" name="Picture 2" descr="C:\Users\Skazka\Desktop\слайдыНовая папка\9-10.jpg"/>
          <p:cNvPicPr>
            <a:picLocks noGrp="1" noChangeAspect="1" noChangeArrowheads="1"/>
          </p:cNvPicPr>
          <p:nvPr>
            <p:ph idx="1"/>
          </p:nvPr>
        </p:nvPicPr>
        <p:blipFill>
          <a:blip r:embed="rId2"/>
          <a:srcRect/>
          <a:stretch>
            <a:fillRect/>
          </a:stretch>
        </p:blipFill>
        <p:spPr bwMode="auto">
          <a:xfrm>
            <a:off x="0" y="0"/>
            <a:ext cx="12192000" cy="6857999"/>
          </a:xfrm>
          <a:prstGeom prst="rect">
            <a:avLst/>
          </a:prstGeom>
          <a:noFill/>
        </p:spPr>
      </p:pic>
      <p:sp>
        <p:nvSpPr>
          <p:cNvPr id="5" name="Прямоугольник 4"/>
          <p:cNvSpPr/>
          <p:nvPr/>
        </p:nvSpPr>
        <p:spPr>
          <a:xfrm>
            <a:off x="1885489" y="1662880"/>
            <a:ext cx="8172450" cy="400110"/>
          </a:xfrm>
          <a:prstGeom prst="rect">
            <a:avLst/>
          </a:prstGeom>
        </p:spPr>
        <p:txBody>
          <a:bodyPr wrap="square">
            <a:spAutoFit/>
          </a:bodyPr>
          <a:lstStyle/>
          <a:p>
            <a:pPr algn="just"/>
            <a:r>
              <a:rPr lang="ru-RU" sz="2000" dirty="0" smtClean="0">
                <a:solidFill>
                  <a:srgbClr val="002060"/>
                </a:solidFill>
                <a:latin typeface="Times New Roman" pitchFamily="18" charset="0"/>
                <a:cs typeface="Times New Roman" pitchFamily="18" charset="0"/>
              </a:rPr>
              <a:t>.</a:t>
            </a:r>
            <a:endParaRPr lang="ru-RU" sz="2000" dirty="0">
              <a:solidFill>
                <a:srgbClr val="002060"/>
              </a:solidFill>
              <a:latin typeface="Times New Roman" pitchFamily="18" charset="0"/>
              <a:cs typeface="Times New Roman" pitchFamily="18" charset="0"/>
            </a:endParaRPr>
          </a:p>
        </p:txBody>
      </p:sp>
      <p:pic>
        <p:nvPicPr>
          <p:cNvPr id="6" name="Picture 8" descr="Gerasimenko_Vasilii_Filippovich"/>
          <p:cNvPicPr>
            <a:picLocks noChangeAspect="1" noChangeArrowheads="1"/>
          </p:cNvPicPr>
          <p:nvPr/>
        </p:nvPicPr>
        <p:blipFill>
          <a:blip r:embed="rId3"/>
          <a:srcRect/>
          <a:stretch>
            <a:fillRect/>
          </a:stretch>
        </p:blipFill>
        <p:spPr bwMode="auto">
          <a:xfrm>
            <a:off x="6727372" y="1685239"/>
            <a:ext cx="3370217" cy="3879538"/>
          </a:xfrm>
          <a:prstGeom prst="rect">
            <a:avLst/>
          </a:prstGeom>
          <a:noFill/>
          <a:ln w="9525">
            <a:noFill/>
            <a:miter lim="800000"/>
            <a:headEnd/>
            <a:tailEnd/>
          </a:ln>
        </p:spPr>
      </p:pic>
      <p:sp>
        <p:nvSpPr>
          <p:cNvPr id="7" name="Прямоугольник 6"/>
          <p:cNvSpPr/>
          <p:nvPr/>
        </p:nvSpPr>
        <p:spPr>
          <a:xfrm>
            <a:off x="2031486" y="1733988"/>
            <a:ext cx="4317063" cy="3631763"/>
          </a:xfrm>
          <a:prstGeom prst="rect">
            <a:avLst/>
          </a:prstGeom>
        </p:spPr>
        <p:txBody>
          <a:bodyPr wrap="square">
            <a:spAutoFit/>
          </a:bodyPr>
          <a:lstStyle/>
          <a:p>
            <a:pPr>
              <a:spcBef>
                <a:spcPct val="50000"/>
              </a:spcBef>
            </a:pPr>
            <a:r>
              <a:rPr lang="ru-RU" sz="2300" dirty="0" smtClean="0">
                <a:solidFill>
                  <a:srgbClr val="002060"/>
                </a:solidFill>
                <a:latin typeface="Times New Roman" pitchFamily="18" charset="0"/>
                <a:cs typeface="Times New Roman" pitchFamily="18" charset="0"/>
              </a:rPr>
              <a:t>6 сентября 1942г. Приказом Верховного Главнокомандующего И.В.Сталина была сформирована 28-я Армия с задачей остановить продвижение  врага на </a:t>
            </a:r>
            <a:r>
              <a:rPr lang="ru-RU" sz="2300" dirty="0" err="1" smtClean="0">
                <a:solidFill>
                  <a:srgbClr val="002060"/>
                </a:solidFill>
                <a:latin typeface="Times New Roman" pitchFamily="18" charset="0"/>
                <a:cs typeface="Times New Roman" pitchFamily="18" charset="0"/>
              </a:rPr>
              <a:t>Астрахань.Командующим</a:t>
            </a:r>
            <a:r>
              <a:rPr lang="ru-RU" sz="2300" dirty="0" smtClean="0">
                <a:solidFill>
                  <a:srgbClr val="002060"/>
                </a:solidFill>
                <a:latin typeface="Times New Roman" pitchFamily="18" charset="0"/>
                <a:cs typeface="Times New Roman" pitchFamily="18" charset="0"/>
              </a:rPr>
              <a:t> армией был назначен генерал- лейтенант</a:t>
            </a:r>
            <a:r>
              <a:rPr lang="ru-RU" sz="2300" b="1" dirty="0" smtClean="0">
                <a:solidFill>
                  <a:srgbClr val="002060"/>
                </a:solidFill>
                <a:latin typeface="Times New Roman" pitchFamily="18" charset="0"/>
                <a:cs typeface="Times New Roman" pitchFamily="18" charset="0"/>
              </a:rPr>
              <a:t> В.Ф.Герасименко</a:t>
            </a:r>
            <a:endParaRPr lang="ru-RU" sz="2300" b="1" dirty="0">
              <a:solidFill>
                <a:srgbClr val="002060"/>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12290" name="Picture 2" descr="C:\Users\Skazka\Desktop\слайдыНовая папка\9-10.jpg"/>
          <p:cNvPicPr>
            <a:picLocks noGrp="1" noChangeAspect="1" noChangeArrowheads="1"/>
          </p:cNvPicPr>
          <p:nvPr>
            <p:ph idx="1"/>
          </p:nvPr>
        </p:nvPicPr>
        <p:blipFill>
          <a:blip r:embed="rId2"/>
          <a:srcRect/>
          <a:stretch>
            <a:fillRect/>
          </a:stretch>
        </p:blipFill>
        <p:spPr bwMode="auto">
          <a:xfrm>
            <a:off x="0" y="0"/>
            <a:ext cx="12192000" cy="6857999"/>
          </a:xfrm>
          <a:prstGeom prst="rect">
            <a:avLst/>
          </a:prstGeom>
          <a:noFill/>
        </p:spPr>
      </p:pic>
      <p:sp>
        <p:nvSpPr>
          <p:cNvPr id="5" name="Прямоугольник 4"/>
          <p:cNvSpPr/>
          <p:nvPr/>
        </p:nvSpPr>
        <p:spPr>
          <a:xfrm>
            <a:off x="1900238" y="1485900"/>
            <a:ext cx="8143414" cy="3985706"/>
          </a:xfrm>
          <a:prstGeom prst="rect">
            <a:avLst/>
          </a:prstGeom>
        </p:spPr>
        <p:txBody>
          <a:bodyPr wrap="square">
            <a:spAutoFit/>
          </a:bodyPr>
          <a:lstStyle/>
          <a:p>
            <a:pPr algn="just"/>
            <a:r>
              <a:rPr lang="ru-RU" sz="2300" dirty="0" smtClean="0">
                <a:solidFill>
                  <a:srgbClr val="002060"/>
                </a:solidFill>
                <a:latin typeface="Times New Roman" pitchFamily="18" charset="0"/>
                <a:cs typeface="Times New Roman" pitchFamily="18" charset="0"/>
              </a:rPr>
              <a:t>Сотни </a:t>
            </a:r>
            <a:r>
              <a:rPr lang="ru-RU" sz="2300" dirty="0" err="1" smtClean="0">
                <a:solidFill>
                  <a:srgbClr val="002060"/>
                </a:solidFill>
                <a:latin typeface="Times New Roman" pitchFamily="18" charset="0"/>
                <a:cs typeface="Times New Roman" pitchFamily="18" charset="0"/>
              </a:rPr>
              <a:t>астраханцев</a:t>
            </a:r>
            <a:r>
              <a:rPr lang="ru-RU" sz="2300" dirty="0" smtClean="0">
                <a:solidFill>
                  <a:srgbClr val="002060"/>
                </a:solidFill>
                <a:latin typeface="Times New Roman" pitchFamily="18" charset="0"/>
                <a:cs typeface="Times New Roman" pitchFamily="18" charset="0"/>
              </a:rPr>
              <a:t> </a:t>
            </a:r>
            <a:r>
              <a:rPr lang="ru-RU" sz="2300" b="1" dirty="0" smtClean="0">
                <a:solidFill>
                  <a:srgbClr val="002060"/>
                </a:solidFill>
                <a:latin typeface="Times New Roman" pitchFamily="18" charset="0"/>
                <a:cs typeface="Times New Roman" pitchFamily="18" charset="0"/>
              </a:rPr>
              <a:t>героически</a:t>
            </a:r>
            <a:r>
              <a:rPr lang="ru-RU" sz="2300" dirty="0" smtClean="0">
                <a:solidFill>
                  <a:srgbClr val="002060"/>
                </a:solidFill>
                <a:latin typeface="Times New Roman" pitchFamily="18" charset="0"/>
                <a:cs typeface="Times New Roman" pitchFamily="18" charset="0"/>
              </a:rPr>
              <a:t> сражались в рядах 28 армии, действовавшей в калмыцких степях на подступах к Астрахани. Тяжелые климатические условия, открытая, простреливаемая местность, недостаток воды создавали особые трудности 28 армии. Здесь зачастую завязывались </a:t>
            </a:r>
            <a:r>
              <a:rPr lang="ru-RU" sz="2300" b="1" dirty="0" smtClean="0">
                <a:solidFill>
                  <a:srgbClr val="002060"/>
                </a:solidFill>
                <a:latin typeface="Times New Roman" pitchFamily="18" charset="0"/>
                <a:cs typeface="Times New Roman" pitchFamily="18" charset="0"/>
              </a:rPr>
              <a:t>смертельные бои. </a:t>
            </a:r>
            <a:r>
              <a:rPr lang="ru-RU" sz="2300" dirty="0" smtClean="0">
                <a:solidFill>
                  <a:srgbClr val="002060"/>
                </a:solidFill>
                <a:latin typeface="Times New Roman" pitchFamily="18" charset="0"/>
                <a:cs typeface="Times New Roman" pitchFamily="18" charset="0"/>
              </a:rPr>
              <a:t>Сделать все это было не просто. </a:t>
            </a:r>
          </a:p>
          <a:p>
            <a:pPr algn="just"/>
            <a:r>
              <a:rPr lang="ru-RU" sz="2300" dirty="0" smtClean="0">
                <a:solidFill>
                  <a:srgbClr val="002060"/>
                </a:solidFill>
                <a:latin typeface="Times New Roman" pitchFamily="18" charset="0"/>
                <a:cs typeface="Times New Roman" pitchFamily="18" charset="0"/>
              </a:rPr>
              <a:t>28-й армии противостоял противник, </a:t>
            </a:r>
            <a:r>
              <a:rPr lang="ru-RU" sz="2300" b="1" dirty="0" smtClean="0">
                <a:solidFill>
                  <a:srgbClr val="002060"/>
                </a:solidFill>
                <a:latin typeface="Times New Roman" pitchFamily="18" charset="0"/>
                <a:cs typeface="Times New Roman" pitchFamily="18" charset="0"/>
              </a:rPr>
              <a:t>вооруженный до зубов</a:t>
            </a:r>
            <a:r>
              <a:rPr lang="ru-RU" sz="2300" dirty="0" smtClean="0">
                <a:solidFill>
                  <a:srgbClr val="002060"/>
                </a:solidFill>
                <a:latin typeface="Times New Roman" pitchFamily="18" charset="0"/>
                <a:cs typeface="Times New Roman" pitchFamily="18" charset="0"/>
              </a:rPr>
              <a:t>. Высокая техническая оснащенность, способность к быстрому маневрированию, являлась немалым преимуществом в условиях боевых действий на открытой степной местности, где не было к тому же сплошной линии фронта. </a:t>
            </a:r>
            <a:endParaRPr lang="ru-RU" sz="2300" dirty="0">
              <a:solidFill>
                <a:srgbClr val="002060"/>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marL="54864" indent="0" eaLnBrk="1" fontAlgn="auto" hangingPunct="1">
              <a:spcAft>
                <a:spcPts val="0"/>
              </a:spcAft>
              <a:defRPr/>
            </a:pPr>
            <a:endParaRPr lang="ru-RU">
              <a:solidFill>
                <a:schemeClr val="tx2">
                  <a:tint val="100000"/>
                  <a:shade val="90000"/>
                  <a:satMod val="250000"/>
                  <a:alpha val="100000"/>
                </a:schemeClr>
              </a:solidFill>
            </a:endParaRPr>
          </a:p>
        </p:txBody>
      </p:sp>
      <p:sp>
        <p:nvSpPr>
          <p:cNvPr id="18435" name="Содержимое 2"/>
          <p:cNvSpPr>
            <a:spLocks noGrp="1"/>
          </p:cNvSpPr>
          <p:nvPr>
            <p:ph idx="1"/>
          </p:nvPr>
        </p:nvSpPr>
        <p:spPr/>
        <p:txBody>
          <a:bodyPr/>
          <a:lstStyle/>
          <a:p>
            <a:pPr eaLnBrk="1" hangingPunct="1"/>
            <a:endParaRPr lang="ru-RU" smtClean="0"/>
          </a:p>
        </p:txBody>
      </p:sp>
      <p:pic>
        <p:nvPicPr>
          <p:cNvPr id="18436" name="Picture 7" descr="Артподготовка"/>
          <p:cNvPicPr>
            <a:picLocks noChangeAspect="1" noChangeArrowheads="1"/>
          </p:cNvPicPr>
          <p:nvPr/>
        </p:nvPicPr>
        <p:blipFill>
          <a:blip r:embed="rId2"/>
          <a:srcRect/>
          <a:stretch>
            <a:fillRect/>
          </a:stretch>
        </p:blipFill>
        <p:spPr bwMode="auto">
          <a:xfrm>
            <a:off x="0" y="0"/>
            <a:ext cx="12192000" cy="69532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C:\Users\Skazka\Desktop\слайдыНовая папка\жж.jpg"/>
          <p:cNvPicPr>
            <a:picLocks noChangeAspect="1" noChangeArrowheads="1"/>
          </p:cNvPicPr>
          <p:nvPr/>
        </p:nvPicPr>
        <p:blipFill>
          <a:blip r:embed="rId2"/>
          <a:srcRect/>
          <a:stretch>
            <a:fillRect/>
          </a:stretch>
        </p:blipFill>
        <p:spPr bwMode="auto">
          <a:xfrm>
            <a:off x="0" y="0"/>
            <a:ext cx="12192000" cy="6858000"/>
          </a:xfrm>
          <a:prstGeom prst="rect">
            <a:avLst/>
          </a:prstGeom>
          <a:noFill/>
        </p:spPr>
      </p:pic>
      <p:pic>
        <p:nvPicPr>
          <p:cNvPr id="1026" name="Picture 2" descr="http://samtatnews.ru/wp-content/uploads/2020/09/%D0%9D%D0%B0%D1%81%D1%82%D1%83%D0%BF%D0%BB%D0%B5%D0%BD%D0%B8%D0%B5-%D0%B2%D0%BE%D0%B9%D1%81%D0%BA-28-%D0%B9-%D0%B0%D1%80%D0%BC%D0%B8%D0%B8-%D0%BF%D0%BE%D0%B4-%D0%A5%D1%83%D0%BB%D1%85%D1%83%D1%82%D0%BE%D0%B9.jpg"/>
          <p:cNvPicPr>
            <a:picLocks noChangeAspect="1" noChangeArrowheads="1"/>
          </p:cNvPicPr>
          <p:nvPr/>
        </p:nvPicPr>
        <p:blipFill>
          <a:blip r:embed="rId3"/>
          <a:srcRect/>
          <a:stretch>
            <a:fillRect/>
          </a:stretch>
        </p:blipFill>
        <p:spPr bwMode="auto">
          <a:xfrm>
            <a:off x="0" y="498884"/>
            <a:ext cx="12192000" cy="5669280"/>
          </a:xfrm>
          <a:prstGeom prst="rect">
            <a:avLst/>
          </a:prstGeom>
          <a:noFill/>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11266" name="Picture 2" descr="C:\Users\Skazka\Desktop\слайдыНовая папка\9-10.jpg"/>
          <p:cNvPicPr>
            <a:picLocks noGrp="1" noChangeAspect="1" noChangeArrowheads="1"/>
          </p:cNvPicPr>
          <p:nvPr>
            <p:ph idx="1"/>
          </p:nvPr>
        </p:nvPicPr>
        <p:blipFill>
          <a:blip r:embed="rId2"/>
          <a:srcRect/>
          <a:stretch>
            <a:fillRect/>
          </a:stretch>
        </p:blipFill>
        <p:spPr bwMode="auto">
          <a:xfrm>
            <a:off x="0" y="0"/>
            <a:ext cx="12192000" cy="6858000"/>
          </a:xfrm>
          <a:prstGeom prst="rect">
            <a:avLst/>
          </a:prstGeom>
          <a:noFill/>
        </p:spPr>
      </p:pic>
      <p:sp>
        <p:nvSpPr>
          <p:cNvPr id="5" name="Прямоугольник 4"/>
          <p:cNvSpPr/>
          <p:nvPr/>
        </p:nvSpPr>
        <p:spPr>
          <a:xfrm>
            <a:off x="1959429" y="1474839"/>
            <a:ext cx="6244045" cy="3785652"/>
          </a:xfrm>
          <a:prstGeom prst="rect">
            <a:avLst/>
          </a:prstGeom>
        </p:spPr>
        <p:txBody>
          <a:bodyPr wrap="square">
            <a:spAutoFit/>
          </a:bodyPr>
          <a:lstStyle/>
          <a:p>
            <a:pPr algn="just"/>
            <a:r>
              <a:rPr lang="ru-RU" sz="2400" dirty="0" smtClean="0">
                <a:solidFill>
                  <a:srgbClr val="002060"/>
                </a:solidFill>
                <a:latin typeface="Times New Roman" pitchFamily="18" charset="0"/>
                <a:cs typeface="Times New Roman" pitchFamily="18" charset="0"/>
              </a:rPr>
              <a:t> </a:t>
            </a:r>
            <a:r>
              <a:rPr lang="ru-RU" dirty="0" smtClean="0">
                <a:solidFill>
                  <a:srgbClr val="002060"/>
                </a:solidFill>
                <a:latin typeface="Times New Roman" pitchFamily="18" charset="0"/>
                <a:cs typeface="Times New Roman" pitchFamily="18" charset="0"/>
              </a:rPr>
              <a:t>В ходе тяжелейших оборонительных боев на дальних подступах к Астрахани, благодаря беспримерному мужеству и стойкости воинов 28 армии, гитлеровские войска были остановлены в 120 км. от города  в районе поселка Хулхута 20 ноября 1942года, 23 ноября освобождена Утта, 29 декабря взят Яшкуль,31 декабря освобождена столица Калмыкии- Элиста За 3 года воины 28 армии уничтожили  свыше 200 000 немецко-фашистских захватчиков, 70 тысяч взято в плен. </a:t>
            </a:r>
          </a:p>
          <a:p>
            <a:r>
              <a:rPr lang="ru-RU" dirty="0" smtClean="0">
                <a:solidFill>
                  <a:srgbClr val="002060"/>
                </a:solidFill>
                <a:latin typeface="Times New Roman" pitchFamily="18" charset="0"/>
                <a:cs typeface="Times New Roman" pitchFamily="18" charset="0"/>
              </a:rPr>
              <a:t> В ее частях было </a:t>
            </a:r>
            <a:r>
              <a:rPr lang="ru-RU" b="1" dirty="0" smtClean="0">
                <a:solidFill>
                  <a:srgbClr val="FF0000"/>
                </a:solidFill>
                <a:latin typeface="Times New Roman" pitchFamily="18" charset="0"/>
                <a:cs typeface="Times New Roman" pitchFamily="18" charset="0"/>
              </a:rPr>
              <a:t>144 Героя Советского союза</a:t>
            </a:r>
            <a:r>
              <a:rPr lang="ru-RU" sz="1600" b="1" dirty="0" smtClean="0">
                <a:solidFill>
                  <a:srgbClr val="FF0000"/>
                </a:solidFill>
                <a:latin typeface="Times New Roman" pitchFamily="18" charset="0"/>
                <a:cs typeface="Times New Roman" pitchFamily="18" charset="0"/>
              </a:rPr>
              <a:t>.</a:t>
            </a:r>
          </a:p>
          <a:p>
            <a:r>
              <a:rPr lang="ru-RU" sz="1600" b="1" dirty="0" smtClean="0">
                <a:solidFill>
                  <a:srgbClr val="002060"/>
                </a:solidFill>
                <a:latin typeface="Times New Roman" pitchFamily="18" charset="0"/>
                <a:cs typeface="Times New Roman" pitchFamily="18" charset="0"/>
              </a:rPr>
              <a:t> </a:t>
            </a:r>
            <a:r>
              <a:rPr lang="ru-RU" dirty="0" smtClean="0">
                <a:solidFill>
                  <a:srgbClr val="002060"/>
                </a:solidFill>
                <a:latin typeface="Times New Roman" pitchFamily="18" charset="0"/>
                <a:cs typeface="Times New Roman" pitchFamily="18" charset="0"/>
              </a:rPr>
              <a:t>4 сентября 1942 г. в районе Хулхуты </a:t>
            </a:r>
            <a:r>
              <a:rPr lang="ru-RU" b="1" dirty="0" smtClean="0">
                <a:solidFill>
                  <a:srgbClr val="002060"/>
                </a:solidFill>
                <a:latin typeface="Times New Roman" pitchFamily="18" charset="0"/>
                <a:cs typeface="Times New Roman" pitchFamily="18" charset="0"/>
              </a:rPr>
              <a:t>совершил подвиг </a:t>
            </a:r>
            <a:r>
              <a:rPr lang="ru-RU" dirty="0" smtClean="0">
                <a:solidFill>
                  <a:srgbClr val="002060"/>
                </a:solidFill>
                <a:latin typeface="Times New Roman" pitchFamily="18" charset="0"/>
                <a:cs typeface="Times New Roman" pitchFamily="18" charset="0"/>
              </a:rPr>
              <a:t>командир эскадрильи 289-й штурмовой авиадивизии капитан </a:t>
            </a:r>
            <a:r>
              <a:rPr lang="ru-RU" b="1" dirty="0" smtClean="0">
                <a:solidFill>
                  <a:srgbClr val="002060"/>
                </a:solidFill>
                <a:latin typeface="Times New Roman" pitchFamily="18" charset="0"/>
                <a:cs typeface="Times New Roman" pitchFamily="18" charset="0"/>
              </a:rPr>
              <a:t>В.А. Ширяев.</a:t>
            </a:r>
          </a:p>
          <a:p>
            <a:r>
              <a:rPr lang="ru-RU" dirty="0" smtClean="0">
                <a:solidFill>
                  <a:srgbClr val="002060"/>
                </a:solidFill>
                <a:latin typeface="Times New Roman" pitchFamily="18" charset="0"/>
                <a:cs typeface="Times New Roman" pitchFamily="18" charset="0"/>
              </a:rPr>
              <a:t>Здесь повторили подвиг 28 панфиловцев- 28 минометчиков.</a:t>
            </a:r>
          </a:p>
        </p:txBody>
      </p:sp>
      <p:pic>
        <p:nvPicPr>
          <p:cNvPr id="15364" name="Picture 4" descr="https://stavmuseum.ru/upload/medialibrary/259/259d7f7018bdce55140f8a2151f3363c.jpg"/>
          <p:cNvPicPr>
            <a:picLocks noChangeAspect="1" noChangeArrowheads="1"/>
          </p:cNvPicPr>
          <p:nvPr/>
        </p:nvPicPr>
        <p:blipFill>
          <a:blip r:embed="rId3"/>
          <a:srcRect/>
          <a:stretch>
            <a:fillRect/>
          </a:stretch>
        </p:blipFill>
        <p:spPr bwMode="auto">
          <a:xfrm>
            <a:off x="8281851" y="1605859"/>
            <a:ext cx="3265714" cy="3967238"/>
          </a:xfrm>
          <a:prstGeom prst="rect">
            <a:avLst/>
          </a:prstGeom>
          <a:noFill/>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11266" name="Picture 2" descr="C:\Users\Skazka\Desktop\слайдыНовая папка\9-10.jpg"/>
          <p:cNvPicPr>
            <a:picLocks noGrp="1" noChangeAspect="1" noChangeArrowheads="1"/>
          </p:cNvPicPr>
          <p:nvPr>
            <p:ph idx="1"/>
          </p:nvPr>
        </p:nvPicPr>
        <p:blipFill>
          <a:blip r:embed="rId2"/>
          <a:srcRect/>
          <a:stretch>
            <a:fillRect/>
          </a:stretch>
        </p:blipFill>
        <p:spPr bwMode="auto">
          <a:xfrm>
            <a:off x="0" y="0"/>
            <a:ext cx="12192000" cy="6858000"/>
          </a:xfrm>
          <a:prstGeom prst="rect">
            <a:avLst/>
          </a:prstGeom>
          <a:noFill/>
        </p:spPr>
      </p:pic>
      <p:sp>
        <p:nvSpPr>
          <p:cNvPr id="5" name="Прямоугольник 4"/>
          <p:cNvSpPr/>
          <p:nvPr/>
        </p:nvSpPr>
        <p:spPr>
          <a:xfrm>
            <a:off x="1785938" y="1061885"/>
            <a:ext cx="8415337" cy="769441"/>
          </a:xfrm>
          <a:prstGeom prst="rect">
            <a:avLst/>
          </a:prstGeom>
        </p:spPr>
        <p:txBody>
          <a:bodyPr wrap="square">
            <a:spAutoFit/>
          </a:bodyPr>
          <a:lstStyle/>
          <a:p>
            <a:pPr algn="just"/>
            <a:r>
              <a:rPr lang="ru-RU" sz="2400" dirty="0" smtClean="0">
                <a:solidFill>
                  <a:srgbClr val="002060"/>
                </a:solidFill>
                <a:latin typeface="Times New Roman" pitchFamily="18" charset="0"/>
                <a:cs typeface="Times New Roman" pitchFamily="18" charset="0"/>
              </a:rPr>
              <a:t>     </a:t>
            </a:r>
          </a:p>
          <a:p>
            <a:pPr algn="just"/>
            <a:r>
              <a:rPr lang="ru-RU" sz="2000" b="1" dirty="0" smtClean="0">
                <a:solidFill>
                  <a:srgbClr val="7030A0"/>
                </a:solidFill>
                <a:cs typeface="Aharoni" pitchFamily="2" charset="-79"/>
              </a:rPr>
              <a:t>.</a:t>
            </a:r>
            <a:endParaRPr lang="ru-RU" sz="2000" b="1" dirty="0" smtClean="0">
              <a:solidFill>
                <a:srgbClr val="7030A0"/>
              </a:solidFill>
              <a:latin typeface="Times New Roman" pitchFamily="18" charset="0"/>
              <a:cs typeface="Aharoni" pitchFamily="2" charset="-79"/>
            </a:endParaRPr>
          </a:p>
        </p:txBody>
      </p:sp>
      <p:sp>
        <p:nvSpPr>
          <p:cNvPr id="8" name="Прямоугольник 7"/>
          <p:cNvSpPr/>
          <p:nvPr/>
        </p:nvSpPr>
        <p:spPr>
          <a:xfrm>
            <a:off x="4557252" y="1648025"/>
            <a:ext cx="5545393" cy="4093428"/>
          </a:xfrm>
          <a:prstGeom prst="rect">
            <a:avLst/>
          </a:prstGeom>
        </p:spPr>
        <p:txBody>
          <a:bodyPr wrap="square">
            <a:spAutoFit/>
          </a:bodyPr>
          <a:lstStyle/>
          <a:p>
            <a:pPr>
              <a:spcBef>
                <a:spcPct val="50000"/>
              </a:spcBef>
            </a:pPr>
            <a:r>
              <a:rPr lang="ru-RU" sz="2000" dirty="0" smtClean="0">
                <a:solidFill>
                  <a:srgbClr val="0070C0"/>
                </a:solidFill>
                <a:latin typeface="Times New Roman" pitchFamily="18" charset="0"/>
                <a:cs typeface="Times New Roman" pitchFamily="18" charset="0"/>
              </a:rPr>
              <a:t>20 ноября на калмыцкой земле южнее Хулхуты навечно обессмертила свое имя гвардии санинструктор </a:t>
            </a:r>
            <a:r>
              <a:rPr lang="ru-RU" sz="2000" b="1" dirty="0" smtClean="0">
                <a:solidFill>
                  <a:srgbClr val="0070C0"/>
                </a:solidFill>
                <a:latin typeface="Times New Roman" pitchFamily="18" charset="0"/>
                <a:cs typeface="Times New Roman" pitchFamily="18" charset="0"/>
              </a:rPr>
              <a:t>Наташа </a:t>
            </a:r>
            <a:r>
              <a:rPr lang="ru-RU" sz="2000" b="1" dirty="0" err="1" smtClean="0">
                <a:solidFill>
                  <a:srgbClr val="0070C0"/>
                </a:solidFill>
                <a:latin typeface="Times New Roman" pitchFamily="18" charset="0"/>
                <a:cs typeface="Times New Roman" pitchFamily="18" charset="0"/>
              </a:rPr>
              <a:t>Качуевская</a:t>
            </a:r>
            <a:r>
              <a:rPr lang="ru-RU" sz="2000" dirty="0" smtClean="0">
                <a:solidFill>
                  <a:srgbClr val="0070C0"/>
                </a:solidFill>
                <a:latin typeface="Times New Roman" pitchFamily="18" charset="0"/>
                <a:cs typeface="Times New Roman" pitchFamily="18" charset="0"/>
              </a:rPr>
              <a:t>, во время неравного боя с гитлеровскими автоматчиками, прорвавшимися в тыл наших войск, она </a:t>
            </a:r>
            <a:r>
              <a:rPr lang="ru-RU" sz="2000" b="1" dirty="0" smtClean="0">
                <a:solidFill>
                  <a:srgbClr val="0070C0"/>
                </a:solidFill>
                <a:latin typeface="Times New Roman" pitchFamily="18" charset="0"/>
                <a:cs typeface="Times New Roman" pitchFamily="18" charset="0"/>
              </a:rPr>
              <a:t>спасла</a:t>
            </a:r>
            <a:r>
              <a:rPr lang="ru-RU" sz="2000" dirty="0" smtClean="0">
                <a:solidFill>
                  <a:srgbClr val="0070C0"/>
                </a:solidFill>
                <a:latin typeface="Times New Roman" pitchFamily="18" charset="0"/>
                <a:cs typeface="Times New Roman" pitchFamily="18" charset="0"/>
              </a:rPr>
              <a:t> жизнь двадцати раненым бойцам. Когда враги стали окружать овраг, где находились раненые, Наташа </a:t>
            </a:r>
            <a:r>
              <a:rPr lang="ru-RU" sz="2000" b="1" dirty="0" smtClean="0">
                <a:solidFill>
                  <a:srgbClr val="0070C0"/>
                </a:solidFill>
                <a:latin typeface="Times New Roman" pitchFamily="18" charset="0"/>
                <a:cs typeface="Times New Roman" pitchFamily="18" charset="0"/>
              </a:rPr>
              <a:t>бросилась</a:t>
            </a:r>
            <a:r>
              <a:rPr lang="ru-RU" sz="2000" dirty="0" smtClean="0">
                <a:solidFill>
                  <a:srgbClr val="0070C0"/>
                </a:solidFill>
                <a:latin typeface="Times New Roman" pitchFamily="18" charset="0"/>
                <a:cs typeface="Times New Roman" pitchFamily="18" charset="0"/>
              </a:rPr>
              <a:t> им навстречу и взрывом гранаты </a:t>
            </a:r>
            <a:r>
              <a:rPr lang="ru-RU" sz="2000" b="1" dirty="0" smtClean="0">
                <a:solidFill>
                  <a:srgbClr val="0070C0"/>
                </a:solidFill>
                <a:latin typeface="Times New Roman" pitchFamily="18" charset="0"/>
                <a:cs typeface="Times New Roman" pitchFamily="18" charset="0"/>
              </a:rPr>
              <a:t>уничтожила</a:t>
            </a:r>
            <a:r>
              <a:rPr lang="ru-RU" sz="2000" dirty="0" smtClean="0">
                <a:solidFill>
                  <a:srgbClr val="0070C0"/>
                </a:solidFill>
                <a:latin typeface="Times New Roman" pitchFamily="18" charset="0"/>
                <a:cs typeface="Times New Roman" pitchFamily="18" charset="0"/>
              </a:rPr>
              <a:t> подступавших фашистов. В этой схватке она погибла. В астраханской области есть поселок имени </a:t>
            </a:r>
            <a:r>
              <a:rPr lang="ru-RU" sz="2000" b="1" dirty="0" smtClean="0">
                <a:solidFill>
                  <a:srgbClr val="0070C0"/>
                </a:solidFill>
                <a:latin typeface="Times New Roman" pitchFamily="18" charset="0"/>
                <a:cs typeface="Times New Roman" pitchFamily="18" charset="0"/>
              </a:rPr>
              <a:t>Наташи </a:t>
            </a:r>
            <a:r>
              <a:rPr lang="ru-RU" sz="2000" b="1" dirty="0" err="1" smtClean="0">
                <a:solidFill>
                  <a:srgbClr val="0070C0"/>
                </a:solidFill>
                <a:latin typeface="Times New Roman" pitchFamily="18" charset="0"/>
                <a:cs typeface="Times New Roman" pitchFamily="18" charset="0"/>
              </a:rPr>
              <a:t>Кочуевской</a:t>
            </a:r>
            <a:r>
              <a:rPr lang="ru-RU" sz="2000" b="1" dirty="0" smtClean="0">
                <a:solidFill>
                  <a:srgbClr val="0070C0"/>
                </a:solidFill>
                <a:latin typeface="Times New Roman" pitchFamily="18" charset="0"/>
                <a:cs typeface="Times New Roman" pitchFamily="18" charset="0"/>
              </a:rPr>
              <a:t>.</a:t>
            </a:r>
            <a:br>
              <a:rPr lang="ru-RU" sz="2000" b="1" dirty="0" smtClean="0">
                <a:solidFill>
                  <a:srgbClr val="0070C0"/>
                </a:solidFill>
                <a:latin typeface="Times New Roman" pitchFamily="18" charset="0"/>
                <a:cs typeface="Times New Roman" pitchFamily="18" charset="0"/>
              </a:rPr>
            </a:br>
            <a:endParaRPr lang="ru-RU" sz="2000" b="1" dirty="0">
              <a:solidFill>
                <a:srgbClr val="0070C0"/>
              </a:solidFill>
              <a:latin typeface="Times New Roman" pitchFamily="18" charset="0"/>
              <a:cs typeface="Times New Roman" pitchFamily="18" charset="0"/>
            </a:endParaRPr>
          </a:p>
        </p:txBody>
      </p:sp>
      <p:pic>
        <p:nvPicPr>
          <p:cNvPr id="9" name="Рисунок 879" descr="http://im5-tub-ru.yandex.net/i?id=290566843-33-72&amp;n=17">
            <a:hlinkClick r:id="rId3"/>
          </p:cNvPr>
          <p:cNvPicPr>
            <a:picLocks noChangeAspect="1" noChangeArrowheads="1"/>
          </p:cNvPicPr>
          <p:nvPr/>
        </p:nvPicPr>
        <p:blipFill>
          <a:blip r:embed="rId4"/>
          <a:srcRect/>
          <a:stretch>
            <a:fillRect/>
          </a:stretch>
        </p:blipFill>
        <p:spPr bwMode="auto">
          <a:xfrm>
            <a:off x="1254035" y="1619795"/>
            <a:ext cx="3174273" cy="389273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diamond(in)">
                                      <p:cBhvr>
                                        <p:cTn id="7"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13314" name="Picture 2" descr="C:\Users\Skazka\Desktop\слайдыНовая папка\9-12.jpg"/>
          <p:cNvPicPr>
            <a:picLocks noGrp="1" noChangeAspect="1" noChangeArrowheads="1"/>
          </p:cNvPicPr>
          <p:nvPr>
            <p:ph idx="1"/>
          </p:nvPr>
        </p:nvPicPr>
        <p:blipFill>
          <a:blip r:embed="rId2"/>
          <a:srcRect/>
          <a:stretch>
            <a:fillRect/>
          </a:stretch>
        </p:blipFill>
        <p:spPr bwMode="auto">
          <a:xfrm>
            <a:off x="0" y="-200025"/>
            <a:ext cx="12191999" cy="7058025"/>
          </a:xfrm>
          <a:prstGeom prst="rect">
            <a:avLst/>
          </a:prstGeom>
          <a:noFill/>
        </p:spPr>
      </p:pic>
      <p:pic>
        <p:nvPicPr>
          <p:cNvPr id="5" name="Picture 2"/>
          <p:cNvPicPr>
            <a:picLocks noChangeAspect="1" noChangeArrowheads="1"/>
          </p:cNvPicPr>
          <p:nvPr/>
        </p:nvPicPr>
        <p:blipFill>
          <a:blip r:embed="rId3" cstate="print"/>
          <a:srcRect/>
          <a:stretch>
            <a:fillRect/>
          </a:stretch>
        </p:blipFill>
        <p:spPr bwMode="auto">
          <a:xfrm>
            <a:off x="0" y="750846"/>
            <a:ext cx="12192000" cy="6107154"/>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C:\Users\Skazka\Desktop\слайдыНовая папка\жж.jpg"/>
          <p:cNvPicPr>
            <a:picLocks noChangeAspect="1" noChangeArrowheads="1"/>
          </p:cNvPicPr>
          <p:nvPr/>
        </p:nvPicPr>
        <p:blipFill>
          <a:blip r:embed="rId2"/>
          <a:srcRect/>
          <a:stretch>
            <a:fillRect/>
          </a:stretch>
        </p:blipFill>
        <p:spPr bwMode="auto">
          <a:xfrm>
            <a:off x="152400" y="152400"/>
            <a:ext cx="12192000" cy="6858000"/>
          </a:xfrm>
          <a:prstGeom prst="rect">
            <a:avLst/>
          </a:prstGeom>
          <a:noFill/>
        </p:spPr>
      </p:pic>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lstStyle/>
          <a:p>
            <a:endParaRPr lang="ru-RU"/>
          </a:p>
        </p:txBody>
      </p:sp>
      <p:pic>
        <p:nvPicPr>
          <p:cNvPr id="14338" name="Picture 2" descr="C:\Users\Skazka\Desktop\слайдыНовая папка\ээ.jpg"/>
          <p:cNvPicPr>
            <a:picLocks noChangeAspect="1" noChangeArrowheads="1"/>
          </p:cNvPicPr>
          <p:nvPr/>
        </p:nvPicPr>
        <p:blipFill>
          <a:blip r:embed="rId3"/>
          <a:srcRect/>
          <a:stretch>
            <a:fillRect/>
          </a:stretch>
        </p:blipFill>
        <p:spPr bwMode="auto">
          <a:xfrm>
            <a:off x="0" y="0"/>
            <a:ext cx="12192000" cy="6858000"/>
          </a:xfrm>
          <a:prstGeom prst="rect">
            <a:avLst/>
          </a:prstGeom>
          <a:noFill/>
        </p:spPr>
      </p:pic>
      <p:sp>
        <p:nvSpPr>
          <p:cNvPr id="5" name="Прямоугольник 4"/>
          <p:cNvSpPr/>
          <p:nvPr/>
        </p:nvSpPr>
        <p:spPr>
          <a:xfrm>
            <a:off x="1157288" y="428625"/>
            <a:ext cx="9986962" cy="1323439"/>
          </a:xfrm>
          <a:prstGeom prst="rect">
            <a:avLst/>
          </a:prstGeom>
        </p:spPr>
        <p:txBody>
          <a:bodyPr wrap="square">
            <a:spAutoFit/>
          </a:bodyPr>
          <a:lstStyle/>
          <a:p>
            <a:r>
              <a:rPr lang="ru-RU" sz="2000" dirty="0" smtClean="0">
                <a:solidFill>
                  <a:schemeClr val="bg1"/>
                </a:solidFill>
                <a:latin typeface="Times New Roman" pitchFamily="18" charset="0"/>
                <a:cs typeface="Times New Roman" pitchFamily="18" charset="0"/>
              </a:rPr>
              <a:t>В составе 28 Армии было много жителей  </a:t>
            </a:r>
            <a:r>
              <a:rPr lang="ru-RU" sz="2000" dirty="0" err="1" smtClean="0">
                <a:solidFill>
                  <a:schemeClr val="bg1"/>
                </a:solidFill>
                <a:latin typeface="Times New Roman" pitchFamily="18" charset="0"/>
                <a:cs typeface="Times New Roman" pitchFamily="18" charset="0"/>
              </a:rPr>
              <a:t>Икрянинского</a:t>
            </a:r>
            <a:r>
              <a:rPr lang="ru-RU" sz="2000" dirty="0" smtClean="0">
                <a:solidFill>
                  <a:schemeClr val="bg1"/>
                </a:solidFill>
                <a:latin typeface="Times New Roman" pitchFamily="18" charset="0"/>
                <a:cs typeface="Times New Roman" pitchFamily="18" charset="0"/>
              </a:rPr>
              <a:t> района:</a:t>
            </a:r>
          </a:p>
          <a:p>
            <a:pPr algn="just">
              <a:buNone/>
            </a:pPr>
            <a:r>
              <a:rPr lang="ru-RU" sz="2000" dirty="0" smtClean="0">
                <a:solidFill>
                  <a:schemeClr val="bg1"/>
                </a:solidFill>
                <a:latin typeface="Times New Roman" pitchFamily="18" charset="0"/>
                <a:cs typeface="Times New Roman" pitchFamily="18" charset="0"/>
              </a:rPr>
              <a:t>Жителей села  Икряное 11 человек. Среди них</a:t>
            </a:r>
            <a:r>
              <a:rPr lang="ru-RU" sz="2000" b="1" dirty="0" smtClean="0">
                <a:solidFill>
                  <a:srgbClr val="FFFF00"/>
                </a:solidFill>
                <a:latin typeface="Times New Roman" pitchFamily="18" charset="0"/>
                <a:cs typeface="Times New Roman" pitchFamily="18" charset="0"/>
              </a:rPr>
              <a:t>:  </a:t>
            </a:r>
            <a:r>
              <a:rPr lang="ru-RU" sz="2000" b="1" dirty="0" err="1" smtClean="0">
                <a:solidFill>
                  <a:srgbClr val="FFFF00"/>
                </a:solidFill>
                <a:latin typeface="Times New Roman" pitchFamily="18" charset="0"/>
                <a:cs typeface="Times New Roman" pitchFamily="18" charset="0"/>
              </a:rPr>
              <a:t>Берсенев</a:t>
            </a:r>
            <a:r>
              <a:rPr lang="ru-RU" sz="2000" b="1" dirty="0" smtClean="0">
                <a:solidFill>
                  <a:srgbClr val="FFFF00"/>
                </a:solidFill>
                <a:latin typeface="Times New Roman" pitchFamily="18" charset="0"/>
                <a:cs typeface="Times New Roman" pitchFamily="18" charset="0"/>
              </a:rPr>
              <a:t>  Анатолий Ильич,  </a:t>
            </a:r>
            <a:r>
              <a:rPr lang="ru-RU" sz="2000" b="1" dirty="0" err="1" smtClean="0">
                <a:solidFill>
                  <a:srgbClr val="FFFF00"/>
                </a:solidFill>
                <a:latin typeface="Times New Roman" pitchFamily="18" charset="0"/>
                <a:cs typeface="Times New Roman" pitchFamily="18" charset="0"/>
              </a:rPr>
              <a:t>Карандин</a:t>
            </a:r>
            <a:r>
              <a:rPr lang="ru-RU" sz="2000" b="1" dirty="0" smtClean="0">
                <a:solidFill>
                  <a:srgbClr val="FFFF00"/>
                </a:solidFill>
                <a:latin typeface="Times New Roman" pitchFamily="18" charset="0"/>
                <a:cs typeface="Times New Roman" pitchFamily="18" charset="0"/>
              </a:rPr>
              <a:t>  Геннадий Андреевич, Кожевников Петр Яковлевич, Соколов Вячеслав Михайлович и другие.</a:t>
            </a:r>
          </a:p>
        </p:txBody>
      </p:sp>
      <p:pic>
        <p:nvPicPr>
          <p:cNvPr id="6" name="Picture 4"/>
          <p:cNvPicPr>
            <a:picLocks noChangeAspect="1" noChangeArrowheads="1"/>
          </p:cNvPicPr>
          <p:nvPr/>
        </p:nvPicPr>
        <p:blipFill>
          <a:blip r:embed="rId4"/>
          <a:srcRect/>
          <a:stretch>
            <a:fillRect/>
          </a:stretch>
        </p:blipFill>
        <p:spPr bwMode="auto">
          <a:xfrm>
            <a:off x="1271589" y="1757364"/>
            <a:ext cx="3429000" cy="4714876"/>
          </a:xfrm>
          <a:prstGeom prst="rect">
            <a:avLst/>
          </a:prstGeom>
          <a:noFill/>
          <a:ln w="9525">
            <a:noFill/>
            <a:miter lim="800000"/>
            <a:headEnd/>
            <a:tailEnd/>
          </a:ln>
          <a:effectLst/>
        </p:spPr>
      </p:pic>
      <p:pic>
        <p:nvPicPr>
          <p:cNvPr id="7" name="Picture 2" descr="C:\Users\Skazka\Desktop\28 армия\IMG_4671.JPG"/>
          <p:cNvPicPr>
            <a:picLocks noChangeAspect="1" noChangeArrowheads="1"/>
          </p:cNvPicPr>
          <p:nvPr/>
        </p:nvPicPr>
        <p:blipFill>
          <a:blip r:embed="rId5" cstate="print"/>
          <a:srcRect/>
          <a:stretch>
            <a:fillRect/>
          </a:stretch>
        </p:blipFill>
        <p:spPr bwMode="auto">
          <a:xfrm>
            <a:off x="4857749" y="1743075"/>
            <a:ext cx="3614738" cy="4686299"/>
          </a:xfrm>
          <a:prstGeom prst="rect">
            <a:avLst/>
          </a:prstGeom>
          <a:noFill/>
        </p:spPr>
      </p:pic>
      <p:sp>
        <p:nvSpPr>
          <p:cNvPr id="8" name="Прямоугольник 7"/>
          <p:cNvSpPr/>
          <p:nvPr/>
        </p:nvSpPr>
        <p:spPr>
          <a:xfrm>
            <a:off x="8601074" y="1728789"/>
            <a:ext cx="2943225" cy="3754874"/>
          </a:xfrm>
          <a:prstGeom prst="rect">
            <a:avLst/>
          </a:prstGeom>
        </p:spPr>
        <p:txBody>
          <a:bodyPr wrap="square">
            <a:spAutoFit/>
          </a:bodyPr>
          <a:lstStyle/>
          <a:p>
            <a:pPr>
              <a:buNone/>
            </a:pPr>
            <a:r>
              <a:rPr lang="ru-RU" sz="2000" b="1" dirty="0" smtClean="0">
                <a:solidFill>
                  <a:schemeClr val="bg1"/>
                </a:solidFill>
                <a:latin typeface="Times New Roman" pitchFamily="18" charset="0"/>
                <a:cs typeface="Times New Roman" pitchFamily="18" charset="0"/>
              </a:rPr>
              <a:t>Житель  р.п.Красные </a:t>
            </a:r>
            <a:r>
              <a:rPr lang="ru-RU" sz="2000" b="1" dirty="0" smtClean="0">
                <a:solidFill>
                  <a:srgbClr val="FFFF00"/>
                </a:solidFill>
                <a:latin typeface="Times New Roman" pitchFamily="18" charset="0"/>
                <a:cs typeface="Times New Roman" pitchFamily="18" charset="0"/>
              </a:rPr>
              <a:t>Баррикады     Иванов Петр </a:t>
            </a:r>
            <a:r>
              <a:rPr lang="ru-RU" sz="2000" b="1" dirty="0" err="1" smtClean="0">
                <a:solidFill>
                  <a:srgbClr val="FFFF00"/>
                </a:solidFill>
                <a:latin typeface="Times New Roman" pitchFamily="18" charset="0"/>
                <a:cs typeface="Times New Roman" pitchFamily="18" charset="0"/>
              </a:rPr>
              <a:t>Кирсанович</a:t>
            </a:r>
            <a:endParaRPr lang="ru-RU" sz="2000" b="1" dirty="0" smtClean="0">
              <a:solidFill>
                <a:srgbClr val="FFFF00"/>
              </a:solidFill>
              <a:latin typeface="Times New Roman" pitchFamily="18" charset="0"/>
              <a:cs typeface="Times New Roman" pitchFamily="18" charset="0"/>
            </a:endParaRPr>
          </a:p>
          <a:p>
            <a:pPr>
              <a:buNone/>
            </a:pPr>
            <a:r>
              <a:rPr lang="ru-RU" sz="2000" b="1" dirty="0" smtClean="0">
                <a:solidFill>
                  <a:schemeClr val="bg1"/>
                </a:solidFill>
                <a:latin typeface="Times New Roman" pitchFamily="18" charset="0"/>
                <a:cs typeface="Times New Roman" pitchFamily="18" charset="0"/>
              </a:rPr>
              <a:t>Житель села Житное               </a:t>
            </a:r>
            <a:r>
              <a:rPr lang="ru-RU" sz="2000" b="1" dirty="0" err="1" smtClean="0">
                <a:solidFill>
                  <a:srgbClr val="FFFF00"/>
                </a:solidFill>
                <a:latin typeface="Times New Roman" pitchFamily="18" charset="0"/>
                <a:cs typeface="Times New Roman" pitchFamily="18" charset="0"/>
              </a:rPr>
              <a:t>Лучинин</a:t>
            </a:r>
            <a:r>
              <a:rPr lang="ru-RU" sz="2000" b="1" dirty="0" smtClean="0">
                <a:solidFill>
                  <a:srgbClr val="FFFF00"/>
                </a:solidFill>
                <a:latin typeface="Times New Roman" pitchFamily="18" charset="0"/>
                <a:cs typeface="Times New Roman" pitchFamily="18" charset="0"/>
              </a:rPr>
              <a:t> Николай Георгиевич</a:t>
            </a:r>
          </a:p>
          <a:p>
            <a:pPr>
              <a:buNone/>
            </a:pPr>
            <a:r>
              <a:rPr lang="ru-RU" sz="2000" b="1" dirty="0" smtClean="0">
                <a:solidFill>
                  <a:schemeClr val="bg1"/>
                </a:solidFill>
                <a:latin typeface="Times New Roman" pitchFamily="18" charset="0"/>
                <a:cs typeface="Times New Roman" pitchFamily="18" charset="0"/>
              </a:rPr>
              <a:t>Житель села </a:t>
            </a:r>
            <a:r>
              <a:rPr lang="ru-RU" sz="2000" b="1" dirty="0" err="1" smtClean="0">
                <a:solidFill>
                  <a:schemeClr val="bg1"/>
                </a:solidFill>
                <a:latin typeface="Times New Roman" pitchFamily="18" charset="0"/>
                <a:cs typeface="Times New Roman" pitchFamily="18" charset="0"/>
              </a:rPr>
              <a:t>Зюзино</a:t>
            </a:r>
            <a:r>
              <a:rPr lang="ru-RU" sz="2000" b="1" dirty="0" smtClean="0">
                <a:solidFill>
                  <a:schemeClr val="bg1"/>
                </a:solidFill>
                <a:latin typeface="Times New Roman" pitchFamily="18" charset="0"/>
                <a:cs typeface="Times New Roman" pitchFamily="18" charset="0"/>
              </a:rPr>
              <a:t>               </a:t>
            </a:r>
            <a:r>
              <a:rPr lang="ru-RU" sz="2000" b="1" dirty="0" smtClean="0">
                <a:solidFill>
                  <a:srgbClr val="FFFF00"/>
                </a:solidFill>
                <a:latin typeface="Times New Roman" pitchFamily="18" charset="0"/>
                <a:cs typeface="Times New Roman" pitchFamily="18" charset="0"/>
              </a:rPr>
              <a:t>Бугаев Петр Петрович</a:t>
            </a:r>
          </a:p>
          <a:p>
            <a:pPr>
              <a:buNone/>
            </a:pPr>
            <a:r>
              <a:rPr lang="ru-RU" sz="2000" b="1" dirty="0" smtClean="0">
                <a:solidFill>
                  <a:schemeClr val="bg1"/>
                </a:solidFill>
                <a:latin typeface="Times New Roman" pitchFamily="18" charset="0"/>
                <a:cs typeface="Times New Roman" pitchFamily="18" charset="0"/>
              </a:rPr>
              <a:t>Житель села Мумра                </a:t>
            </a:r>
            <a:r>
              <a:rPr lang="ru-RU" sz="2000" b="1" dirty="0" smtClean="0">
                <a:solidFill>
                  <a:srgbClr val="FFFF00"/>
                </a:solidFill>
                <a:latin typeface="Times New Roman" pitchFamily="18" charset="0"/>
                <a:cs typeface="Times New Roman" pitchFamily="18" charset="0"/>
              </a:rPr>
              <a:t>Кулаков  Иван Федорович</a:t>
            </a:r>
          </a:p>
          <a:p>
            <a:pPr>
              <a:buNone/>
            </a:pPr>
            <a:endParaRPr lang="ru-RU" dirty="0" smtClean="0">
              <a:solidFill>
                <a:schemeClr val="bg1"/>
              </a:solidFill>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15362" name="Picture 2" descr="C:\Users\Skazka\Desktop\слайдыНовая папка\ээ.jpg"/>
          <p:cNvPicPr>
            <a:picLocks noGrp="1" noChangeAspect="1" noChangeArrowheads="1"/>
          </p:cNvPicPr>
          <p:nvPr>
            <p:ph idx="1"/>
          </p:nvPr>
        </p:nvPicPr>
        <p:blipFill>
          <a:blip r:embed="rId2"/>
          <a:srcRect/>
          <a:stretch>
            <a:fillRect/>
          </a:stretch>
        </p:blipFill>
        <p:spPr bwMode="auto">
          <a:xfrm>
            <a:off x="1" y="-201613"/>
            <a:ext cx="12191999" cy="6888163"/>
          </a:xfrm>
          <a:prstGeom prst="rect">
            <a:avLst/>
          </a:prstGeom>
          <a:noFill/>
        </p:spPr>
      </p:pic>
      <p:sp>
        <p:nvSpPr>
          <p:cNvPr id="5" name="Прямоугольник 4"/>
          <p:cNvSpPr/>
          <p:nvPr/>
        </p:nvSpPr>
        <p:spPr>
          <a:xfrm>
            <a:off x="4772026" y="500061"/>
            <a:ext cx="5772150" cy="1938992"/>
          </a:xfrm>
          <a:prstGeom prst="rect">
            <a:avLst/>
          </a:prstGeom>
        </p:spPr>
        <p:txBody>
          <a:bodyPr wrap="square">
            <a:spAutoFit/>
          </a:bodyPr>
          <a:lstStyle/>
          <a:p>
            <a:pPr>
              <a:buNone/>
            </a:pPr>
            <a:r>
              <a:rPr lang="ru-RU" sz="2400" b="1" dirty="0" smtClean="0">
                <a:solidFill>
                  <a:srgbClr val="FF0000"/>
                </a:solidFill>
                <a:latin typeface="Times New Roman" pitchFamily="18" charset="0"/>
                <a:cs typeface="Times New Roman" pitchFamily="18" charset="0"/>
              </a:rPr>
              <a:t>Жителей села Оранжереи 10 человек</a:t>
            </a:r>
            <a:r>
              <a:rPr lang="ru-RU" sz="2400" b="1" dirty="0" smtClean="0">
                <a:solidFill>
                  <a:srgbClr val="FFC000"/>
                </a:solidFill>
                <a:latin typeface="Times New Roman" pitchFamily="18" charset="0"/>
                <a:cs typeface="Times New Roman" pitchFamily="18" charset="0"/>
              </a:rPr>
              <a:t>. </a:t>
            </a:r>
          </a:p>
          <a:p>
            <a:pPr>
              <a:buNone/>
            </a:pPr>
            <a:r>
              <a:rPr lang="ru-RU" sz="2400" b="1" dirty="0" smtClean="0">
                <a:solidFill>
                  <a:srgbClr val="FFC000"/>
                </a:solidFill>
                <a:latin typeface="Times New Roman" pitchFamily="18" charset="0"/>
                <a:cs typeface="Times New Roman" pitchFamily="18" charset="0"/>
              </a:rPr>
              <a:t>Среди них:</a:t>
            </a:r>
          </a:p>
          <a:p>
            <a:pPr>
              <a:buNone/>
            </a:pPr>
            <a:r>
              <a:rPr lang="ru-RU" sz="2400" b="1" dirty="0" smtClean="0">
                <a:solidFill>
                  <a:srgbClr val="FFC000"/>
                </a:solidFill>
                <a:latin typeface="Times New Roman" pitchFamily="18" charset="0"/>
                <a:cs typeface="Times New Roman" pitchFamily="18" charset="0"/>
              </a:rPr>
              <a:t>Ларин Павел Васильевич, </a:t>
            </a:r>
          </a:p>
          <a:p>
            <a:pPr>
              <a:buNone/>
            </a:pPr>
            <a:r>
              <a:rPr lang="ru-RU" sz="2400" b="1" dirty="0" err="1" smtClean="0">
                <a:solidFill>
                  <a:srgbClr val="FFC000"/>
                </a:solidFill>
                <a:latin typeface="Times New Roman" pitchFamily="18" charset="0"/>
                <a:cs typeface="Times New Roman" pitchFamily="18" charset="0"/>
              </a:rPr>
              <a:t>Халдаев</a:t>
            </a:r>
            <a:r>
              <a:rPr lang="ru-RU" sz="2400" b="1" dirty="0" smtClean="0">
                <a:solidFill>
                  <a:srgbClr val="FFC000"/>
                </a:solidFill>
                <a:latin typeface="Times New Roman" pitchFamily="18" charset="0"/>
                <a:cs typeface="Times New Roman" pitchFamily="18" charset="0"/>
              </a:rPr>
              <a:t> Александр Федорович</a:t>
            </a:r>
          </a:p>
          <a:p>
            <a:pPr>
              <a:buNone/>
            </a:pPr>
            <a:r>
              <a:rPr lang="ru-RU" sz="2400" b="1" dirty="0" smtClean="0">
                <a:solidFill>
                  <a:srgbClr val="FFC000"/>
                </a:solidFill>
                <a:latin typeface="Times New Roman" pitchFamily="18" charset="0"/>
                <a:cs typeface="Times New Roman" pitchFamily="18" charset="0"/>
              </a:rPr>
              <a:t>Мордасов Федор Константинович</a:t>
            </a:r>
            <a:endParaRPr lang="ru-RU" sz="2400" b="1" dirty="0">
              <a:solidFill>
                <a:srgbClr val="FFC000"/>
              </a:solidFill>
            </a:endParaRPr>
          </a:p>
        </p:txBody>
      </p:sp>
      <p:pic>
        <p:nvPicPr>
          <p:cNvPr id="6" name="Picture 6"/>
          <p:cNvPicPr>
            <a:picLocks noChangeAspect="1" noChangeArrowheads="1"/>
          </p:cNvPicPr>
          <p:nvPr/>
        </p:nvPicPr>
        <p:blipFill>
          <a:blip r:embed="rId3"/>
          <a:srcRect/>
          <a:stretch>
            <a:fillRect/>
          </a:stretch>
        </p:blipFill>
        <p:spPr bwMode="auto">
          <a:xfrm>
            <a:off x="1185863" y="501648"/>
            <a:ext cx="3243262" cy="4598989"/>
          </a:xfrm>
          <a:prstGeom prst="rect">
            <a:avLst/>
          </a:prstGeom>
          <a:noFill/>
          <a:ln w="9525">
            <a:noFill/>
            <a:miter lim="800000"/>
            <a:headEnd/>
            <a:tailEnd/>
          </a:ln>
          <a:effectLst/>
        </p:spPr>
      </p:pic>
      <p:pic>
        <p:nvPicPr>
          <p:cNvPr id="7" name="Picture 5"/>
          <p:cNvPicPr>
            <a:picLocks noChangeAspect="1" noChangeArrowheads="1"/>
          </p:cNvPicPr>
          <p:nvPr/>
        </p:nvPicPr>
        <p:blipFill>
          <a:blip r:embed="rId4"/>
          <a:srcRect/>
          <a:stretch>
            <a:fillRect/>
          </a:stretch>
        </p:blipFill>
        <p:spPr bwMode="auto">
          <a:xfrm>
            <a:off x="6316662" y="2600323"/>
            <a:ext cx="3327873" cy="3643313"/>
          </a:xfrm>
          <a:prstGeom prst="rect">
            <a:avLst/>
          </a:prstGeom>
          <a:noFill/>
          <a:ln w="9525">
            <a:noFill/>
            <a:miter lim="800000"/>
            <a:headEnd/>
            <a:tailEnd/>
          </a:ln>
          <a:effectLst/>
        </p:spPr>
      </p:pic>
      <p:cxnSp>
        <p:nvCxnSpPr>
          <p:cNvPr id="9" name="Прямая со стрелкой 8"/>
          <p:cNvCxnSpPr/>
          <p:nvPr/>
        </p:nvCxnSpPr>
        <p:spPr>
          <a:xfrm rot="10800000" flipV="1">
            <a:off x="4586289" y="2386013"/>
            <a:ext cx="814387" cy="51435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1" name="Прямая со стрелкой 10"/>
          <p:cNvCxnSpPr/>
          <p:nvPr/>
        </p:nvCxnSpPr>
        <p:spPr>
          <a:xfrm rot="16200000" flipH="1">
            <a:off x="5207794" y="2536032"/>
            <a:ext cx="628650" cy="32861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3" name="Стрелка вниз 12"/>
          <p:cNvSpPr/>
          <p:nvPr/>
        </p:nvSpPr>
        <p:spPr>
          <a:xfrm rot="3403175">
            <a:off x="4700379" y="2355941"/>
            <a:ext cx="385763" cy="941835"/>
          </a:xfrm>
          <a:prstGeom prst="down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4" name="Стрелка вниз 13"/>
          <p:cNvSpPr/>
          <p:nvPr/>
        </p:nvSpPr>
        <p:spPr>
          <a:xfrm rot="18880697">
            <a:off x="5498466" y="2289140"/>
            <a:ext cx="414338" cy="1213585"/>
          </a:xfrm>
          <a:prstGeom prst="down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solidFill>
                <a:srgbClr val="FF0000"/>
              </a:solidFill>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16386" name="Picture 2" descr="C:\Users\Skazka\Desktop\слайдыНовая папка\9-12.jpg"/>
          <p:cNvPicPr>
            <a:picLocks noGrp="1" noChangeAspect="1" noChangeArrowheads="1"/>
          </p:cNvPicPr>
          <p:nvPr>
            <p:ph idx="1"/>
          </p:nvPr>
        </p:nvPicPr>
        <p:blipFill>
          <a:blip r:embed="rId2"/>
          <a:srcRect/>
          <a:stretch>
            <a:fillRect/>
          </a:stretch>
        </p:blipFill>
        <p:spPr bwMode="auto">
          <a:xfrm>
            <a:off x="0" y="-200026"/>
            <a:ext cx="12192000" cy="7058026"/>
          </a:xfrm>
          <a:prstGeom prst="rect">
            <a:avLst/>
          </a:prstGeom>
          <a:noFill/>
        </p:spPr>
      </p:pic>
      <p:pic>
        <p:nvPicPr>
          <p:cNvPr id="5" name="Picture 2"/>
          <p:cNvPicPr>
            <a:picLocks noChangeAspect="1" noChangeArrowheads="1"/>
          </p:cNvPicPr>
          <p:nvPr/>
        </p:nvPicPr>
        <p:blipFill>
          <a:blip r:embed="rId3" cstate="print"/>
          <a:srcRect/>
          <a:stretch>
            <a:fillRect/>
          </a:stretch>
        </p:blipFill>
        <p:spPr bwMode="auto">
          <a:xfrm>
            <a:off x="0" y="857251"/>
            <a:ext cx="12192000" cy="6000750"/>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17410" name="Picture 2"/>
          <p:cNvPicPr>
            <a:picLocks noGrp="1" noChangeAspect="1" noChangeArrowheads="1"/>
          </p:cNvPicPr>
          <p:nvPr>
            <p:ph idx="1"/>
          </p:nvPr>
        </p:nvPicPr>
        <p:blipFill>
          <a:blip r:embed="rId2"/>
          <a:srcRect/>
          <a:stretch>
            <a:fillRect/>
          </a:stretch>
        </p:blipFill>
        <p:spPr bwMode="auto">
          <a:xfrm>
            <a:off x="0" y="-246460"/>
            <a:ext cx="12192000" cy="7104460"/>
          </a:xfrm>
          <a:prstGeom prst="rect">
            <a:avLst/>
          </a:prstGeom>
          <a:noFill/>
          <a:ln w="9525">
            <a:noFill/>
            <a:miter lim="800000"/>
            <a:headEnd/>
            <a:tailEnd/>
          </a:ln>
          <a:effectLst/>
        </p:spPr>
      </p:pic>
      <p:pic>
        <p:nvPicPr>
          <p:cNvPr id="5" name="Picture 2"/>
          <p:cNvPicPr>
            <a:picLocks noChangeAspect="1" noChangeArrowheads="1"/>
          </p:cNvPicPr>
          <p:nvPr/>
        </p:nvPicPr>
        <p:blipFill>
          <a:blip r:embed="rId3" cstate="print"/>
          <a:srcRect l="3650" t="4416" r="4730" b="17895"/>
          <a:stretch>
            <a:fillRect/>
          </a:stretch>
        </p:blipFill>
        <p:spPr bwMode="auto">
          <a:xfrm>
            <a:off x="2914650" y="0"/>
            <a:ext cx="8486775" cy="5529263"/>
          </a:xfrm>
          <a:prstGeom prst="rect">
            <a:avLst/>
          </a:prstGeom>
          <a:noFill/>
          <a:ln w="9525">
            <a:noFill/>
            <a:miter lim="800000"/>
            <a:headEnd/>
            <a:tailEnd/>
          </a:ln>
          <a:effectLst/>
        </p:spPr>
      </p:pic>
      <p:sp>
        <p:nvSpPr>
          <p:cNvPr id="7" name="Прямоугольник 6"/>
          <p:cNvSpPr/>
          <p:nvPr/>
        </p:nvSpPr>
        <p:spPr>
          <a:xfrm>
            <a:off x="3019425" y="5600700"/>
            <a:ext cx="6096000" cy="646331"/>
          </a:xfrm>
          <a:prstGeom prst="rect">
            <a:avLst/>
          </a:prstGeom>
        </p:spPr>
        <p:txBody>
          <a:bodyPr wrap="square">
            <a:spAutoFit/>
          </a:bodyPr>
          <a:lstStyle/>
          <a:p>
            <a:pPr algn="ctr">
              <a:buNone/>
            </a:pPr>
            <a:r>
              <a:rPr lang="ru-RU" b="1" dirty="0" smtClean="0">
                <a:solidFill>
                  <a:srgbClr val="FF0000"/>
                </a:solidFill>
                <a:latin typeface="Times New Roman" pitchFamily="18" charset="0"/>
                <a:cs typeface="Times New Roman" pitchFamily="18" charset="0"/>
              </a:rPr>
              <a:t>20-я Горно-стрелковая дивизия 1943г. </a:t>
            </a:r>
          </a:p>
          <a:p>
            <a:pPr algn="ctr">
              <a:buNone/>
            </a:pPr>
            <a:r>
              <a:rPr lang="ru-RU" b="1" dirty="0" smtClean="0">
                <a:solidFill>
                  <a:srgbClr val="FF0000"/>
                </a:solidFill>
                <a:latin typeface="Times New Roman" pitchFamily="18" charset="0"/>
                <a:cs typeface="Times New Roman" pitchFamily="18" charset="0"/>
              </a:rPr>
              <a:t>Фронтовики </a:t>
            </a:r>
            <a:r>
              <a:rPr lang="ru-RU" b="1" dirty="0" err="1" smtClean="0">
                <a:solidFill>
                  <a:srgbClr val="FF0000"/>
                </a:solidFill>
                <a:latin typeface="Times New Roman" pitchFamily="18" charset="0"/>
                <a:cs typeface="Times New Roman" pitchFamily="18" charset="0"/>
              </a:rPr>
              <a:t>Икрянинцы</a:t>
            </a:r>
            <a:endParaRPr lang="ru-RU" b="1" dirty="0" smtClean="0">
              <a:solidFill>
                <a:srgbClr val="FFC000"/>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8194" name="Picture 2" descr="C:\Users\user\Desktop\ФОТО ВЕТ\2021-03-03_008.jpg"/>
          <p:cNvPicPr>
            <a:picLocks noGrp="1" noChangeAspect="1" noChangeArrowheads="1"/>
          </p:cNvPicPr>
          <p:nvPr>
            <p:ph idx="1"/>
          </p:nvPr>
        </p:nvPicPr>
        <p:blipFill>
          <a:blip r:embed="rId2"/>
          <a:srcRect/>
          <a:stretch>
            <a:fillRect/>
          </a:stretch>
        </p:blipFill>
        <p:spPr bwMode="auto">
          <a:xfrm>
            <a:off x="380960" y="0"/>
            <a:ext cx="11811040" cy="6597650"/>
          </a:xfrm>
          <a:prstGeom prst="rect">
            <a:avLst/>
          </a:prstGeom>
          <a:noFill/>
        </p:spPr>
      </p:pic>
      <p:pic>
        <p:nvPicPr>
          <p:cNvPr id="4" name="Picture 2" descr="C:\Users\user\Desktop\ФОТО ВЕТ\2021-03-03_008.jpg"/>
          <p:cNvPicPr>
            <a:picLocks noChangeAspect="1" noChangeArrowheads="1"/>
          </p:cNvPicPr>
          <p:nvPr/>
        </p:nvPicPr>
        <p:blipFill>
          <a:blip r:embed="rId2"/>
          <a:srcRect/>
          <a:stretch>
            <a:fillRect/>
          </a:stretch>
        </p:blipFill>
        <p:spPr bwMode="auto">
          <a:xfrm>
            <a:off x="584160" y="152400"/>
            <a:ext cx="11811040" cy="6597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2" descr="C:\Users\user\Desktop\ФОТО ВЕТ\2021-03-03_008.jpg"/>
          <p:cNvPicPr>
            <a:picLocks noChangeAspect="1" noChangeArrowheads="1"/>
          </p:cNvPicPr>
          <p:nvPr/>
        </p:nvPicPr>
        <p:blipFill>
          <a:blip r:embed="rId2"/>
          <a:srcRect/>
          <a:stretch>
            <a:fillRect/>
          </a:stretch>
        </p:blipFill>
        <p:spPr bwMode="auto">
          <a:xfrm>
            <a:off x="0" y="0"/>
            <a:ext cx="11811040" cy="6597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7" name="Содержимое 6" descr="IMG-20220315-WA0003.jpg"/>
          <p:cNvPicPr>
            <a:picLocks noGrp="1" noChangeAspect="1"/>
          </p:cNvPicPr>
          <p:nvPr>
            <p:ph idx="1"/>
          </p:nvPr>
        </p:nvPicPr>
        <p:blipFill>
          <a:blip r:embed="rId2"/>
          <a:stretch>
            <a:fillRect/>
          </a:stretch>
        </p:blipFill>
        <p:spPr>
          <a:xfrm>
            <a:off x="4404067" y="1600200"/>
            <a:ext cx="3383865" cy="4525963"/>
          </a:xfrm>
        </p:spPr>
      </p:pic>
      <p:pic>
        <p:nvPicPr>
          <p:cNvPr id="20482" name="Picture 2" descr="C:\Users\Skazka\Desktop\слайдыНовая папка\ээ.jpg"/>
          <p:cNvPicPr>
            <a:picLocks noChangeAspect="1" noChangeArrowheads="1"/>
          </p:cNvPicPr>
          <p:nvPr/>
        </p:nvPicPr>
        <p:blipFill>
          <a:blip r:embed="rId3"/>
          <a:srcRect/>
          <a:stretch>
            <a:fillRect/>
          </a:stretch>
        </p:blipFill>
        <p:spPr bwMode="auto">
          <a:xfrm>
            <a:off x="0" y="0"/>
            <a:ext cx="12191999" cy="6858000"/>
          </a:xfrm>
          <a:prstGeom prst="rect">
            <a:avLst/>
          </a:prstGeom>
          <a:noFill/>
        </p:spPr>
      </p:pic>
      <p:sp>
        <p:nvSpPr>
          <p:cNvPr id="6" name="Прямоугольник 5"/>
          <p:cNvSpPr/>
          <p:nvPr/>
        </p:nvSpPr>
        <p:spPr>
          <a:xfrm>
            <a:off x="339213" y="250723"/>
            <a:ext cx="11621729" cy="2739211"/>
          </a:xfrm>
          <a:prstGeom prst="rect">
            <a:avLst/>
          </a:prstGeom>
        </p:spPr>
        <p:txBody>
          <a:bodyPr wrap="square">
            <a:spAutoFit/>
          </a:bodyPr>
          <a:lstStyle/>
          <a:p>
            <a:pPr algn="just"/>
            <a:r>
              <a:rPr lang="ru-RU" sz="2400" b="1" dirty="0" smtClean="0">
                <a:solidFill>
                  <a:schemeClr val="bg1"/>
                </a:solidFill>
                <a:latin typeface="Times New Roman" pitchFamily="18" charset="0"/>
                <a:cs typeface="Times New Roman" pitchFamily="18" charset="0"/>
              </a:rPr>
              <a:t>  Рядом с нашей </a:t>
            </a:r>
            <a:r>
              <a:rPr lang="ru-RU" sz="2400" b="1" dirty="0" err="1" smtClean="0">
                <a:solidFill>
                  <a:schemeClr val="bg1"/>
                </a:solidFill>
                <a:latin typeface="Times New Roman" pitchFamily="18" charset="0"/>
                <a:cs typeface="Times New Roman" pitchFamily="18" charset="0"/>
              </a:rPr>
              <a:t>щколой</a:t>
            </a:r>
            <a:r>
              <a:rPr lang="ru-RU" sz="2400" b="1" dirty="0" smtClean="0">
                <a:solidFill>
                  <a:schemeClr val="bg1"/>
                </a:solidFill>
                <a:latin typeface="Times New Roman" pitchFamily="18" charset="0"/>
                <a:cs typeface="Times New Roman" pitchFamily="18" charset="0"/>
              </a:rPr>
              <a:t> в селе Икряное есть улица  </a:t>
            </a:r>
            <a:r>
              <a:rPr lang="ru-RU" sz="2400" b="1" dirty="0" smtClean="0">
                <a:solidFill>
                  <a:srgbClr val="FFFF00"/>
                </a:solidFill>
                <a:latin typeface="Times New Roman" pitchFamily="18" charset="0"/>
                <a:cs typeface="Times New Roman" pitchFamily="18" charset="0"/>
              </a:rPr>
              <a:t>28 Армии.</a:t>
            </a:r>
          </a:p>
          <a:p>
            <a:pPr algn="just"/>
            <a:r>
              <a:rPr lang="ru-RU" sz="2400" b="1" dirty="0" smtClean="0">
                <a:solidFill>
                  <a:schemeClr val="bg1"/>
                </a:solidFill>
                <a:latin typeface="Times New Roman" pitchFamily="18" charset="0"/>
                <a:cs typeface="Times New Roman" pitchFamily="18" charset="0"/>
              </a:rPr>
              <a:t>Раньше это была  улица 9-Пятилетки. В 1985 году по инициативе участника Великой Отечественной  войны, воевавшего в 28 Армии – </a:t>
            </a:r>
            <a:r>
              <a:rPr lang="ru-RU" sz="2400" b="1" dirty="0" err="1" smtClean="0">
                <a:solidFill>
                  <a:srgbClr val="FFFF00"/>
                </a:solidFill>
                <a:latin typeface="Times New Roman" pitchFamily="18" charset="0"/>
                <a:cs typeface="Times New Roman" pitchFamily="18" charset="0"/>
              </a:rPr>
              <a:t>Севостьянова</a:t>
            </a:r>
            <a:r>
              <a:rPr lang="ru-RU" sz="2400" b="1" dirty="0" smtClean="0">
                <a:solidFill>
                  <a:srgbClr val="FFFF00"/>
                </a:solidFill>
                <a:latin typeface="Times New Roman" pitchFamily="18" charset="0"/>
                <a:cs typeface="Times New Roman" pitchFamily="18" charset="0"/>
              </a:rPr>
              <a:t> Владимира Кузьмича</a:t>
            </a:r>
            <a:r>
              <a:rPr lang="ru-RU" sz="2400" b="1" dirty="0" smtClean="0">
                <a:solidFill>
                  <a:schemeClr val="bg1"/>
                </a:solidFill>
                <a:latin typeface="Times New Roman" pitchFamily="18" charset="0"/>
                <a:cs typeface="Times New Roman" pitchFamily="18" charset="0"/>
              </a:rPr>
              <a:t> и </a:t>
            </a:r>
            <a:r>
              <a:rPr lang="ru-RU" sz="2400" b="1" dirty="0" err="1" smtClean="0">
                <a:solidFill>
                  <a:srgbClr val="FFFF00"/>
                </a:solidFill>
                <a:latin typeface="Times New Roman" pitchFamily="18" charset="0"/>
                <a:cs typeface="Times New Roman" pitchFamily="18" charset="0"/>
              </a:rPr>
              <a:t>Тетерятникова</a:t>
            </a:r>
            <a:r>
              <a:rPr lang="ru-RU" sz="2400" b="1" dirty="0" smtClean="0">
                <a:solidFill>
                  <a:srgbClr val="FFFF00"/>
                </a:solidFill>
                <a:latin typeface="Times New Roman" pitchFamily="18" charset="0"/>
                <a:cs typeface="Times New Roman" pitchFamily="18" charset="0"/>
              </a:rPr>
              <a:t> Николая Григорьевича</a:t>
            </a:r>
            <a:r>
              <a:rPr lang="ru-RU" sz="2400" b="1" dirty="0" smtClean="0">
                <a:solidFill>
                  <a:schemeClr val="bg1"/>
                </a:solidFill>
                <a:latin typeface="Times New Roman" pitchFamily="18" charset="0"/>
                <a:cs typeface="Times New Roman" pitchFamily="18" charset="0"/>
              </a:rPr>
              <a:t>, чей отец погиб под Хулхутой в 1942 году, чтобы  увековечить память всех </a:t>
            </a:r>
            <a:r>
              <a:rPr lang="ru-RU" sz="2400" b="1" dirty="0" err="1" smtClean="0">
                <a:solidFill>
                  <a:schemeClr val="bg1"/>
                </a:solidFill>
                <a:latin typeface="Times New Roman" pitchFamily="18" charset="0"/>
                <a:cs typeface="Times New Roman" pitchFamily="18" charset="0"/>
              </a:rPr>
              <a:t>Икрянинцев</a:t>
            </a:r>
            <a:r>
              <a:rPr lang="ru-RU" sz="2400" b="1" dirty="0" smtClean="0">
                <a:solidFill>
                  <a:schemeClr val="bg1"/>
                </a:solidFill>
                <a:latin typeface="Times New Roman" pitchFamily="18" charset="0"/>
                <a:cs typeface="Times New Roman" pitchFamily="18" charset="0"/>
              </a:rPr>
              <a:t>,  воевавших в 28 Армии, она была переименована</a:t>
            </a:r>
            <a:r>
              <a:rPr lang="ru-RU" sz="2000" b="1" dirty="0" smtClean="0">
                <a:solidFill>
                  <a:srgbClr val="FFFF00"/>
                </a:solidFill>
                <a:latin typeface="Times New Roman" pitchFamily="18" charset="0"/>
                <a:cs typeface="Times New Roman" pitchFamily="18" charset="0"/>
              </a:rPr>
              <a:t>.</a:t>
            </a:r>
          </a:p>
          <a:p>
            <a:pPr algn="just"/>
            <a:r>
              <a:rPr lang="ru-RU" sz="2800" b="1" dirty="0" smtClean="0">
                <a:solidFill>
                  <a:srgbClr val="FFFF00"/>
                </a:solidFill>
                <a:latin typeface="Times New Roman" pitchFamily="18" charset="0"/>
                <a:cs typeface="Times New Roman" pitchFamily="18" charset="0"/>
              </a:rPr>
              <a:t> </a:t>
            </a:r>
            <a:endParaRPr lang="ru-RU" sz="2400" b="1" dirty="0">
              <a:solidFill>
                <a:srgbClr val="FFFF00"/>
              </a:solidFill>
              <a:latin typeface="Times New Roman" pitchFamily="18" charset="0"/>
              <a:cs typeface="Times New Roman" pitchFamily="18" charset="0"/>
            </a:endParaRPr>
          </a:p>
        </p:txBody>
      </p:sp>
      <p:pic>
        <p:nvPicPr>
          <p:cNvPr id="1027" name="Picture 3" descr="C:\Users\user\Desktop\IMG-20220315-WA0003 — копия.jpg"/>
          <p:cNvPicPr>
            <a:picLocks noChangeAspect="1" noChangeArrowheads="1"/>
          </p:cNvPicPr>
          <p:nvPr/>
        </p:nvPicPr>
        <p:blipFill>
          <a:blip r:embed="rId2"/>
          <a:srcRect/>
          <a:stretch>
            <a:fillRect/>
          </a:stretch>
        </p:blipFill>
        <p:spPr bwMode="auto">
          <a:xfrm>
            <a:off x="678425" y="2639961"/>
            <a:ext cx="3583858" cy="3642852"/>
          </a:xfrm>
          <a:prstGeom prst="rect">
            <a:avLst/>
          </a:prstGeom>
          <a:noFill/>
        </p:spPr>
      </p:pic>
      <p:pic>
        <p:nvPicPr>
          <p:cNvPr id="1028" name="Picture 4" descr="C:\Users\user\Desktop\фото2 28 армия (2).jpg"/>
          <p:cNvPicPr>
            <a:picLocks noChangeAspect="1" noChangeArrowheads="1"/>
          </p:cNvPicPr>
          <p:nvPr/>
        </p:nvPicPr>
        <p:blipFill>
          <a:blip r:embed="rId4"/>
          <a:srcRect/>
          <a:stretch>
            <a:fillRect/>
          </a:stretch>
        </p:blipFill>
        <p:spPr bwMode="auto">
          <a:xfrm>
            <a:off x="4775661" y="2580969"/>
            <a:ext cx="6327775" cy="3746602"/>
          </a:xfrm>
          <a:prstGeom prst="rect">
            <a:avLst/>
          </a:prstGeom>
          <a:noFill/>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lstStyle/>
          <a:p>
            <a:endParaRPr lang="ru-RU"/>
          </a:p>
        </p:txBody>
      </p:sp>
      <p:pic>
        <p:nvPicPr>
          <p:cNvPr id="20482" name="Picture 2" descr="C:\Users\Skazka\Desktop\слайдыНовая папка\ээ.jpg"/>
          <p:cNvPicPr>
            <a:picLocks noChangeAspect="1" noChangeArrowheads="1"/>
          </p:cNvPicPr>
          <p:nvPr/>
        </p:nvPicPr>
        <p:blipFill>
          <a:blip r:embed="rId2"/>
          <a:srcRect/>
          <a:stretch>
            <a:fillRect/>
          </a:stretch>
        </p:blipFill>
        <p:spPr bwMode="auto">
          <a:xfrm>
            <a:off x="0" y="0"/>
            <a:ext cx="12191999" cy="6858000"/>
          </a:xfrm>
          <a:prstGeom prst="rect">
            <a:avLst/>
          </a:prstGeom>
          <a:noFill/>
        </p:spPr>
      </p:pic>
      <p:pic>
        <p:nvPicPr>
          <p:cNvPr id="5" name="Picture 2"/>
          <p:cNvPicPr>
            <a:picLocks noChangeAspect="1" noChangeArrowheads="1"/>
          </p:cNvPicPr>
          <p:nvPr/>
        </p:nvPicPr>
        <p:blipFill>
          <a:blip r:embed="rId3"/>
          <a:srcRect/>
          <a:stretch>
            <a:fillRect/>
          </a:stretch>
        </p:blipFill>
        <p:spPr bwMode="auto">
          <a:xfrm>
            <a:off x="657226" y="642938"/>
            <a:ext cx="6462326" cy="5529263"/>
          </a:xfrm>
          <a:prstGeom prst="rect">
            <a:avLst/>
          </a:prstGeom>
          <a:noFill/>
          <a:ln w="9525">
            <a:noFill/>
            <a:miter lim="800000"/>
            <a:headEnd/>
            <a:tailEnd/>
          </a:ln>
          <a:effectLst/>
        </p:spPr>
      </p:pic>
      <p:sp>
        <p:nvSpPr>
          <p:cNvPr id="6" name="Прямоугольник 5"/>
          <p:cNvSpPr/>
          <p:nvPr/>
        </p:nvSpPr>
        <p:spPr>
          <a:xfrm>
            <a:off x="7334250" y="814388"/>
            <a:ext cx="4195763" cy="5262979"/>
          </a:xfrm>
          <a:prstGeom prst="rect">
            <a:avLst/>
          </a:prstGeom>
        </p:spPr>
        <p:txBody>
          <a:bodyPr wrap="square">
            <a:spAutoFit/>
          </a:bodyPr>
          <a:lstStyle/>
          <a:p>
            <a:r>
              <a:rPr lang="ru-RU" sz="2800" b="1" dirty="0" smtClean="0">
                <a:solidFill>
                  <a:srgbClr val="FFFF00"/>
                </a:solidFill>
                <a:latin typeface="Times New Roman" pitchFamily="18" charset="0"/>
                <a:cs typeface="Times New Roman" pitchFamily="18" charset="0"/>
              </a:rPr>
              <a:t> </a:t>
            </a:r>
            <a:r>
              <a:rPr lang="ru-RU" sz="2800" b="1" dirty="0" smtClean="0">
                <a:solidFill>
                  <a:schemeClr val="bg1"/>
                </a:solidFill>
                <a:latin typeface="Times New Roman" pitchFamily="18" charset="0"/>
                <a:cs typeface="Times New Roman" pitchFamily="18" charset="0"/>
              </a:rPr>
              <a:t>В честь памяти </a:t>
            </a:r>
            <a:r>
              <a:rPr lang="ru-RU" sz="2800" b="1" dirty="0" err="1" smtClean="0">
                <a:solidFill>
                  <a:schemeClr val="bg1"/>
                </a:solidFill>
                <a:latin typeface="Times New Roman" pitchFamily="18" charset="0"/>
                <a:cs typeface="Times New Roman" pitchFamily="18" charset="0"/>
              </a:rPr>
              <a:t>Икрянинцев</a:t>
            </a:r>
            <a:r>
              <a:rPr lang="ru-RU" sz="2800" b="1" dirty="0" smtClean="0">
                <a:solidFill>
                  <a:schemeClr val="bg1"/>
                </a:solidFill>
                <a:latin typeface="Times New Roman" pitchFamily="18" charset="0"/>
                <a:cs typeface="Times New Roman" pitchFamily="18" charset="0"/>
              </a:rPr>
              <a:t> - ветеранов    28 Армии, учащиеся нашей школы и весной 2016 года высадили деревья в память о героях 28 Армии -  жителей </a:t>
            </a:r>
            <a:r>
              <a:rPr lang="ru-RU" sz="2800" b="1" dirty="0" err="1" smtClean="0">
                <a:solidFill>
                  <a:schemeClr val="bg1"/>
                </a:solidFill>
                <a:latin typeface="Times New Roman" pitchFamily="18" charset="0"/>
                <a:cs typeface="Times New Roman" pitchFamily="18" charset="0"/>
              </a:rPr>
              <a:t>Икрянинского</a:t>
            </a:r>
            <a:r>
              <a:rPr lang="ru-RU" sz="2800" b="1" dirty="0" smtClean="0">
                <a:solidFill>
                  <a:schemeClr val="bg1"/>
                </a:solidFill>
                <a:latin typeface="Times New Roman" pitchFamily="18" charset="0"/>
                <a:cs typeface="Times New Roman" pitchFamily="18" charset="0"/>
              </a:rPr>
              <a:t> района и </a:t>
            </a:r>
            <a:r>
              <a:rPr lang="ru-RU" sz="2800" b="1" dirty="0" smtClean="0">
                <a:solidFill>
                  <a:srgbClr val="FFFF00"/>
                </a:solidFill>
                <a:latin typeface="Times New Roman" pitchFamily="18" charset="0"/>
                <a:cs typeface="Times New Roman" pitchFamily="18" charset="0"/>
              </a:rPr>
              <a:t>предлагаем заложить аллею имени 28 Армии в районном центре</a:t>
            </a:r>
            <a:endParaRPr lang="ru-RU" sz="2400" b="1" dirty="0">
              <a:solidFill>
                <a:srgbClr val="FFFF00"/>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lstStyle/>
          <a:p>
            <a:endParaRPr lang="ru-RU"/>
          </a:p>
        </p:txBody>
      </p:sp>
      <p:pic>
        <p:nvPicPr>
          <p:cNvPr id="20482" name="Picture 2" descr="C:\Users\Skazka\Desktop\слайдыНовая папка\ээ.jpg"/>
          <p:cNvPicPr>
            <a:picLocks noChangeAspect="1" noChangeArrowheads="1"/>
          </p:cNvPicPr>
          <p:nvPr/>
        </p:nvPicPr>
        <p:blipFill>
          <a:blip r:embed="rId2"/>
          <a:srcRect/>
          <a:stretch>
            <a:fillRect/>
          </a:stretch>
        </p:blipFill>
        <p:spPr bwMode="auto">
          <a:xfrm>
            <a:off x="0" y="0"/>
            <a:ext cx="12191999" cy="6858000"/>
          </a:xfrm>
          <a:prstGeom prst="rect">
            <a:avLst/>
          </a:prstGeom>
          <a:noFill/>
        </p:spPr>
      </p:pic>
      <p:sp>
        <p:nvSpPr>
          <p:cNvPr id="6" name="Прямоугольник 5"/>
          <p:cNvSpPr/>
          <p:nvPr/>
        </p:nvSpPr>
        <p:spPr>
          <a:xfrm>
            <a:off x="8609687" y="1062583"/>
            <a:ext cx="3126658" cy="3970318"/>
          </a:xfrm>
          <a:prstGeom prst="rect">
            <a:avLst/>
          </a:prstGeom>
        </p:spPr>
        <p:txBody>
          <a:bodyPr wrap="square">
            <a:spAutoFit/>
          </a:bodyPr>
          <a:lstStyle/>
          <a:p>
            <a:r>
              <a:rPr lang="ru-RU" sz="3200" b="1" dirty="0" smtClean="0">
                <a:solidFill>
                  <a:schemeClr val="bg1"/>
                </a:solidFill>
                <a:latin typeface="Times New Roman" pitchFamily="18" charset="0"/>
                <a:cs typeface="Times New Roman" pitchFamily="18" charset="0"/>
              </a:rPr>
              <a:t> </a:t>
            </a:r>
            <a:r>
              <a:rPr lang="ru-RU" sz="3600" b="1" dirty="0" smtClean="0">
                <a:solidFill>
                  <a:schemeClr val="bg1"/>
                </a:solidFill>
                <a:latin typeface="Times New Roman" pitchFamily="18" charset="0"/>
                <a:cs typeface="Times New Roman" pitchFamily="18" charset="0"/>
              </a:rPr>
              <a:t>Акция  «Память»</a:t>
            </a:r>
          </a:p>
          <a:p>
            <a:r>
              <a:rPr lang="ru-RU" sz="3600" b="1" dirty="0" smtClean="0">
                <a:solidFill>
                  <a:schemeClr val="bg1"/>
                </a:solidFill>
                <a:latin typeface="Times New Roman" pitchFamily="18" charset="0"/>
                <a:cs typeface="Times New Roman" pitchFamily="18" charset="0"/>
              </a:rPr>
              <a:t>Посадка аллеи, посвященной</a:t>
            </a:r>
          </a:p>
          <a:p>
            <a:r>
              <a:rPr lang="ru-RU" sz="3600" b="1" dirty="0" smtClean="0">
                <a:solidFill>
                  <a:schemeClr val="bg1"/>
                </a:solidFill>
                <a:latin typeface="Times New Roman" pitchFamily="18" charset="0"/>
                <a:cs typeface="Times New Roman" pitchFamily="18" charset="0"/>
              </a:rPr>
              <a:t>ветеранам</a:t>
            </a:r>
          </a:p>
          <a:p>
            <a:r>
              <a:rPr lang="ru-RU" sz="3600" b="1" dirty="0" smtClean="0">
                <a:solidFill>
                  <a:schemeClr val="bg1"/>
                </a:solidFill>
                <a:latin typeface="Times New Roman" pitchFamily="18" charset="0"/>
                <a:cs typeface="Times New Roman" pitchFamily="18" charset="0"/>
              </a:rPr>
              <a:t>28 Армии </a:t>
            </a:r>
            <a:endParaRPr lang="ru-RU" sz="3200" b="1" dirty="0">
              <a:solidFill>
                <a:schemeClr val="bg1"/>
              </a:solidFill>
              <a:latin typeface="Times New Roman" pitchFamily="18" charset="0"/>
              <a:cs typeface="Times New Roman" pitchFamily="18" charset="0"/>
            </a:endParaRPr>
          </a:p>
        </p:txBody>
      </p:sp>
      <p:pic>
        <p:nvPicPr>
          <p:cNvPr id="3074" name="Picture 2" descr="C:\Users\user\Desktop\123 (2).jpg"/>
          <p:cNvPicPr>
            <a:picLocks noChangeAspect="1" noChangeArrowheads="1"/>
          </p:cNvPicPr>
          <p:nvPr/>
        </p:nvPicPr>
        <p:blipFill>
          <a:blip r:embed="rId3"/>
          <a:srcRect/>
          <a:stretch>
            <a:fillRect/>
          </a:stretch>
        </p:blipFill>
        <p:spPr bwMode="auto">
          <a:xfrm>
            <a:off x="831905" y="562966"/>
            <a:ext cx="7705726" cy="5660820"/>
          </a:xfrm>
          <a:prstGeom prst="rect">
            <a:avLst/>
          </a:prstGeom>
          <a:noFill/>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b="1" dirty="0" smtClean="0">
                <a:solidFill>
                  <a:srgbClr val="FF0000"/>
                </a:solidFill>
              </a:rPr>
              <a:t>15</a:t>
            </a:r>
            <a:endParaRPr lang="ru-RU" b="1" dirty="0">
              <a:solidFill>
                <a:srgbClr val="FF0000"/>
              </a:solidFill>
            </a:endParaRPr>
          </a:p>
        </p:txBody>
      </p:sp>
      <p:pic>
        <p:nvPicPr>
          <p:cNvPr id="3074" name="Picture 2" descr="C:\Users\Skazka\Desktop\слайдыНовая папка\жж.jpg"/>
          <p:cNvPicPr>
            <a:picLocks noChangeAspect="1" noChangeArrowheads="1"/>
          </p:cNvPicPr>
          <p:nvPr/>
        </p:nvPicPr>
        <p:blipFill>
          <a:blip r:embed="rId2"/>
          <a:srcRect/>
          <a:stretch>
            <a:fillRect/>
          </a:stretch>
        </p:blipFill>
        <p:spPr bwMode="auto">
          <a:xfrm>
            <a:off x="0" y="0"/>
            <a:ext cx="12192000" cy="6857999"/>
          </a:xfrm>
          <a:prstGeom prst="rect">
            <a:avLst/>
          </a:prstGeom>
          <a:noFill/>
        </p:spPr>
      </p:pic>
      <p:sp>
        <p:nvSpPr>
          <p:cNvPr id="6" name="Прямоугольник 5"/>
          <p:cNvSpPr/>
          <p:nvPr/>
        </p:nvSpPr>
        <p:spPr>
          <a:xfrm>
            <a:off x="1585913" y="0"/>
            <a:ext cx="9229725" cy="461665"/>
          </a:xfrm>
          <a:prstGeom prst="rect">
            <a:avLst/>
          </a:prstGeom>
        </p:spPr>
        <p:txBody>
          <a:bodyPr wrap="square">
            <a:spAutoFit/>
          </a:bodyPr>
          <a:lstStyle/>
          <a:p>
            <a:pPr algn="just">
              <a:buNone/>
            </a:pPr>
            <a:r>
              <a:rPr lang="ru-RU" sz="2400" dirty="0" smtClean="0">
                <a:solidFill>
                  <a:srgbClr val="002060"/>
                </a:solidFill>
                <a:latin typeface="Times New Roman" pitchFamily="18" charset="0"/>
                <a:cs typeface="Times New Roman" pitchFamily="18" charset="0"/>
              </a:rPr>
              <a:t>	\</a:t>
            </a:r>
            <a:endParaRPr lang="ru-RU" sz="2400" dirty="0">
              <a:solidFill>
                <a:srgbClr val="002060"/>
              </a:solidFill>
              <a:latin typeface="Times New Roman" pitchFamily="18" charset="0"/>
              <a:cs typeface="Times New Roman" pitchFamily="18" charset="0"/>
            </a:endParaRPr>
          </a:p>
        </p:txBody>
      </p:sp>
      <p:pic>
        <p:nvPicPr>
          <p:cNvPr id="7" name="Picture 3" descr="C:\Users\user\Desktop\на конф проекты\8d4b2d352ce65fbf7e9580336d038f22.jpg"/>
          <p:cNvPicPr>
            <a:picLocks noChangeAspect="1" noChangeArrowheads="1"/>
          </p:cNvPicPr>
          <p:nvPr/>
        </p:nvPicPr>
        <p:blipFill>
          <a:blip r:embed="rId3"/>
          <a:srcRect/>
          <a:stretch>
            <a:fillRect/>
          </a:stretch>
        </p:blipFill>
        <p:spPr bwMode="auto">
          <a:xfrm>
            <a:off x="1254878" y="399724"/>
            <a:ext cx="7706242" cy="5781898"/>
          </a:xfrm>
          <a:prstGeom prst="rect">
            <a:avLst/>
          </a:prstGeom>
          <a:noFill/>
        </p:spPr>
      </p:pic>
      <p:sp>
        <p:nvSpPr>
          <p:cNvPr id="10" name="Содержимое 9"/>
          <p:cNvSpPr>
            <a:spLocks noGrp="1"/>
          </p:cNvSpPr>
          <p:nvPr>
            <p:ph idx="1"/>
          </p:nvPr>
        </p:nvSpPr>
        <p:spPr>
          <a:xfrm>
            <a:off x="4219304" y="979714"/>
            <a:ext cx="4702627" cy="3226526"/>
          </a:xfrm>
        </p:spPr>
        <p:txBody>
          <a:bodyPr>
            <a:noAutofit/>
          </a:bodyPr>
          <a:lstStyle/>
          <a:p>
            <a:pPr>
              <a:buFont typeface="Wingdings 2" pitchFamily="18" charset="2"/>
              <a:buNone/>
            </a:pPr>
            <a:r>
              <a:rPr lang="ru-RU" sz="2400" i="1" dirty="0" smtClean="0">
                <a:solidFill>
                  <a:srgbClr val="FF0000"/>
                </a:solidFill>
                <a:latin typeface="Impact" pitchFamily="34" charset="0"/>
                <a:cs typeface="Times New Roman" pitchFamily="18" charset="0"/>
              </a:rPr>
              <a:t>Вспомним. Друзья , сорок второй…</a:t>
            </a:r>
          </a:p>
          <a:p>
            <a:pPr>
              <a:buFont typeface="Wingdings 2" pitchFamily="18" charset="2"/>
              <a:buNone/>
            </a:pPr>
            <a:r>
              <a:rPr lang="ru-RU" sz="2400" i="1" dirty="0" smtClean="0">
                <a:solidFill>
                  <a:srgbClr val="FF0000"/>
                </a:solidFill>
                <a:latin typeface="Impact" pitchFamily="34" charset="0"/>
                <a:cs typeface="Times New Roman" pitchFamily="18" charset="0"/>
              </a:rPr>
              <a:t>В разгаре войны- двадцать восьмая. </a:t>
            </a:r>
          </a:p>
          <a:p>
            <a:pPr>
              <a:buFont typeface="Wingdings 2" pitchFamily="18" charset="2"/>
              <a:buNone/>
            </a:pPr>
            <a:r>
              <a:rPr lang="ru-RU" sz="2400" i="1" dirty="0" smtClean="0">
                <a:solidFill>
                  <a:srgbClr val="FF0000"/>
                </a:solidFill>
                <a:latin typeface="Impact" pitchFamily="34" charset="0"/>
                <a:cs typeface="Times New Roman" pitchFamily="18" charset="0"/>
              </a:rPr>
              <a:t>Лихая… бьются ребята, храбры и юны</a:t>
            </a:r>
          </a:p>
          <a:p>
            <a:pPr>
              <a:buFont typeface="Wingdings 2" pitchFamily="18" charset="2"/>
              <a:buNone/>
            </a:pPr>
            <a:r>
              <a:rPr lang="ru-RU" sz="2400" i="1" dirty="0" smtClean="0">
                <a:solidFill>
                  <a:srgbClr val="FF0000"/>
                </a:solidFill>
                <a:latin typeface="Impact" pitchFamily="34" charset="0"/>
                <a:cs typeface="Times New Roman" pitchFamily="18" charset="0"/>
              </a:rPr>
              <a:t>Родины честь защищая</a:t>
            </a:r>
          </a:p>
          <a:p>
            <a:pPr>
              <a:buFont typeface="Wingdings 2" pitchFamily="18" charset="2"/>
              <a:buNone/>
            </a:pPr>
            <a:endParaRPr lang="ru-RU" sz="2400" dirty="0"/>
          </a:p>
        </p:txBody>
      </p:sp>
      <p:sp>
        <p:nvSpPr>
          <p:cNvPr id="8" name="Прямоугольник 7"/>
          <p:cNvSpPr/>
          <p:nvPr/>
        </p:nvSpPr>
        <p:spPr>
          <a:xfrm>
            <a:off x="9091747" y="953589"/>
            <a:ext cx="2468882" cy="4154984"/>
          </a:xfrm>
          <a:prstGeom prst="rect">
            <a:avLst/>
          </a:prstGeom>
        </p:spPr>
        <p:txBody>
          <a:bodyPr wrap="square">
            <a:spAutoFit/>
          </a:bodyPr>
          <a:lstStyle/>
          <a:p>
            <a:pPr>
              <a:buNone/>
            </a:pPr>
            <a:r>
              <a:rPr lang="ru-RU" sz="2400" b="1" dirty="0" smtClean="0">
                <a:solidFill>
                  <a:schemeClr val="tx2"/>
                </a:solidFill>
                <a:latin typeface="Times New Roman" pitchFamily="18" charset="0"/>
                <a:cs typeface="Times New Roman" pitchFamily="18" charset="0"/>
              </a:rPr>
              <a:t>Один из величественных мемориалов по праву считается этот комплекс погибшим воинам, воздвигнутый в честь павших воинов 28-й Армии. </a:t>
            </a: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18434" name="Picture 2"/>
          <p:cNvPicPr>
            <a:picLocks noGrp="1" noChangeAspect="1" noChangeArrowheads="1"/>
          </p:cNvPicPr>
          <p:nvPr>
            <p:ph idx="1"/>
          </p:nvPr>
        </p:nvPicPr>
        <p:blipFill>
          <a:blip r:embed="rId2"/>
          <a:srcRect/>
          <a:stretch>
            <a:fillRect/>
          </a:stretch>
        </p:blipFill>
        <p:spPr bwMode="auto">
          <a:xfrm>
            <a:off x="0" y="-19448"/>
            <a:ext cx="12192000" cy="6877448"/>
          </a:xfrm>
          <a:prstGeom prst="rect">
            <a:avLst/>
          </a:prstGeom>
          <a:noFill/>
          <a:ln w="9525">
            <a:noFill/>
            <a:miter lim="800000"/>
            <a:headEnd/>
            <a:tailEnd/>
          </a:ln>
          <a:effectLst/>
        </p:spPr>
      </p:pic>
      <p:sp>
        <p:nvSpPr>
          <p:cNvPr id="5" name="Прямоугольник 4"/>
          <p:cNvSpPr/>
          <p:nvPr/>
        </p:nvSpPr>
        <p:spPr>
          <a:xfrm>
            <a:off x="3048000" y="228600"/>
            <a:ext cx="6213566" cy="6124754"/>
          </a:xfrm>
          <a:prstGeom prst="rect">
            <a:avLst/>
          </a:prstGeom>
        </p:spPr>
        <p:txBody>
          <a:bodyPr wrap="square">
            <a:spAutoFit/>
          </a:bodyPr>
          <a:lstStyle/>
          <a:p>
            <a:pPr>
              <a:buNone/>
            </a:pPr>
            <a:r>
              <a:rPr lang="ru-RU" sz="2800" i="1" dirty="0" smtClean="0">
                <a:solidFill>
                  <a:srgbClr val="FF0000"/>
                </a:solidFill>
                <a:latin typeface="Impact" pitchFamily="34" charset="0"/>
                <a:cs typeface="Times New Roman" pitchFamily="18" charset="0"/>
              </a:rPr>
              <a:t>Весь под ногами шар земной.</a:t>
            </a:r>
          </a:p>
          <a:p>
            <a:pPr>
              <a:buNone/>
            </a:pPr>
            <a:r>
              <a:rPr lang="ru-RU" sz="2800" i="1" dirty="0" smtClean="0">
                <a:solidFill>
                  <a:srgbClr val="FF0000"/>
                </a:solidFill>
                <a:latin typeface="Impact" pitchFamily="34" charset="0"/>
                <a:cs typeface="Times New Roman" pitchFamily="18" charset="0"/>
              </a:rPr>
              <a:t>Живу. Дышу. Пою.</a:t>
            </a:r>
          </a:p>
          <a:p>
            <a:pPr>
              <a:buNone/>
            </a:pPr>
            <a:r>
              <a:rPr lang="ru-RU" sz="2800" i="1" dirty="0" smtClean="0">
                <a:solidFill>
                  <a:srgbClr val="FF0000"/>
                </a:solidFill>
                <a:latin typeface="Impact" pitchFamily="34" charset="0"/>
                <a:cs typeface="Times New Roman" pitchFamily="18" charset="0"/>
              </a:rPr>
              <a:t> Но в памяти всегда со мной, </a:t>
            </a:r>
          </a:p>
          <a:p>
            <a:pPr>
              <a:buNone/>
            </a:pPr>
            <a:r>
              <a:rPr lang="ru-RU" sz="2800" i="1" dirty="0" smtClean="0">
                <a:solidFill>
                  <a:srgbClr val="FF0000"/>
                </a:solidFill>
                <a:latin typeface="Impact" pitchFamily="34" charset="0"/>
                <a:cs typeface="Times New Roman" pitchFamily="18" charset="0"/>
              </a:rPr>
              <a:t>Погибшие в бою.</a:t>
            </a:r>
          </a:p>
          <a:p>
            <a:pPr>
              <a:buNone/>
            </a:pPr>
            <a:r>
              <a:rPr lang="ru-RU" sz="2800" i="1" dirty="0" smtClean="0">
                <a:solidFill>
                  <a:srgbClr val="FF0000"/>
                </a:solidFill>
                <a:latin typeface="Impact" pitchFamily="34" charset="0"/>
                <a:cs typeface="Times New Roman" pitchFamily="18" charset="0"/>
              </a:rPr>
              <a:t>Пусть всех имен не назову</a:t>
            </a:r>
          </a:p>
          <a:p>
            <a:pPr>
              <a:buNone/>
            </a:pPr>
            <a:r>
              <a:rPr lang="ru-RU" sz="2800" i="1" dirty="0" smtClean="0">
                <a:solidFill>
                  <a:srgbClr val="FF0000"/>
                </a:solidFill>
                <a:latin typeface="Impact" pitchFamily="34" charset="0"/>
                <a:cs typeface="Times New Roman" pitchFamily="18" charset="0"/>
              </a:rPr>
              <a:t>Нет </a:t>
            </a:r>
            <a:r>
              <a:rPr lang="ru-RU" sz="2800" i="1" dirty="0" err="1" smtClean="0">
                <a:solidFill>
                  <a:srgbClr val="FF0000"/>
                </a:solidFill>
                <a:latin typeface="Impact" pitchFamily="34" charset="0"/>
                <a:cs typeface="Times New Roman" pitchFamily="18" charset="0"/>
              </a:rPr>
              <a:t>кровнее</a:t>
            </a:r>
            <a:r>
              <a:rPr lang="ru-RU" sz="2800" i="1" dirty="0" smtClean="0">
                <a:solidFill>
                  <a:srgbClr val="FF0000"/>
                </a:solidFill>
                <a:latin typeface="Impact" pitchFamily="34" charset="0"/>
                <a:cs typeface="Times New Roman" pitchFamily="18" charset="0"/>
              </a:rPr>
              <a:t> родни. </a:t>
            </a:r>
          </a:p>
          <a:p>
            <a:pPr>
              <a:buNone/>
            </a:pPr>
            <a:r>
              <a:rPr lang="ru-RU" sz="2800" i="1" dirty="0" smtClean="0">
                <a:solidFill>
                  <a:srgbClr val="FF0000"/>
                </a:solidFill>
                <a:latin typeface="Impact" pitchFamily="34" charset="0"/>
                <a:cs typeface="Times New Roman" pitchFamily="18" charset="0"/>
              </a:rPr>
              <a:t>Не потому ли я живу,</a:t>
            </a:r>
          </a:p>
          <a:p>
            <a:pPr>
              <a:buNone/>
            </a:pPr>
            <a:r>
              <a:rPr lang="ru-RU" sz="2800" i="1" dirty="0" smtClean="0">
                <a:solidFill>
                  <a:srgbClr val="FF0000"/>
                </a:solidFill>
                <a:latin typeface="Impact" pitchFamily="34" charset="0"/>
                <a:cs typeface="Times New Roman" pitchFamily="18" charset="0"/>
              </a:rPr>
              <a:t>Что умерли они.</a:t>
            </a:r>
          </a:p>
          <a:p>
            <a:pPr>
              <a:buNone/>
            </a:pPr>
            <a:endParaRPr lang="ru-RU" sz="2800" i="1" dirty="0" smtClean="0">
              <a:solidFill>
                <a:srgbClr val="FF0000"/>
              </a:solidFill>
              <a:latin typeface="Impact" pitchFamily="34" charset="0"/>
              <a:cs typeface="Times New Roman" pitchFamily="18" charset="0"/>
            </a:endParaRPr>
          </a:p>
          <a:p>
            <a:pPr>
              <a:buNone/>
            </a:pPr>
            <a:r>
              <a:rPr lang="ru-RU" sz="2800" i="1" dirty="0" smtClean="0">
                <a:solidFill>
                  <a:srgbClr val="FF0000"/>
                </a:solidFill>
                <a:latin typeface="Impact" pitchFamily="34" charset="0"/>
                <a:cs typeface="Times New Roman" pitchFamily="18" charset="0"/>
              </a:rPr>
              <a:t>Память о тех, кто победил в Великой отечественной войне, только тогда будет жива, когда мы будем помнить  о подвиге героев, наших дедов и прадедов</a:t>
            </a:r>
            <a:endParaRPr lang="ru-RU" sz="2800" i="1" dirty="0">
              <a:solidFill>
                <a:srgbClr val="FF0000"/>
              </a:solidFill>
              <a:latin typeface="Impact" pitchFamily="34" charset="0"/>
              <a:cs typeface="Times New Roman" pitchFamily="18" charset="0"/>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pic>
        <p:nvPicPr>
          <p:cNvPr id="21506" name="Picture 2" descr="C:\Users\Skazka\Desktop\слайдыНовая папка\9-13.jpg"/>
          <p:cNvPicPr>
            <a:picLocks noGrp="1" noChangeAspect="1" noChangeArrowheads="1"/>
          </p:cNvPicPr>
          <p:nvPr>
            <p:ph idx="1"/>
          </p:nvPr>
        </p:nvPicPr>
        <p:blipFill>
          <a:blip r:embed="rId2"/>
          <a:srcRect/>
          <a:stretch>
            <a:fillRect/>
          </a:stretch>
        </p:blipFill>
        <p:spPr bwMode="auto">
          <a:xfrm>
            <a:off x="0" y="1"/>
            <a:ext cx="12192000" cy="6858000"/>
          </a:xfrm>
          <a:prstGeom prst="rect">
            <a:avLst/>
          </a:prstGeom>
          <a:noFill/>
        </p:spPr>
      </p:pic>
      <p:sp>
        <p:nvSpPr>
          <p:cNvPr id="5" name="Прямоугольник 4"/>
          <p:cNvSpPr/>
          <p:nvPr/>
        </p:nvSpPr>
        <p:spPr>
          <a:xfrm>
            <a:off x="3119437" y="305485"/>
            <a:ext cx="6096000" cy="584775"/>
          </a:xfrm>
          <a:prstGeom prst="rect">
            <a:avLst/>
          </a:prstGeom>
        </p:spPr>
        <p:txBody>
          <a:bodyPr>
            <a:spAutoFit/>
          </a:bodyPr>
          <a:lstStyle/>
          <a:p>
            <a:pPr algn="ctr">
              <a:buNone/>
            </a:pPr>
            <a:r>
              <a:rPr lang="ru-RU" sz="3200" b="1" dirty="0" smtClean="0">
                <a:solidFill>
                  <a:schemeClr val="bg1"/>
                </a:solidFill>
                <a:latin typeface="Times New Roman" pitchFamily="18" charset="0"/>
                <a:cs typeface="Times New Roman" pitchFamily="18" charset="0"/>
              </a:rPr>
              <a:t>СПАСИБО ЗА ВНИМАНИЕ</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1483</TotalTime>
  <Words>694</Words>
  <Application>Microsoft Office PowerPoint</Application>
  <PresentationFormat>Произвольный</PresentationFormat>
  <Paragraphs>79</Paragraphs>
  <Slides>26</Slides>
  <Notes>0</Notes>
  <HiddenSlides>0</HiddenSlides>
  <MMClips>2</MMClips>
  <ScaleCrop>false</ScaleCrop>
  <HeadingPairs>
    <vt:vector size="4" baseType="variant">
      <vt:variant>
        <vt:lpstr>Тема</vt:lpstr>
      </vt:variant>
      <vt:variant>
        <vt:i4>1</vt:i4>
      </vt:variant>
      <vt:variant>
        <vt:lpstr>Заголовки слайдов</vt:lpstr>
      </vt:variant>
      <vt:variant>
        <vt:i4>26</vt:i4>
      </vt:variant>
    </vt:vector>
  </HeadingPairs>
  <TitlesOfParts>
    <vt:vector size="27" baseType="lpstr">
      <vt:lpstr>Тема Office</vt:lpstr>
      <vt:lpstr>Презентация PowerPoint</vt:lpstr>
      <vt:lpstr>15</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15</vt:lpstr>
      <vt:lpstr>Презентация PowerPoint</vt:lpstr>
      <vt:lpstr>Презентация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О подвиге воинов 28 Армии</dc:title>
  <dc:creator>Яковлевы</dc:creator>
  <cp:lastModifiedBy>ааа</cp:lastModifiedBy>
  <cp:revision>159</cp:revision>
  <dcterms:created xsi:type="dcterms:W3CDTF">2016-03-13T15:55:59Z</dcterms:created>
  <dcterms:modified xsi:type="dcterms:W3CDTF">2022-10-13T17:25:32Z</dcterms:modified>
</cp:coreProperties>
</file>