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diagrams/colors1.xml" ContentType="application/vnd.openxmlformats-officedocument.drawingml.diagramColors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charts/colors1.xml" ContentType="application/vnd.ms-office.chartcolorstyle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charts/style3.xml" ContentType="application/vnd.ms-office.chartstyle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tags/tag7.xml" ContentType="application/vnd.openxmlformats-officedocument.presentationml.tags+xml"/>
  <Override PartName="/ppt/charts/style1.xml" ContentType="application/vnd.ms-office.chart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charts/colors3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17"/>
  </p:notesMasterIdLst>
  <p:sldIdLst>
    <p:sldId id="561" r:id="rId2"/>
    <p:sldId id="562" r:id="rId3"/>
    <p:sldId id="570" r:id="rId4"/>
    <p:sldId id="571" r:id="rId5"/>
    <p:sldId id="572" r:id="rId6"/>
    <p:sldId id="581" r:id="rId7"/>
    <p:sldId id="582" r:id="rId8"/>
    <p:sldId id="575" r:id="rId9"/>
    <p:sldId id="576" r:id="rId10"/>
    <p:sldId id="577" r:id="rId11"/>
    <p:sldId id="578" r:id="rId12"/>
    <p:sldId id="579" r:id="rId13"/>
    <p:sldId id="565" r:id="rId14"/>
    <p:sldId id="574" r:id="rId15"/>
    <p:sldId id="567" r:id="rId16"/>
  </p:sldIdLst>
  <p:sldSz cx="12192000" cy="6858000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AE2E27C6-58A0-4EE1-B251-DE39CA7549D8}">
          <p14:sldIdLst>
            <p14:sldId id="561"/>
            <p14:sldId id="562"/>
            <p14:sldId id="570"/>
            <p14:sldId id="571"/>
            <p14:sldId id="572"/>
            <p14:sldId id="581"/>
            <p14:sldId id="582"/>
            <p14:sldId id="575"/>
            <p14:sldId id="576"/>
            <p14:sldId id="577"/>
            <p14:sldId id="578"/>
            <p14:sldId id="579"/>
            <p14:sldId id="565"/>
            <p14:sldId id="574"/>
            <p14:sldId id="567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5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ladimIR" initials="V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6565"/>
    <a:srgbClr val="198AAD"/>
    <a:srgbClr val="14A085"/>
    <a:srgbClr val="19C9A7"/>
    <a:srgbClr val="FF9966"/>
    <a:srgbClr val="A568D2"/>
    <a:srgbClr val="FF8989"/>
    <a:srgbClr val="EA252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-624" y="-84"/>
      </p:cViewPr>
      <p:guideLst>
        <p:guide orient="horz" pos="2157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package" Target="../embeddings/____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8"/>
  <c:chart>
    <c:title>
      <c:tx>
        <c:rich>
          <a:bodyPr rot="0" spcFirstLastPara="1" vertOverflow="ellipsis" vert="horz" wrap="square" anchor="ctr" anchorCtr="1"/>
          <a:lstStyle/>
          <a:p>
            <a:pPr>
              <a:defRPr lang="ru-RU" sz="1860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Показатели компонентов семейно-родовой культуры </a:t>
            </a:r>
          </a:p>
          <a:p>
            <a:pPr>
              <a:defRPr lang="ru-RU" sz="1860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(декабрь 2024 </a:t>
            </a:r>
            <a:r>
              <a:rPr lang="ru-RU" dirty="0"/>
              <a:t>Г.)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65000"/>
                    <a:lumMod val="110000"/>
                    <a:satMod val="105000"/>
                    <a:tint val="67000"/>
                  </a:schemeClr>
                </a:gs>
                <a:gs pos="50000">
                  <a:schemeClr val="accent6">
                    <a:shade val="65000"/>
                    <a:lumMod val="105000"/>
                    <a:satMod val="103000"/>
                    <a:tint val="73000"/>
                  </a:schemeClr>
                </a:gs>
                <a:gs pos="100000">
                  <a:schemeClr val="accent6">
                    <a:shade val="65000"/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6">
                  <a:shade val="65000"/>
                  <a:shade val="95000"/>
                </a:schemeClr>
              </a:solidFill>
              <a:round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ru-RU" sz="1195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когнитивный </c:v>
                </c:pt>
                <c:pt idx="1">
                  <c:v>эмоционально-мотивационный</c:v>
                </c:pt>
                <c:pt idx="2">
                  <c:v>поведенческо-деятельностный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</c:v>
                </c:pt>
                <c:pt idx="1">
                  <c:v>0.1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lumMod val="110000"/>
                    <a:satMod val="105000"/>
                    <a:tint val="67000"/>
                  </a:schemeClr>
                </a:gs>
                <a:gs pos="50000">
                  <a:schemeClr val="accent6">
                    <a:lumMod val="105000"/>
                    <a:satMod val="103000"/>
                    <a:tint val="73000"/>
                  </a:schemeClr>
                </a:gs>
                <a:gs pos="100000">
                  <a:schemeClr val="accent6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6">
                  <a:shade val="95000"/>
                </a:schemeClr>
              </a:solidFill>
              <a:round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ru-RU" sz="1195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когнитивный </c:v>
                </c:pt>
                <c:pt idx="1">
                  <c:v>эмоционально-мотивационный</c:v>
                </c:pt>
                <c:pt idx="2">
                  <c:v>поведенческо-деятельностный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0.4</c:v>
                </c:pt>
                <c:pt idx="1">
                  <c:v>0.30000000000000004</c:v>
                </c:pt>
                <c:pt idx="2">
                  <c:v>0.4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65000"/>
                    <a:lumMod val="110000"/>
                    <a:satMod val="105000"/>
                    <a:tint val="67000"/>
                  </a:schemeClr>
                </a:gs>
                <a:gs pos="50000">
                  <a:schemeClr val="accent6">
                    <a:tint val="65000"/>
                    <a:lumMod val="105000"/>
                    <a:satMod val="103000"/>
                    <a:tint val="73000"/>
                  </a:schemeClr>
                </a:gs>
                <a:gs pos="100000">
                  <a:schemeClr val="accent6">
                    <a:tint val="65000"/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6">
                  <a:tint val="65000"/>
                  <a:shade val="95000"/>
                </a:schemeClr>
              </a:solidFill>
              <a:round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ru-RU" sz="1195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когнитивный </c:v>
                </c:pt>
                <c:pt idx="1">
                  <c:v>эмоционально-мотивационный</c:v>
                </c:pt>
                <c:pt idx="2">
                  <c:v>поведенческо-деятельностный</c:v>
                </c:pt>
              </c:strCache>
            </c:strRef>
          </c:cat>
          <c:val>
            <c:numRef>
              <c:f>Лист1!$D$2:$D$4</c:f>
              <c:numCache>
                <c:formatCode>0%</c:formatCode>
                <c:ptCount val="3"/>
                <c:pt idx="0">
                  <c:v>0.60000000000000009</c:v>
                </c:pt>
                <c:pt idx="1">
                  <c:v>0.70000000000000007</c:v>
                </c:pt>
                <c:pt idx="2">
                  <c:v>0.60000000000000009</c:v>
                </c:pt>
              </c:numCache>
            </c:numRef>
          </c:val>
        </c:ser>
        <c:dLbls>
          <c:showVal val="1"/>
        </c:dLbls>
        <c:gapWidth val="100"/>
        <c:overlap val="-24"/>
        <c:axId val="198615424"/>
        <c:axId val="198616960"/>
      </c:barChart>
      <c:catAx>
        <c:axId val="19861542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ru-RU" sz="1195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8616960"/>
        <c:crosses val="autoZero"/>
        <c:auto val="1"/>
        <c:lblAlgn val="ctr"/>
        <c:lblOffset val="100"/>
      </c:catAx>
      <c:valAx>
        <c:axId val="19861696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ru-RU" sz="1195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8615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ru-RU" sz="1195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uri="{0b15fc19-7d7d-44ad-8c2d-2c3a37ce22c3}">
        <chartProps xmlns="https://web.wps.cn/et/2018/main" chartId="{d8a451dc-285d-4d19-974f-ee3a6ce3f2c2}"/>
      </c:ext>
    </c:extLst>
  </c:chart>
  <c:spPr>
    <a:noFill/>
    <a:ln>
      <a:noFill/>
    </a:ln>
    <a:effectLst/>
  </c:spPr>
  <c:txPr>
    <a:bodyPr/>
    <a:lstStyle/>
    <a:p>
      <a:pPr>
        <a:defRPr lang="ru-RU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7"/>
  <c:chart>
    <c:title>
      <c:tx>
        <c:rich>
          <a:bodyPr rot="0" spcFirstLastPara="1" vertOverflow="ellipsis" vert="horz" wrap="square" anchor="ctr" anchorCtr="1"/>
          <a:lstStyle/>
          <a:p>
            <a:pPr>
              <a:defRPr lang="ru-RU" sz="18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показатели компонентов семейно-родовой культуры </a:t>
            </a:r>
          </a:p>
          <a:p>
            <a:pPr>
              <a:defRPr lang="ru-RU" sz="18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(май 2025 г.)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</c:v>
                </c:pt>
              </c:strCache>
            </c:strRef>
          </c:tx>
          <c:spPr>
            <a:solidFill>
              <a:schemeClr val="accent5">
                <a:shade val="6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ru-RU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когнитивный </c:v>
                </c:pt>
                <c:pt idx="1">
                  <c:v>эмоционально-мотивационный</c:v>
                </c:pt>
                <c:pt idx="2">
                  <c:v>поведенческо-деятельностный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0.60000000000000009</c:v>
                </c:pt>
                <c:pt idx="1">
                  <c:v>0.5</c:v>
                </c:pt>
                <c:pt idx="2">
                  <c:v>0.5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ru-RU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когнитивный </c:v>
                </c:pt>
                <c:pt idx="1">
                  <c:v>эмоционально-мотивационный</c:v>
                </c:pt>
                <c:pt idx="2">
                  <c:v>поведенческо-деятельностный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0.30000000000000004</c:v>
                </c:pt>
                <c:pt idx="1">
                  <c:v>0.4</c:v>
                </c:pt>
                <c:pt idx="2">
                  <c:v>0.4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</c:v>
                </c:pt>
              </c:strCache>
            </c:strRef>
          </c:tx>
          <c:spPr>
            <a:solidFill>
              <a:schemeClr val="accent5">
                <a:tint val="6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ru-RU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когнитивный </c:v>
                </c:pt>
                <c:pt idx="1">
                  <c:v>эмоционально-мотивационный</c:v>
                </c:pt>
                <c:pt idx="2">
                  <c:v>поведенческо-деятельностный</c:v>
                </c:pt>
              </c:strCache>
            </c:strRef>
          </c:cat>
          <c:val>
            <c:numRef>
              <c:f>Лист1!$D$2:$D$4</c:f>
              <c:numCache>
                <c:formatCode>0%</c:formatCode>
                <c:ptCount val="3"/>
                <c:pt idx="0">
                  <c:v>0.1</c:v>
                </c:pt>
                <c:pt idx="1">
                  <c:v>0.1</c:v>
                </c:pt>
                <c:pt idx="2">
                  <c:v>0.1</c:v>
                </c:pt>
              </c:numCache>
            </c:numRef>
          </c:val>
        </c:ser>
        <c:dLbls>
          <c:showVal val="1"/>
        </c:dLbls>
        <c:gapWidth val="219"/>
        <c:overlap val="-27"/>
        <c:axId val="209613568"/>
        <c:axId val="209615104"/>
      </c:barChart>
      <c:catAx>
        <c:axId val="20961356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ru-RU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9615104"/>
        <c:crosses val="autoZero"/>
        <c:auto val="1"/>
        <c:lblAlgn val="ctr"/>
        <c:lblOffset val="100"/>
      </c:catAx>
      <c:valAx>
        <c:axId val="20961510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ru-RU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96135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ru-RU" sz="11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uri="{0b15fc19-7d7d-44ad-8c2d-2c3a37ce22c3}">
        <chartProps xmlns="https://web.wps.cn/et/2018/main" chartId="{a3342547-4667-426b-b0ff-3fa21603f3ea}"/>
      </c:ext>
    </c:extLst>
  </c:chart>
  <c:spPr>
    <a:noFill/>
    <a:ln>
      <a:noFill/>
    </a:ln>
    <a:effectLst/>
  </c:spPr>
  <c:txPr>
    <a:bodyPr/>
    <a:lstStyle/>
    <a:p>
      <a:pPr>
        <a:defRPr lang="ru-RU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7"/>
  <c:chart>
    <c:title>
      <c:tx>
        <c:rich>
          <a:bodyPr rot="0" spcFirstLastPara="1" vertOverflow="ellipsis" vert="horz" wrap="square" anchor="ctr" anchorCtr="1"/>
          <a:lstStyle/>
          <a:p>
            <a:pPr>
              <a:defRPr lang="ru-RU" sz="2200" b="1" i="0" u="none" strike="noStrike" kern="1200" cap="all" spc="1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Итоговые показатели компонентов семейно-родовой культуры </a:t>
            </a:r>
          </a:p>
          <a:p>
            <a:pPr>
              <a:defRPr lang="ru-RU" sz="2200" b="1" i="0" u="none" strike="noStrike" kern="1200" cap="all" spc="1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(май 2025 г.)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</c:v>
                </c:pt>
              </c:strCache>
            </c:strRef>
          </c:tx>
          <c:spPr>
            <a:pattFill prst="narHorz">
              <a:fgClr>
                <a:schemeClr val="accent5">
                  <a:shade val="65000"/>
                </a:schemeClr>
              </a:fgClr>
              <a:bgClr>
                <a:schemeClr val="accent5">
                  <a:shade val="65000"/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5">
                  <a:shade val="65000"/>
                </a:schemeClr>
              </a:inn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ru-RU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когнитивный </c:v>
                </c:pt>
                <c:pt idx="1">
                  <c:v>эмоционально-мотивационный</c:v>
                </c:pt>
                <c:pt idx="2">
                  <c:v>поведенческо-деятельностный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0.60000000000000009</c:v>
                </c:pt>
                <c:pt idx="1">
                  <c:v>0.5</c:v>
                </c:pt>
                <c:pt idx="2">
                  <c:v>0.5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</c:v>
                </c:pt>
              </c:strCache>
            </c:strRef>
          </c:tx>
          <c:spPr>
            <a:pattFill prst="narHorz">
              <a:fgClr>
                <a:schemeClr val="accent5"/>
              </a:fgClr>
              <a:bgClr>
                <a:schemeClr val="accent5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5"/>
              </a:inn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ru-RU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когнитивный </c:v>
                </c:pt>
                <c:pt idx="1">
                  <c:v>эмоционально-мотивационный</c:v>
                </c:pt>
                <c:pt idx="2">
                  <c:v>поведенческо-деятельностный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0.30000000000000004</c:v>
                </c:pt>
                <c:pt idx="1">
                  <c:v>0.4</c:v>
                </c:pt>
                <c:pt idx="2">
                  <c:v>0.4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</c:v>
                </c:pt>
              </c:strCache>
            </c:strRef>
          </c:tx>
          <c:spPr>
            <a:pattFill prst="narHorz">
              <a:fgClr>
                <a:schemeClr val="accent5">
                  <a:tint val="65000"/>
                </a:schemeClr>
              </a:fgClr>
              <a:bgClr>
                <a:schemeClr val="accent5">
                  <a:tint val="65000"/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5">
                  <a:tint val="65000"/>
                </a:schemeClr>
              </a:inn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ru-RU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когнитивный </c:v>
                </c:pt>
                <c:pt idx="1">
                  <c:v>эмоционально-мотивационный</c:v>
                </c:pt>
                <c:pt idx="2">
                  <c:v>поведенческо-деятельностный</c:v>
                </c:pt>
              </c:strCache>
            </c:strRef>
          </c:cat>
          <c:val>
            <c:numRef>
              <c:f>Лист1!$D$2:$D$4</c:f>
              <c:numCache>
                <c:formatCode>0%</c:formatCode>
                <c:ptCount val="3"/>
                <c:pt idx="0">
                  <c:v>0.1</c:v>
                </c:pt>
                <c:pt idx="1">
                  <c:v>0.1</c:v>
                </c:pt>
                <c:pt idx="2">
                  <c:v>0.1</c:v>
                </c:pt>
              </c:numCache>
            </c:numRef>
          </c:val>
        </c:ser>
        <c:dLbls>
          <c:showVal val="1"/>
        </c:dLbls>
        <c:gapWidth val="164"/>
        <c:overlap val="-22"/>
        <c:axId val="308759552"/>
        <c:axId val="329409280"/>
      </c:barChart>
      <c:catAx>
        <c:axId val="30875955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ru-RU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29409280"/>
        <c:crosses val="autoZero"/>
        <c:auto val="1"/>
        <c:lblAlgn val="ctr"/>
        <c:lblOffset val="100"/>
      </c:catAx>
      <c:valAx>
        <c:axId val="329409280"/>
        <c:scaling>
          <c:orientation val="minMax"/>
        </c:scaling>
        <c:axPos val="l"/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ru-RU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087595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ru-RU" sz="11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uri="{0b15fc19-7d7d-44ad-8c2d-2c3a37ce22c3}">
        <chartProps xmlns="https://web.wps.cn/et/2018/main" chartId="{8e4b3574-69d0-4308-9426-9a75fed3d531}"/>
      </c:ext>
    </c:extLst>
  </c:chart>
  <c:spPr>
    <a:noFill/>
    <a:ln>
      <a:noFill/>
    </a:ln>
    <a:effectLst/>
  </c:spPr>
  <c:txPr>
    <a:bodyPr/>
    <a:lstStyle/>
    <a:p>
      <a:pPr>
        <a:defRPr lang="ru-RU"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withinLinear" id="19">
  <a:schemeClr val="accent6"/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206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5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0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5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5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1272D3-EC81-4544-BE56-4CC71C2284BF}" type="doc">
      <dgm:prSet loTypeId="urn:microsoft.com/office/officeart/2008/layout/VerticalCurvedList" loCatId="list" qsTypeId="urn:microsoft.com/office/officeart/2005/8/quickstyle/simple3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DAD0A843-BF0B-40BA-B16B-76205490C670}">
      <dgm:prSet phldrT="[Текст]" custT="1"/>
      <dgm:spPr/>
      <dgm:t>
        <a:bodyPr/>
        <a:lstStyle/>
        <a:p>
          <a:r>
            <a:rPr lang="ru-RU" sz="2400" smtClean="0"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rPr>
            <a:t>Проект принёс неимущественный, но высокозначимый результат:</a:t>
          </a:r>
          <a:endParaRPr lang="ru-RU" sz="2400" dirty="0" smtClean="0">
            <a:latin typeface="Times New Roman" panose="02020603050405020304" charset="0"/>
            <a:ea typeface="Times New Roman" panose="02020603050405020304"/>
            <a:cs typeface="Times New Roman" panose="02020603050405020304" charset="0"/>
          </a:endParaRPr>
        </a:p>
      </dgm:t>
    </dgm:pt>
    <dgm:pt modelId="{34861BBD-C047-4907-A2EC-653CE9935EF3}" type="parTrans" cxnId="{F088273D-69A6-424F-92A4-49C4A59D9709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28D646BB-A347-48CA-904B-9E9B8661CA0C}" type="sibTrans" cxnId="{F088273D-69A6-424F-92A4-49C4A59D9709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F236D254-4784-4093-BF86-DFE6D742CBB6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</a:pPr>
          <a:r>
            <a:rPr lang="ru-RU" sz="2400" dirty="0" smtClean="0"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rPr>
            <a:t>Формирование у детей чувства принадлежности к роду, развитию памяти о предках, укрепление </a:t>
          </a:r>
          <a:r>
            <a:rPr lang="ru-RU" sz="2400" dirty="0" err="1" smtClean="0"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rPr>
            <a:t>межпоколенческих</a:t>
          </a:r>
          <a:r>
            <a:rPr lang="ru-RU" sz="2400" dirty="0" smtClean="0"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rPr>
            <a:t> связей;</a:t>
          </a:r>
        </a:p>
        <a:p>
          <a:pPr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dirty="0"/>
        </a:p>
      </dgm:t>
    </dgm:pt>
    <dgm:pt modelId="{90FD4E01-3121-447A-9730-C52E8C20B22C}" type="parTrans" cxnId="{706CB33A-5327-4D93-AB3C-1AA92CCC53AE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153079E5-0F9E-4F32-8EFA-DE4E9A83BFF2}" type="sibTrans" cxnId="{706CB33A-5327-4D93-AB3C-1AA92CCC53AE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508A9F49-F9C2-43CC-AD62-227578EE5F12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</a:pPr>
          <a:r>
            <a:rPr lang="ru-RU" sz="2400" smtClean="0"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rPr>
            <a:t>Рост языковой активности и уверенности в выражении мыслей;</a:t>
          </a:r>
        </a:p>
        <a:p>
          <a:pPr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dirty="0"/>
        </a:p>
      </dgm:t>
    </dgm:pt>
    <dgm:pt modelId="{350FAC0B-46E0-4EEE-865F-2029586B10E7}" type="parTrans" cxnId="{F4E3414B-2F3C-4F25-BC52-F797B4F62B23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FFD6E568-AC20-4134-AF90-FE142CEBAAB4}" type="sibTrans" cxnId="{F4E3414B-2F3C-4F25-BC52-F797B4F62B23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4A7B99B2-A167-4C53-BF0C-9A7CB47B217C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</a:pPr>
          <a:r>
            <a:rPr lang="ru-RU" sz="2400" dirty="0" smtClean="0"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rPr>
            <a:t>Подтверждение эффективности подхода «исследование своей семьи» как средства лексико-языкового развития.</a:t>
          </a:r>
          <a:endParaRPr lang="ru-RU" sz="2400" dirty="0" smtClean="0"/>
        </a:p>
        <a:p>
          <a:pPr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dirty="0"/>
        </a:p>
      </dgm:t>
    </dgm:pt>
    <dgm:pt modelId="{B3934E22-ED28-4BAF-A7BB-5E54F3E702BA}" type="parTrans" cxnId="{52BBA810-362D-490A-8B17-F069B0E2B842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3DC67889-1EF6-431E-984A-9147975FA62D}" type="sibTrans" cxnId="{52BBA810-362D-490A-8B17-F069B0E2B842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8F3CEEFF-B8D4-4978-B377-472107741247}">
      <dgm:prSet custT="1"/>
      <dgm:spPr/>
      <dgm:t>
        <a:bodyPr/>
        <a:lstStyle/>
        <a:p>
          <a:r>
            <a:rPr lang="ru-RU" sz="2400" smtClean="0"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rPr>
            <a:t>Создание коллекции «Семейных портретов и историй» — уникального архива, доступного для будущих групп;</a:t>
          </a:r>
          <a:endParaRPr lang="ru-RU" sz="2400" dirty="0" smtClean="0">
            <a:latin typeface="Times New Roman" panose="02020603050405020304" charset="0"/>
            <a:ea typeface="Times New Roman" panose="02020603050405020304"/>
            <a:cs typeface="Times New Roman" panose="02020603050405020304" charset="0"/>
          </a:endParaRPr>
        </a:p>
      </dgm:t>
    </dgm:pt>
    <dgm:pt modelId="{1E7BF531-51B2-4F3E-9985-0B677C337070}" type="parTrans" cxnId="{C29C8C64-A40E-4311-87E8-AC9410A3B62A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C1400420-726B-40E9-98E9-F86E65BC9193}" type="sibTrans" cxnId="{C29C8C64-A40E-4311-87E8-AC9410A3B62A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92B5C090-B10C-40DC-B33B-01CE0C3C078C}" type="pres">
      <dgm:prSet presAssocID="{B11272D3-EC81-4544-BE56-4CC71C2284B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1828A11C-80E7-454E-B5E1-2BFD5A73FF8C}" type="pres">
      <dgm:prSet presAssocID="{B11272D3-EC81-4544-BE56-4CC71C2284BF}" presName="Name1" presStyleCnt="0"/>
      <dgm:spPr/>
    </dgm:pt>
    <dgm:pt modelId="{DF2E145A-BD61-40AF-8997-887F2BDBD943}" type="pres">
      <dgm:prSet presAssocID="{B11272D3-EC81-4544-BE56-4CC71C2284BF}" presName="cycle" presStyleCnt="0"/>
      <dgm:spPr/>
    </dgm:pt>
    <dgm:pt modelId="{9CE36DFA-F4BD-4CA4-93C2-6C6578840A34}" type="pres">
      <dgm:prSet presAssocID="{B11272D3-EC81-4544-BE56-4CC71C2284BF}" presName="srcNode" presStyleLbl="node1" presStyleIdx="0" presStyleCnt="5"/>
      <dgm:spPr/>
    </dgm:pt>
    <dgm:pt modelId="{B510DBB9-E738-4197-9906-6DA05F10A8D9}" type="pres">
      <dgm:prSet presAssocID="{B11272D3-EC81-4544-BE56-4CC71C2284BF}" presName="conn" presStyleLbl="parChTrans1D2" presStyleIdx="0" presStyleCnt="1"/>
      <dgm:spPr/>
      <dgm:t>
        <a:bodyPr/>
        <a:lstStyle/>
        <a:p>
          <a:endParaRPr lang="ru-RU"/>
        </a:p>
      </dgm:t>
    </dgm:pt>
    <dgm:pt modelId="{B5823D5F-7A2B-41FE-8160-00E69302A816}" type="pres">
      <dgm:prSet presAssocID="{B11272D3-EC81-4544-BE56-4CC71C2284BF}" presName="extraNode" presStyleLbl="node1" presStyleIdx="0" presStyleCnt="5"/>
      <dgm:spPr/>
    </dgm:pt>
    <dgm:pt modelId="{A4266C54-AEBF-410E-99C6-3B899B6B7DF6}" type="pres">
      <dgm:prSet presAssocID="{B11272D3-EC81-4544-BE56-4CC71C2284BF}" presName="dstNode" presStyleLbl="node1" presStyleIdx="0" presStyleCnt="5"/>
      <dgm:spPr/>
    </dgm:pt>
    <dgm:pt modelId="{6CB0E6FD-ACD6-4696-AABA-16F129702D7B}" type="pres">
      <dgm:prSet presAssocID="{DAD0A843-BF0B-40BA-B16B-76205490C670}" presName="text_1" presStyleLbl="node1" presStyleIdx="0" presStyleCnt="5" custLinFactNeighborX="-278" custLinFactNeighborY="44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508F23-1C9C-4A60-878D-A0F1286E3A2E}" type="pres">
      <dgm:prSet presAssocID="{DAD0A843-BF0B-40BA-B16B-76205490C670}" presName="accent_1" presStyleCnt="0"/>
      <dgm:spPr/>
    </dgm:pt>
    <dgm:pt modelId="{A554C884-7BF0-4DCD-85C4-46E12348B01E}" type="pres">
      <dgm:prSet presAssocID="{DAD0A843-BF0B-40BA-B16B-76205490C670}" presName="accentRepeatNode" presStyleLbl="solidFgAcc1" presStyleIdx="0" presStyleCnt="5"/>
      <dgm:spPr/>
    </dgm:pt>
    <dgm:pt modelId="{05942A17-A06C-4AB1-82CD-55158100E344}" type="pres">
      <dgm:prSet presAssocID="{F236D254-4784-4093-BF86-DFE6D742CBB6}" presName="text_2" presStyleLbl="node1" presStyleIdx="1" presStyleCnt="5" custScaleY="1566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28EF60-6447-46DB-8193-94534DA61331}" type="pres">
      <dgm:prSet presAssocID="{F236D254-4784-4093-BF86-DFE6D742CBB6}" presName="accent_2" presStyleCnt="0"/>
      <dgm:spPr/>
    </dgm:pt>
    <dgm:pt modelId="{6E9023ED-67CF-4D2B-BDB6-DC1E2D31DFD0}" type="pres">
      <dgm:prSet presAssocID="{F236D254-4784-4093-BF86-DFE6D742CBB6}" presName="accentRepeatNode" presStyleLbl="solidFgAcc1" presStyleIdx="1" presStyleCnt="5"/>
      <dgm:spPr/>
    </dgm:pt>
    <dgm:pt modelId="{AC986E14-213B-426D-A87E-E7289D05819F}" type="pres">
      <dgm:prSet presAssocID="{508A9F49-F9C2-43CC-AD62-227578EE5F12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B9AB95-5C9E-472B-8349-8DDD4B211F74}" type="pres">
      <dgm:prSet presAssocID="{508A9F49-F9C2-43CC-AD62-227578EE5F12}" presName="accent_3" presStyleCnt="0"/>
      <dgm:spPr/>
    </dgm:pt>
    <dgm:pt modelId="{D08519E1-A728-411F-AF2E-17878DFDD666}" type="pres">
      <dgm:prSet presAssocID="{508A9F49-F9C2-43CC-AD62-227578EE5F12}" presName="accentRepeatNode" presStyleLbl="solidFgAcc1" presStyleIdx="2" presStyleCnt="5"/>
      <dgm:spPr/>
    </dgm:pt>
    <dgm:pt modelId="{EFEE7E87-4CD0-4129-9DCF-24EB043C566F}" type="pres">
      <dgm:prSet presAssocID="{4A7B99B2-A167-4C53-BF0C-9A7CB47B217C}" presName="text_4" presStyleLbl="node1" presStyleIdx="3" presStyleCnt="5" custScaleY="1323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7C8959-236A-4272-8DD7-D6CD95EC72EE}" type="pres">
      <dgm:prSet presAssocID="{4A7B99B2-A167-4C53-BF0C-9A7CB47B217C}" presName="accent_4" presStyleCnt="0"/>
      <dgm:spPr/>
    </dgm:pt>
    <dgm:pt modelId="{98A491A5-2B2D-4321-BCDD-F68B4F0D42F3}" type="pres">
      <dgm:prSet presAssocID="{4A7B99B2-A167-4C53-BF0C-9A7CB47B217C}" presName="accentRepeatNode" presStyleLbl="solidFgAcc1" presStyleIdx="3" presStyleCnt="5"/>
      <dgm:spPr/>
    </dgm:pt>
    <dgm:pt modelId="{3560C2A3-8936-44E4-A1FF-4A465FD9DF85}" type="pres">
      <dgm:prSet presAssocID="{8F3CEEFF-B8D4-4978-B377-472107741247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E399B8-84AA-4B94-B13D-C6C2358AFF57}" type="pres">
      <dgm:prSet presAssocID="{8F3CEEFF-B8D4-4978-B377-472107741247}" presName="accent_5" presStyleCnt="0"/>
      <dgm:spPr/>
    </dgm:pt>
    <dgm:pt modelId="{8D474E97-16BA-4FDD-808C-C1D404332FA8}" type="pres">
      <dgm:prSet presAssocID="{8F3CEEFF-B8D4-4978-B377-472107741247}" presName="accentRepeatNode" presStyleLbl="solidFgAcc1" presStyleIdx="4" presStyleCnt="5"/>
      <dgm:spPr/>
    </dgm:pt>
  </dgm:ptLst>
  <dgm:cxnLst>
    <dgm:cxn modelId="{3982A686-5DA1-4A05-8050-13EF411B23C3}" type="presOf" srcId="{508A9F49-F9C2-43CC-AD62-227578EE5F12}" destId="{AC986E14-213B-426D-A87E-E7289D05819F}" srcOrd="0" destOrd="0" presId="urn:microsoft.com/office/officeart/2008/layout/VerticalCurvedList"/>
    <dgm:cxn modelId="{706CB33A-5327-4D93-AB3C-1AA92CCC53AE}" srcId="{B11272D3-EC81-4544-BE56-4CC71C2284BF}" destId="{F236D254-4784-4093-BF86-DFE6D742CBB6}" srcOrd="1" destOrd="0" parTransId="{90FD4E01-3121-447A-9730-C52E8C20B22C}" sibTransId="{153079E5-0F9E-4F32-8EFA-DE4E9A83BFF2}"/>
    <dgm:cxn modelId="{6F9EFF3D-3DEC-44F2-964C-299F81C26FF0}" type="presOf" srcId="{8F3CEEFF-B8D4-4978-B377-472107741247}" destId="{3560C2A3-8936-44E4-A1FF-4A465FD9DF85}" srcOrd="0" destOrd="0" presId="urn:microsoft.com/office/officeart/2008/layout/VerticalCurvedList"/>
    <dgm:cxn modelId="{F088273D-69A6-424F-92A4-49C4A59D9709}" srcId="{B11272D3-EC81-4544-BE56-4CC71C2284BF}" destId="{DAD0A843-BF0B-40BA-B16B-76205490C670}" srcOrd="0" destOrd="0" parTransId="{34861BBD-C047-4907-A2EC-653CE9935EF3}" sibTransId="{28D646BB-A347-48CA-904B-9E9B8661CA0C}"/>
    <dgm:cxn modelId="{E98B3420-A5FC-46F8-97F2-09FE3CA611B4}" type="presOf" srcId="{28D646BB-A347-48CA-904B-9E9B8661CA0C}" destId="{B510DBB9-E738-4197-9906-6DA05F10A8D9}" srcOrd="0" destOrd="0" presId="urn:microsoft.com/office/officeart/2008/layout/VerticalCurvedList"/>
    <dgm:cxn modelId="{52BBA810-362D-490A-8B17-F069B0E2B842}" srcId="{B11272D3-EC81-4544-BE56-4CC71C2284BF}" destId="{4A7B99B2-A167-4C53-BF0C-9A7CB47B217C}" srcOrd="3" destOrd="0" parTransId="{B3934E22-ED28-4BAF-A7BB-5E54F3E702BA}" sibTransId="{3DC67889-1EF6-431E-984A-9147975FA62D}"/>
    <dgm:cxn modelId="{CD2E46AF-027A-4696-8549-3715D8B12DFC}" type="presOf" srcId="{4A7B99B2-A167-4C53-BF0C-9A7CB47B217C}" destId="{EFEE7E87-4CD0-4129-9DCF-24EB043C566F}" srcOrd="0" destOrd="0" presId="urn:microsoft.com/office/officeart/2008/layout/VerticalCurvedList"/>
    <dgm:cxn modelId="{F4E3414B-2F3C-4F25-BC52-F797B4F62B23}" srcId="{B11272D3-EC81-4544-BE56-4CC71C2284BF}" destId="{508A9F49-F9C2-43CC-AD62-227578EE5F12}" srcOrd="2" destOrd="0" parTransId="{350FAC0B-46E0-4EEE-865F-2029586B10E7}" sibTransId="{FFD6E568-AC20-4134-AF90-FE142CEBAAB4}"/>
    <dgm:cxn modelId="{8E88CBA1-4C1F-48DC-B196-0D7E7B9AA15C}" type="presOf" srcId="{B11272D3-EC81-4544-BE56-4CC71C2284BF}" destId="{92B5C090-B10C-40DC-B33B-01CE0C3C078C}" srcOrd="0" destOrd="0" presId="urn:microsoft.com/office/officeart/2008/layout/VerticalCurvedList"/>
    <dgm:cxn modelId="{C29C8C64-A40E-4311-87E8-AC9410A3B62A}" srcId="{B11272D3-EC81-4544-BE56-4CC71C2284BF}" destId="{8F3CEEFF-B8D4-4978-B377-472107741247}" srcOrd="4" destOrd="0" parTransId="{1E7BF531-51B2-4F3E-9985-0B677C337070}" sibTransId="{C1400420-726B-40E9-98E9-F86E65BC9193}"/>
    <dgm:cxn modelId="{EEED51D4-7605-45B5-861C-ACC4742EA909}" type="presOf" srcId="{DAD0A843-BF0B-40BA-B16B-76205490C670}" destId="{6CB0E6FD-ACD6-4696-AABA-16F129702D7B}" srcOrd="0" destOrd="0" presId="urn:microsoft.com/office/officeart/2008/layout/VerticalCurvedList"/>
    <dgm:cxn modelId="{4E83091D-0072-40AA-A51C-A5B6393AEDFE}" type="presOf" srcId="{F236D254-4784-4093-BF86-DFE6D742CBB6}" destId="{05942A17-A06C-4AB1-82CD-55158100E344}" srcOrd="0" destOrd="0" presId="urn:microsoft.com/office/officeart/2008/layout/VerticalCurvedList"/>
    <dgm:cxn modelId="{E8957B0E-7E60-4C05-9699-B969F2C46F4B}" type="presParOf" srcId="{92B5C090-B10C-40DC-B33B-01CE0C3C078C}" destId="{1828A11C-80E7-454E-B5E1-2BFD5A73FF8C}" srcOrd="0" destOrd="0" presId="urn:microsoft.com/office/officeart/2008/layout/VerticalCurvedList"/>
    <dgm:cxn modelId="{146EC8F5-22F8-4C42-BDC2-C205854C97EC}" type="presParOf" srcId="{1828A11C-80E7-454E-B5E1-2BFD5A73FF8C}" destId="{DF2E145A-BD61-40AF-8997-887F2BDBD943}" srcOrd="0" destOrd="0" presId="urn:microsoft.com/office/officeart/2008/layout/VerticalCurvedList"/>
    <dgm:cxn modelId="{9C680930-B0B6-457D-B4AA-D0AF341DB511}" type="presParOf" srcId="{DF2E145A-BD61-40AF-8997-887F2BDBD943}" destId="{9CE36DFA-F4BD-4CA4-93C2-6C6578840A34}" srcOrd="0" destOrd="0" presId="urn:microsoft.com/office/officeart/2008/layout/VerticalCurvedList"/>
    <dgm:cxn modelId="{A420E7C3-AAE9-4FAC-939A-B026BEACA78B}" type="presParOf" srcId="{DF2E145A-BD61-40AF-8997-887F2BDBD943}" destId="{B510DBB9-E738-4197-9906-6DA05F10A8D9}" srcOrd="1" destOrd="0" presId="urn:microsoft.com/office/officeart/2008/layout/VerticalCurvedList"/>
    <dgm:cxn modelId="{3D17FF5F-138B-4505-8759-59136E63200F}" type="presParOf" srcId="{DF2E145A-BD61-40AF-8997-887F2BDBD943}" destId="{B5823D5F-7A2B-41FE-8160-00E69302A816}" srcOrd="2" destOrd="0" presId="urn:microsoft.com/office/officeart/2008/layout/VerticalCurvedList"/>
    <dgm:cxn modelId="{D32F54DC-D0A0-4394-AE8C-088E52EA5027}" type="presParOf" srcId="{DF2E145A-BD61-40AF-8997-887F2BDBD943}" destId="{A4266C54-AEBF-410E-99C6-3B899B6B7DF6}" srcOrd="3" destOrd="0" presId="urn:microsoft.com/office/officeart/2008/layout/VerticalCurvedList"/>
    <dgm:cxn modelId="{44B29A0B-84E1-46E3-BB16-CDBB9F3FFF7B}" type="presParOf" srcId="{1828A11C-80E7-454E-B5E1-2BFD5A73FF8C}" destId="{6CB0E6FD-ACD6-4696-AABA-16F129702D7B}" srcOrd="1" destOrd="0" presId="urn:microsoft.com/office/officeart/2008/layout/VerticalCurvedList"/>
    <dgm:cxn modelId="{51D7ED85-2AC2-43E9-992C-914631BA3555}" type="presParOf" srcId="{1828A11C-80E7-454E-B5E1-2BFD5A73FF8C}" destId="{F2508F23-1C9C-4A60-878D-A0F1286E3A2E}" srcOrd="2" destOrd="0" presId="urn:microsoft.com/office/officeart/2008/layout/VerticalCurvedList"/>
    <dgm:cxn modelId="{FBC99D59-E283-481A-9725-469B841FDC31}" type="presParOf" srcId="{F2508F23-1C9C-4A60-878D-A0F1286E3A2E}" destId="{A554C884-7BF0-4DCD-85C4-46E12348B01E}" srcOrd="0" destOrd="0" presId="urn:microsoft.com/office/officeart/2008/layout/VerticalCurvedList"/>
    <dgm:cxn modelId="{170E15F0-8992-4D55-9D6E-EE407973E7B4}" type="presParOf" srcId="{1828A11C-80E7-454E-B5E1-2BFD5A73FF8C}" destId="{05942A17-A06C-4AB1-82CD-55158100E344}" srcOrd="3" destOrd="0" presId="urn:microsoft.com/office/officeart/2008/layout/VerticalCurvedList"/>
    <dgm:cxn modelId="{48FC2BDC-5D23-4161-A4EF-2B1D4B5F1AA5}" type="presParOf" srcId="{1828A11C-80E7-454E-B5E1-2BFD5A73FF8C}" destId="{2A28EF60-6447-46DB-8193-94534DA61331}" srcOrd="4" destOrd="0" presId="urn:microsoft.com/office/officeart/2008/layout/VerticalCurvedList"/>
    <dgm:cxn modelId="{DB517CF7-2C87-4421-87B3-3E18854F993F}" type="presParOf" srcId="{2A28EF60-6447-46DB-8193-94534DA61331}" destId="{6E9023ED-67CF-4D2B-BDB6-DC1E2D31DFD0}" srcOrd="0" destOrd="0" presId="urn:microsoft.com/office/officeart/2008/layout/VerticalCurvedList"/>
    <dgm:cxn modelId="{6DF25DC6-1D09-4716-B3A3-B42691E5AEC3}" type="presParOf" srcId="{1828A11C-80E7-454E-B5E1-2BFD5A73FF8C}" destId="{AC986E14-213B-426D-A87E-E7289D05819F}" srcOrd="5" destOrd="0" presId="urn:microsoft.com/office/officeart/2008/layout/VerticalCurvedList"/>
    <dgm:cxn modelId="{61741B02-E3A6-464E-A79B-D03DBF226679}" type="presParOf" srcId="{1828A11C-80E7-454E-B5E1-2BFD5A73FF8C}" destId="{31B9AB95-5C9E-472B-8349-8DDD4B211F74}" srcOrd="6" destOrd="0" presId="urn:microsoft.com/office/officeart/2008/layout/VerticalCurvedList"/>
    <dgm:cxn modelId="{B439962A-E303-4257-B7D7-66D926B221D9}" type="presParOf" srcId="{31B9AB95-5C9E-472B-8349-8DDD4B211F74}" destId="{D08519E1-A728-411F-AF2E-17878DFDD666}" srcOrd="0" destOrd="0" presId="urn:microsoft.com/office/officeart/2008/layout/VerticalCurvedList"/>
    <dgm:cxn modelId="{187A77C1-EB52-4D96-8EDD-9980084572A5}" type="presParOf" srcId="{1828A11C-80E7-454E-B5E1-2BFD5A73FF8C}" destId="{EFEE7E87-4CD0-4129-9DCF-24EB043C566F}" srcOrd="7" destOrd="0" presId="urn:microsoft.com/office/officeart/2008/layout/VerticalCurvedList"/>
    <dgm:cxn modelId="{953A7C62-040C-4229-94A0-19728B4468E5}" type="presParOf" srcId="{1828A11C-80E7-454E-B5E1-2BFD5A73FF8C}" destId="{9C7C8959-236A-4272-8DD7-D6CD95EC72EE}" srcOrd="8" destOrd="0" presId="urn:microsoft.com/office/officeart/2008/layout/VerticalCurvedList"/>
    <dgm:cxn modelId="{25D4FB68-34FB-4786-B98E-69F1C327F9D0}" type="presParOf" srcId="{9C7C8959-236A-4272-8DD7-D6CD95EC72EE}" destId="{98A491A5-2B2D-4321-BCDD-F68B4F0D42F3}" srcOrd="0" destOrd="0" presId="urn:microsoft.com/office/officeart/2008/layout/VerticalCurvedList"/>
    <dgm:cxn modelId="{A5278E38-DDBA-47A9-B576-91C906ECD51B}" type="presParOf" srcId="{1828A11C-80E7-454E-B5E1-2BFD5A73FF8C}" destId="{3560C2A3-8936-44E4-A1FF-4A465FD9DF85}" srcOrd="9" destOrd="0" presId="urn:microsoft.com/office/officeart/2008/layout/VerticalCurvedList"/>
    <dgm:cxn modelId="{1A1E8F07-F164-48F0-8AC7-CB181406F2B7}" type="presParOf" srcId="{1828A11C-80E7-454E-B5E1-2BFD5A73FF8C}" destId="{59E399B8-84AA-4B94-B13D-C6C2358AFF57}" srcOrd="10" destOrd="0" presId="urn:microsoft.com/office/officeart/2008/layout/VerticalCurvedList"/>
    <dgm:cxn modelId="{275E370A-7ADB-43F0-9396-30E3B4CC1309}" type="presParOf" srcId="{59E399B8-84AA-4B94-B13D-C6C2358AFF57}" destId="{8D474E97-16BA-4FDD-808C-C1D404332FA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10DBB9-E738-4197-9906-6DA05F10A8D9}">
      <dsp:nvSpPr>
        <dsp:cNvPr id="0" name=""/>
        <dsp:cNvSpPr/>
      </dsp:nvSpPr>
      <dsp:spPr>
        <a:xfrm>
          <a:off x="-6449942" y="-986509"/>
          <a:ext cx="7677142" cy="7677142"/>
        </a:xfrm>
        <a:prstGeom prst="blockArc">
          <a:avLst>
            <a:gd name="adj1" fmla="val 18900000"/>
            <a:gd name="adj2" fmla="val 2700000"/>
            <a:gd name="adj3" fmla="val 281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B0E6FD-ACD6-4696-AABA-16F129702D7B}">
      <dsp:nvSpPr>
        <dsp:cNvPr id="0" name=""/>
        <dsp:cNvSpPr/>
      </dsp:nvSpPr>
      <dsp:spPr>
        <a:xfrm>
          <a:off x="507448" y="388061"/>
          <a:ext cx="10304813" cy="71324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66137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smtClean="0"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rPr>
            <a:t>Проект принёс неимущественный, но высокозначимый результат:</a:t>
          </a:r>
          <a:endParaRPr lang="ru-RU" sz="2400" kern="1200" dirty="0" smtClean="0">
            <a:latin typeface="Times New Roman" panose="02020603050405020304" charset="0"/>
            <a:ea typeface="Times New Roman" panose="02020603050405020304"/>
            <a:cs typeface="Times New Roman" panose="02020603050405020304" charset="0"/>
          </a:endParaRPr>
        </a:p>
      </dsp:txBody>
      <dsp:txXfrm>
        <a:off x="507448" y="388061"/>
        <a:ext cx="10304813" cy="713243"/>
      </dsp:txXfrm>
    </dsp:sp>
    <dsp:sp modelId="{A554C884-7BF0-4DCD-85C4-46E12348B01E}">
      <dsp:nvSpPr>
        <dsp:cNvPr id="0" name=""/>
        <dsp:cNvSpPr/>
      </dsp:nvSpPr>
      <dsp:spPr>
        <a:xfrm>
          <a:off x="90318" y="267238"/>
          <a:ext cx="891554" cy="89155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5942A17-A06C-4AB1-82CD-55158100E344}">
      <dsp:nvSpPr>
        <dsp:cNvPr id="0" name=""/>
        <dsp:cNvSpPr/>
      </dsp:nvSpPr>
      <dsp:spPr>
        <a:xfrm>
          <a:off x="1047185" y="1223912"/>
          <a:ext cx="9793724" cy="111725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66137" tIns="60960" rIns="60960" bIns="6096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</a:pPr>
          <a:r>
            <a:rPr lang="ru-RU" sz="2400" kern="1200" dirty="0" smtClean="0"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rPr>
            <a:t>Формирование у детей чувства принадлежности к роду, развитию памяти о предках, укрепление </a:t>
          </a:r>
          <a:r>
            <a:rPr lang="ru-RU" sz="2400" kern="1200" dirty="0" err="1" smtClean="0"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rPr>
            <a:t>межпоколенческих</a:t>
          </a:r>
          <a:r>
            <a:rPr lang="ru-RU" sz="2400" kern="1200" dirty="0" smtClean="0"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rPr>
            <a:t> связей;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/>
        </a:p>
      </dsp:txBody>
      <dsp:txXfrm>
        <a:off x="1047185" y="1223912"/>
        <a:ext cx="9793724" cy="1117253"/>
      </dsp:txXfrm>
    </dsp:sp>
    <dsp:sp modelId="{6E9023ED-67CF-4D2B-BDB6-DC1E2D31DFD0}">
      <dsp:nvSpPr>
        <dsp:cNvPr id="0" name=""/>
        <dsp:cNvSpPr/>
      </dsp:nvSpPr>
      <dsp:spPr>
        <a:xfrm>
          <a:off x="601407" y="1336761"/>
          <a:ext cx="891554" cy="89155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AC986E14-213B-426D-A87E-E7289D05819F}">
      <dsp:nvSpPr>
        <dsp:cNvPr id="0" name=""/>
        <dsp:cNvSpPr/>
      </dsp:nvSpPr>
      <dsp:spPr>
        <a:xfrm>
          <a:off x="1204048" y="2495440"/>
          <a:ext cx="9636860" cy="71324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66137" tIns="60960" rIns="60960" bIns="6096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</a:pPr>
          <a:r>
            <a:rPr lang="ru-RU" sz="2400" kern="1200" smtClean="0"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rPr>
            <a:t>Рост языковой активности и уверенности в выражении мыслей;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/>
        </a:p>
      </dsp:txBody>
      <dsp:txXfrm>
        <a:off x="1204048" y="2495440"/>
        <a:ext cx="9636860" cy="713243"/>
      </dsp:txXfrm>
    </dsp:sp>
    <dsp:sp modelId="{D08519E1-A728-411F-AF2E-17878DFDD666}">
      <dsp:nvSpPr>
        <dsp:cNvPr id="0" name=""/>
        <dsp:cNvSpPr/>
      </dsp:nvSpPr>
      <dsp:spPr>
        <a:xfrm>
          <a:off x="758271" y="2406284"/>
          <a:ext cx="891554" cy="89155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EFEE7E87-4CD0-4129-9DCF-24EB043C566F}">
      <dsp:nvSpPr>
        <dsp:cNvPr id="0" name=""/>
        <dsp:cNvSpPr/>
      </dsp:nvSpPr>
      <dsp:spPr>
        <a:xfrm>
          <a:off x="1047185" y="3449685"/>
          <a:ext cx="9793724" cy="9437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66137" tIns="60960" rIns="60960" bIns="6096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</a:pPr>
          <a:r>
            <a:rPr lang="ru-RU" sz="2400" kern="1200" dirty="0" smtClean="0"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rPr>
            <a:t>Подтверждение эффективности подхода «исследование своей семьи» как средства лексико-языкового развития.</a:t>
          </a:r>
          <a:endParaRPr lang="ru-RU" sz="2400" kern="1200" dirty="0" smtClean="0"/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/>
        </a:p>
      </dsp:txBody>
      <dsp:txXfrm>
        <a:off x="1047185" y="3449685"/>
        <a:ext cx="9793724" cy="943799"/>
      </dsp:txXfrm>
    </dsp:sp>
    <dsp:sp modelId="{98A491A5-2B2D-4321-BCDD-F68B4F0D42F3}">
      <dsp:nvSpPr>
        <dsp:cNvPr id="0" name=""/>
        <dsp:cNvSpPr/>
      </dsp:nvSpPr>
      <dsp:spPr>
        <a:xfrm>
          <a:off x="601407" y="3475807"/>
          <a:ext cx="891554" cy="89155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3560C2A3-8936-44E4-A1FF-4A465FD9DF85}">
      <dsp:nvSpPr>
        <dsp:cNvPr id="0" name=""/>
        <dsp:cNvSpPr/>
      </dsp:nvSpPr>
      <dsp:spPr>
        <a:xfrm>
          <a:off x="536095" y="4634486"/>
          <a:ext cx="10304813" cy="71324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66137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smtClean="0"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rPr>
            <a:t>Создание коллекции «Семейных портретов и историй» — уникального архива, доступного для будущих групп;</a:t>
          </a:r>
          <a:endParaRPr lang="ru-RU" sz="2400" kern="1200" dirty="0" smtClean="0">
            <a:latin typeface="Times New Roman" panose="02020603050405020304" charset="0"/>
            <a:ea typeface="Times New Roman" panose="02020603050405020304"/>
            <a:cs typeface="Times New Roman" panose="02020603050405020304" charset="0"/>
          </a:endParaRPr>
        </a:p>
      </dsp:txBody>
      <dsp:txXfrm>
        <a:off x="536095" y="4634486"/>
        <a:ext cx="10304813" cy="713243"/>
      </dsp:txXfrm>
    </dsp:sp>
    <dsp:sp modelId="{8D474E97-16BA-4FDD-808C-C1D404332FA8}">
      <dsp:nvSpPr>
        <dsp:cNvPr id="0" name=""/>
        <dsp:cNvSpPr/>
      </dsp:nvSpPr>
      <dsp:spPr>
        <a:xfrm>
          <a:off x="90318" y="4545331"/>
          <a:ext cx="891554" cy="89155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srcNode" val="srcNode"/>
            <dgm:param type="dstNode" val="dstNode"/>
            <dgm:param type="endSty" val="noArr"/>
            <dgm:param type="connRout" val="curve"/>
            <dgm:param type="begPts" val="ctr"/>
            <dgm:param type="endPts" val="ct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#1">
  <dgm:title val=""/>
  <dgm:desc val=""/>
  <dgm:catLst>
    <dgm:cat type="simple" pri="103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29837" cy="498852"/>
          </a:xfrm>
          <a:prstGeom prst="rect">
            <a:avLst/>
          </a:prstGeom>
        </p:spPr>
        <p:txBody>
          <a:bodyPr vert="horz" lIns="91303" tIns="45651" rIns="91303" bIns="45651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2" y="1"/>
            <a:ext cx="2929837" cy="498852"/>
          </a:xfrm>
          <a:prstGeom prst="rect">
            <a:avLst/>
          </a:prstGeom>
        </p:spPr>
        <p:txBody>
          <a:bodyPr vert="horz" lIns="91303" tIns="45651" rIns="91303" bIns="45651" rtlCol="0"/>
          <a:lstStyle>
            <a:lvl1pPr algn="r">
              <a:defRPr sz="1200"/>
            </a:lvl1pPr>
          </a:lstStyle>
          <a:p>
            <a:fld id="{149E5EAB-D5AF-4218-BFF3-9E08189BA4D4}" type="datetimeFigureOut">
              <a:rPr lang="ru-RU" smtClean="0"/>
              <a:pPr/>
              <a:t>25.04.2026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0050" y="1243013"/>
            <a:ext cx="5961063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03" tIns="45651" rIns="91303" bIns="45651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84835"/>
            <a:ext cx="5408930" cy="3914865"/>
          </a:xfrm>
          <a:prstGeom prst="rect">
            <a:avLst/>
          </a:prstGeom>
        </p:spPr>
        <p:txBody>
          <a:bodyPr vert="horz" lIns="91303" tIns="45651" rIns="91303" bIns="45651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3662"/>
            <a:ext cx="2929837" cy="498851"/>
          </a:xfrm>
          <a:prstGeom prst="rect">
            <a:avLst/>
          </a:prstGeom>
        </p:spPr>
        <p:txBody>
          <a:bodyPr vert="horz" lIns="91303" tIns="45651" rIns="91303" bIns="45651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2" y="9443662"/>
            <a:ext cx="2929837" cy="498851"/>
          </a:xfrm>
          <a:prstGeom prst="rect">
            <a:avLst/>
          </a:prstGeom>
        </p:spPr>
        <p:txBody>
          <a:bodyPr vert="horz" lIns="91303" tIns="45651" rIns="91303" bIns="45651" rtlCol="0" anchor="b"/>
          <a:lstStyle>
            <a:lvl1pPr algn="r">
              <a:defRPr sz="1200"/>
            </a:lvl1pPr>
          </a:lstStyle>
          <a:p>
            <a:fld id="{95D916AF-4E2C-42BB-BCE4-81C9B9628CC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916AF-4E2C-42BB-BCE4-81C9B9628CCD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24417" y="3717925"/>
            <a:ext cx="10943167" cy="1082675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26533" y="4940300"/>
            <a:ext cx="10949517" cy="981075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E99E36AB-E5BE-49F0-9591-0220FD1E5247}" type="datetime1">
              <a:rPr lang="ru-RU" smtClean="0"/>
              <a:pPr/>
              <a:t>25.04.2026</a:t>
            </a:fld>
            <a:endParaRPr lang="ru-RU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B17C1BEC-240C-4385-9E14-2933250C28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C2CC1-BDD0-425D-A09E-2ACC4162EF1A}" type="datetime1">
              <a:rPr lang="ru-RU" smtClean="0"/>
              <a:pPr/>
              <a:t>25.04.2026</a:t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1BEC-240C-4385-9E14-2933250C28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C7934-0BD7-49DE-A0AD-E3E0EF88D28A}" type="datetime1">
              <a:rPr lang="ru-RU" smtClean="0"/>
              <a:pPr/>
              <a:t>25.04.2026</a:t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1BEC-240C-4385-9E14-2933250C28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5B860-4304-4E63-B0CF-787778F94E43}" type="datetime1">
              <a:rPr lang="ru-RU" smtClean="0"/>
              <a:pPr/>
              <a:t>25.04.2026</a:t>
            </a:fld>
            <a:endParaRPr lang="ru-RU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1BEC-240C-4385-9E14-2933250C28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D8DC9-4393-48B4-B33C-23FF71C1647E}" type="datetime1">
              <a:rPr lang="ru-RU" smtClean="0"/>
              <a:pPr/>
              <a:t>25.04.2026</a:t>
            </a:fld>
            <a:endParaRPr lang="ru-RU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1BEC-240C-4385-9E14-2933250C28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1A349-14E1-4E80-862C-5871F860B0F1}" type="datetime1">
              <a:rPr lang="ru-RU" smtClean="0"/>
              <a:pPr/>
              <a:t>25.04.2026</a:t>
            </a:fld>
            <a:endParaRPr lang="ru-RU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1BEC-240C-4385-9E14-2933250C28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B0A0-8E2B-42F4-82BD-A81F16D6F4E4}" type="datetime1">
              <a:rPr lang="ru-RU" smtClean="0"/>
              <a:pPr/>
              <a:t>25.04.2026</a:t>
            </a:fld>
            <a:endParaRPr lang="ru-RU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1BEC-240C-4385-9E14-2933250C28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57A18-8B82-45E2-BEDD-10CC3205BFA4}" type="datetime1">
              <a:rPr lang="ru-RU" smtClean="0"/>
              <a:pPr/>
              <a:t>25.04.2026</a:t>
            </a:fld>
            <a:endParaRPr lang="ru-RU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1BEC-240C-4385-9E14-2933250C28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AE30B-FBAF-408D-AEEB-CB16F6381B07}" type="datetime1">
              <a:rPr lang="ru-RU" smtClean="0"/>
              <a:pPr/>
              <a:t>25.04.2026</a:t>
            </a:fld>
            <a:endParaRPr lang="ru-RU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1BEC-240C-4385-9E14-2933250C28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78B4B-EE44-49AC-9ED1-537E67CA8696}" type="datetime1">
              <a:rPr lang="ru-RU" smtClean="0"/>
              <a:pPr/>
              <a:t>25.04.2026</a:t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1BEC-240C-4385-9E14-2933250C28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78011-BB0B-4BA4-A752-9DEE8CCA4D11}" type="datetime1">
              <a:rPr lang="ru-RU" smtClean="0"/>
              <a:pPr/>
              <a:t>25.04.2026</a:t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1BEC-240C-4385-9E14-2933250C28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zh-CN" dirty="0"/>
              <a:t>Click to edit Master title style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0E0AD6FA-AE7D-49A6-9D0A-FEEC02248FAB}" type="datetime1">
              <a:rPr lang="ru-RU" smtClean="0"/>
              <a:pPr/>
              <a:t>25.04.2026</a:t>
            </a:fld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B17C1BEC-240C-4385-9E14-2933250C28F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ll/>
  </p:transition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3" Type="http://schemas.openxmlformats.org/officeDocument/2006/relationships/tags" Target="../tags/tag3.xml"/><Relationship Id="rId7" Type="http://schemas.openxmlformats.org/officeDocument/2006/relationships/slideLayout" Target="../slideLayouts/slideLayout4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10" Type="http://schemas.openxmlformats.org/officeDocument/2006/relationships/image" Target="../media/image4.png"/><Relationship Id="rId4" Type="http://schemas.openxmlformats.org/officeDocument/2006/relationships/tags" Target="../tags/tag4.xml"/><Relationship Id="rId9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3"/>
          <p:cNvSpPr txBox="1"/>
          <p:nvPr/>
        </p:nvSpPr>
        <p:spPr>
          <a:xfrm>
            <a:off x="371475" y="2828290"/>
            <a:ext cx="11381105" cy="12223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600"/>
              </a:spcBef>
              <a:defRPr/>
            </a:pPr>
            <a:r>
              <a:rPr lang="ru-RU" sz="2800" dirty="0" smtClean="0">
                <a:latin typeface="Franklin Gothic Medium" panose="020B0603020102020204" pitchFamily="34" charset="0"/>
                <a:cs typeface="Arial" panose="020B0604020202020204" pitchFamily="34" charset="0"/>
              </a:rPr>
              <a:t>Презентация </a:t>
            </a:r>
          </a:p>
          <a:p>
            <a:pPr algn="ctr">
              <a:lnSpc>
                <a:spcPct val="100000"/>
              </a:lnSpc>
              <a:spcBef>
                <a:spcPts val="600"/>
              </a:spcBef>
              <a:defRPr/>
            </a:pPr>
            <a:r>
              <a:rPr lang="ru-RU" dirty="0" smtClean="0">
                <a:latin typeface="Franklin Gothic Medium" panose="020B0603020102020204" pitchFamily="34" charset="0"/>
                <a:cs typeface="Arial" panose="020B0604020202020204" pitchFamily="34" charset="0"/>
              </a:rPr>
              <a:t>«Формирование семейно-родовой культуры дошкольника в условиях группы компенсирующей направленности»</a:t>
            </a:r>
          </a:p>
        </p:txBody>
      </p:sp>
      <p:sp>
        <p:nvSpPr>
          <p:cNvPr id="6" name="Подзаголовок 4"/>
          <p:cNvSpPr txBox="1"/>
          <p:nvPr/>
        </p:nvSpPr>
        <p:spPr>
          <a:xfrm>
            <a:off x="1671351" y="421301"/>
            <a:ext cx="8458200" cy="4507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000" dirty="0">
                <a:solidFill>
                  <a:srgbClr val="002060"/>
                </a:solidFill>
                <a:latin typeface="Bahnschrift SemiBold Condensed" panose="020B0502040204020203" pitchFamily="34" charset="0"/>
                <a:ea typeface="Nirmala UI" panose="020B0502040204020203" pitchFamily="34" charset="0"/>
                <a:cs typeface="Nirmala UI" panose="020B0502040204020203" pitchFamily="34" charset="0"/>
                <a:sym typeface="+mn-ea"/>
              </a:rPr>
              <a:t>Муниципальное бюджетное дошкольное образовательное учреждение детский сад 18 Лучик города Белгорода</a:t>
            </a:r>
            <a:endParaRPr lang="ru-RU" sz="2000" dirty="0">
              <a:latin typeface="Franklin Gothic Medium" panose="020B06030201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Franklin Gothic Medium" panose="020B0603020102020204" pitchFamily="34" charset="0"/>
                <a:cs typeface="Arial" panose="020B0604020202020204" pitchFamily="34" charset="0"/>
              </a:rPr>
              <a:t>20</a:t>
            </a:r>
            <a:r>
              <a:rPr lang="en-US" altLang="ru-RU" sz="2200" dirty="0">
                <a:solidFill>
                  <a:schemeClr val="tx1"/>
                </a:solidFill>
                <a:latin typeface="Franklin Gothic Medium" panose="020B0603020102020204" pitchFamily="34" charset="0"/>
                <a:cs typeface="Arial" panose="020B0604020202020204" pitchFamily="34" charset="0"/>
              </a:rPr>
              <a:t>26</a:t>
            </a:r>
            <a:r>
              <a:rPr lang="ru-RU" sz="2200" dirty="0">
                <a:solidFill>
                  <a:schemeClr val="tx1"/>
                </a:solidFill>
                <a:latin typeface="Franklin Gothic Medium" panose="020B0603020102020204" pitchFamily="34" charset="0"/>
                <a:cs typeface="Arial" panose="020B0604020202020204" pitchFamily="34" charset="0"/>
              </a:rPr>
              <a:t> год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1739" y="5323967"/>
            <a:ext cx="5727700" cy="8299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" panose="020B0603020102020204" pitchFamily="34" charset="0"/>
                <a:cs typeface="Arial" panose="020B0604020202020204" pitchFamily="34" charset="0"/>
              </a:rPr>
              <a:t>Инициатор проекта: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" panose="020B0603020102020204" pitchFamily="34" charset="0"/>
                <a:cs typeface="Arial" panose="020B0604020202020204" pitchFamily="34" charset="0"/>
              </a:rPr>
              <a:t>учитель-логопед</a:t>
            </a:r>
            <a:endParaRPr lang="ru-RU" sz="1600" dirty="0">
              <a:solidFill>
                <a:schemeClr val="tx1">
                  <a:lumMod val="65000"/>
                  <a:lumOff val="35000"/>
                </a:schemeClr>
              </a:solidFill>
              <a:latin typeface="Franklin Gothic Medium" panose="020B06030201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" panose="020B0603020102020204" pitchFamily="34" charset="0"/>
                <a:cs typeface="Arial" panose="020B0604020202020204" pitchFamily="34" charset="0"/>
              </a:rPr>
              <a:t>Шацкая Маргарита Андреевна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33375" y="147638"/>
            <a:ext cx="8686800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200" dirty="0" smtClean="0">
                <a:latin typeface="Franklin Gothic Medium" panose="020B0603020102020204" pitchFamily="34" charset="0"/>
              </a:rPr>
              <a:t>Команда проекта</a:t>
            </a:r>
            <a:endParaRPr lang="ru-RU" sz="3000" dirty="0">
              <a:solidFill>
                <a:srgbClr val="FF6565"/>
              </a:solidFill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flipH="1">
            <a:off x="0" y="974444"/>
            <a:ext cx="7079809" cy="11394"/>
          </a:xfrm>
          <a:prstGeom prst="line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>
            <p:custDataLst>
              <p:tags r:id="rId1"/>
            </p:custDataLst>
          </p:nvPr>
        </p:nvSpPr>
        <p:spPr>
          <a:xfrm>
            <a:off x="1511906" y="4109759"/>
            <a:ext cx="1557196" cy="200081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ФОТО </a:t>
            </a:r>
          </a:p>
          <a:p>
            <a:pPr algn="ctr"/>
            <a:r>
              <a:rPr lang="ru-RU" i="1" dirty="0" smtClean="0">
                <a:solidFill>
                  <a:schemeClr val="tx1"/>
                </a:solidFill>
              </a:rPr>
              <a:t>(в хорошем качестве)</a:t>
            </a:r>
            <a:endParaRPr lang="ru-RU" i="1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>
            <p:custDataLst>
              <p:tags r:id="rId2"/>
            </p:custDataLst>
          </p:nvPr>
        </p:nvSpPr>
        <p:spPr>
          <a:xfrm>
            <a:off x="3793389" y="1805486"/>
            <a:ext cx="294151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ru-RU" dirty="0" smtClean="0"/>
              <a:t>Руководитель проекта:</a:t>
            </a:r>
          </a:p>
          <a:p>
            <a:pPr algn="l"/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заведующий </a:t>
            </a:r>
            <a:endParaRPr lang="ru-RU" altLang="en-US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ru-RU" altLang="en-US" dirty="0" err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Бардакова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Елена Сергеевна </a:t>
            </a:r>
            <a:endParaRPr lang="ru-RU" altLang="en-US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9" name="TextBox 8"/>
          <p:cNvSpPr txBox="1"/>
          <p:nvPr>
            <p:custDataLst>
              <p:tags r:id="rId3"/>
            </p:custDataLst>
          </p:nvPr>
        </p:nvSpPr>
        <p:spPr>
          <a:xfrm>
            <a:off x="3793389" y="4510002"/>
            <a:ext cx="30684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ru-RU" dirty="0" smtClean="0"/>
              <a:t>Администратор проекта:</a:t>
            </a:r>
          </a:p>
          <a:p>
            <a:pPr algn="l"/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старший воспитатель</a:t>
            </a:r>
            <a:endParaRPr lang="ru-RU" altLang="en-US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ru-RU" altLang="en-US" dirty="0" err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Харитонюк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Ирина </a:t>
            </a:r>
            <a:r>
              <a:rPr lang="ru-RU" altLang="en-U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Сергеевна</a:t>
            </a:r>
            <a:endParaRPr lang="ru-RU" altLang="en-US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0" name="Прямоугольник 9"/>
          <p:cNvSpPr/>
          <p:nvPr>
            <p:custDataLst>
              <p:tags r:id="rId4"/>
            </p:custDataLst>
          </p:nvPr>
        </p:nvSpPr>
        <p:spPr>
          <a:xfrm>
            <a:off x="1511906" y="1405243"/>
            <a:ext cx="1557196" cy="200081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ФОТО </a:t>
            </a:r>
          </a:p>
          <a:p>
            <a:pPr algn="ctr"/>
            <a:r>
              <a:rPr lang="ru-RU" i="1" dirty="0" smtClean="0">
                <a:solidFill>
                  <a:schemeClr val="tx1"/>
                </a:solidFill>
              </a:rPr>
              <a:t>(в хорошем качестве)</a:t>
            </a:r>
            <a:endParaRPr lang="ru-RU" i="1" dirty="0">
              <a:solidFill>
                <a:schemeClr val="tx1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1BEC-240C-4385-9E14-2933250C28F9}" type="slidenum">
              <a:rPr lang="ru-RU" sz="1600" smtClean="0">
                <a:solidFill>
                  <a:schemeClr val="tx1"/>
                </a:solidFill>
              </a:rPr>
              <a:pPr/>
              <a:t>2</a:t>
            </a:fld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4" name="Изображение 3" descr="0b722cb13a6e58c928716325a6f4026c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9" cstate="print"/>
          <a:srcRect l="10977" r="8764"/>
          <a:stretch>
            <a:fillRect/>
          </a:stretch>
        </p:blipFill>
        <p:spPr>
          <a:xfrm>
            <a:off x="1422399" y="1405255"/>
            <a:ext cx="1687831" cy="2001520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0" cstate="print"/>
          <a:stretch>
            <a:fillRect/>
          </a:stretch>
        </p:blipFill>
        <p:spPr>
          <a:xfrm>
            <a:off x="1433195" y="4041140"/>
            <a:ext cx="1720215" cy="20847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33375" y="147638"/>
            <a:ext cx="8686800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200" dirty="0" smtClean="0">
                <a:latin typeface="Franklin Gothic Medium" panose="020B0603020102020204" pitchFamily="34" charset="0"/>
              </a:rPr>
              <a:t>Команда проекта</a:t>
            </a:r>
            <a:endParaRPr lang="ru-RU" sz="3000" dirty="0">
              <a:solidFill>
                <a:srgbClr val="FF6565"/>
              </a:solidFill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flipH="1">
            <a:off x="0" y="974444"/>
            <a:ext cx="7079809" cy="11394"/>
          </a:xfrm>
          <a:prstGeom prst="line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>
            <p:custDataLst>
              <p:tags r:id="rId1"/>
            </p:custDataLst>
          </p:nvPr>
        </p:nvSpPr>
        <p:spPr>
          <a:xfrm>
            <a:off x="3802449" y="1823592"/>
            <a:ext cx="346158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ru-RU" dirty="0" smtClean="0"/>
              <a:t>Член рабочей группы проекта:</a:t>
            </a:r>
          </a:p>
          <a:p>
            <a:pPr marL="0" indent="0" algn="l">
              <a:buNone/>
            </a:pP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учитель-логопед</a:t>
            </a:r>
            <a:endParaRPr lang="ru-RU" altLang="en-US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l">
              <a:buNone/>
            </a:pPr>
            <a:r>
              <a:rPr lang="ru-RU" altLang="en-US" dirty="0" err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Шацкая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Маргарита Андреевна </a:t>
            </a:r>
            <a:endParaRPr lang="ru-RU" altLang="en-US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0" name="Прямоугольник 9"/>
          <p:cNvSpPr/>
          <p:nvPr>
            <p:custDataLst>
              <p:tags r:id="rId2"/>
            </p:custDataLst>
          </p:nvPr>
        </p:nvSpPr>
        <p:spPr>
          <a:xfrm>
            <a:off x="1520967" y="1423349"/>
            <a:ext cx="1557196" cy="200081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ru-RU" dirty="0" smtClean="0">
                <a:solidFill>
                  <a:schemeClr val="tx1"/>
                </a:solidFill>
                <a:sym typeface="+mn-ea"/>
              </a:rPr>
              <a:t>ФОТО </a:t>
            </a:r>
          </a:p>
          <a:p>
            <a:pPr lvl="0" algn="ctr">
              <a:buClrTx/>
              <a:buSzTx/>
              <a:buFontTx/>
            </a:pPr>
            <a:r>
              <a:rPr lang="ru-RU" dirty="0" smtClean="0">
                <a:solidFill>
                  <a:schemeClr val="tx1"/>
                </a:solidFill>
                <a:sym typeface="+mn-ea"/>
              </a:rPr>
              <a:t>(в хорошем качестве)</a:t>
            </a:r>
          </a:p>
        </p:txBody>
      </p:sp>
      <p:sp>
        <p:nvSpPr>
          <p:cNvPr id="12" name="Номер слайда 1"/>
          <p:cNvSpPr txBox="1"/>
          <p:nvPr/>
        </p:nvSpPr>
        <p:spPr>
          <a:xfrm>
            <a:off x="9265719" y="63607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11" name="Изображение 10" descr="IMG_20260313_202245_52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5" cstate="print"/>
          <a:srcRect l="12881" t="20682" r="11490" b="20008"/>
          <a:stretch>
            <a:fillRect/>
          </a:stretch>
        </p:blipFill>
        <p:spPr>
          <a:xfrm>
            <a:off x="1520825" y="1403350"/>
            <a:ext cx="1696085" cy="20205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33373" y="33079"/>
            <a:ext cx="10892924" cy="99544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1200"/>
              </a:spcBef>
              <a:defRPr/>
            </a:pPr>
            <a:r>
              <a:rPr lang="ru-RU" sz="2400" dirty="0" smtClean="0">
                <a:latin typeface="Franklin Gothic Medium" panose="020B0603020102020204" pitchFamily="34" charset="0"/>
              </a:rPr>
              <a:t>Описание ситуации «КАК БЫЛО»:</a:t>
            </a:r>
            <a:br>
              <a:rPr lang="ru-RU" sz="2400" dirty="0" smtClean="0">
                <a:latin typeface="Franklin Gothic Medium" panose="020B0603020102020204" pitchFamily="34" charset="0"/>
              </a:rPr>
            </a:br>
            <a:r>
              <a:rPr lang="ru-RU" sz="3200" i="1" dirty="0">
                <a:latin typeface="Franklin Gothic Medium" panose="020B0603020102020204" pitchFamily="34" charset="0"/>
              </a:rPr>
              <a:t>Актуальность, причины, предпосылки разработки проекта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7005" y="1429384"/>
            <a:ext cx="11858625" cy="4931317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just" defTabSz="266700">
              <a:lnSpc>
                <a:spcPct val="107000"/>
              </a:lnSpc>
            </a:pP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Актуальность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темы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исследования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обусловлена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теоретической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неразработанностью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проблемы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воспитания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уважительного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отношения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к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семейным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традициям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а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также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семейно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-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родовой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культуры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По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данным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психолого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-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педагогических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исследований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к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ru-RU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концу до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школьного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возраста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значительный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процент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ru-RU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старших до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школьников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не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достигает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необходимого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возможного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уровня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духовно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-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нравственной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воспитанности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(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Р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Буре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Т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А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Маркова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В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Г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Нечаева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А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А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Рояк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)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социальной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зрелости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(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О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Богданова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В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Петрова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В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Верхов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др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.).</a:t>
            </a:r>
          </a:p>
          <a:p>
            <a:pPr algn="just" defTabSz="266700">
              <a:lnSpc>
                <a:spcPct val="107000"/>
              </a:lnSpc>
            </a:pP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К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сожалению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практика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показывает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что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у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детей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отсутствуют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четкие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представления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о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понятии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«семья»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«члены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семьи»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Наблюдаются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неточные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знания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истории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своего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рода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семьи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</a:t>
            </a:r>
          </a:p>
          <a:p>
            <a:pPr algn="just" defTabSz="266700">
              <a:lnSpc>
                <a:spcPct val="107000"/>
              </a:lnSpc>
            </a:pP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В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семьях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не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сформированы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представления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о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положительных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отрицательных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поступках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как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одних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из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ценностей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семьи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так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как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есть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семьи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членов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которых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ничто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не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радует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в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поведении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ребенка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между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родителями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нет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согласованности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 –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одни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те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же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поступки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вызывают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свои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не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совпадающие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по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значению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реакции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Родители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не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всегда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выслушивают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мнение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детей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отсутствует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доверие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уважение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между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членами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семьи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</a:t>
            </a:r>
          </a:p>
          <a:p>
            <a:pPr algn="just" defTabSz="266700">
              <a:lnSpc>
                <a:spcPct val="107000"/>
              </a:lnSpc>
            </a:pP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Поэтому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проблема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формирования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семейно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-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родовой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культуры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актуальна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и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соответствует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потребностям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детского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 </a:t>
            </a:r>
            <a:r>
              <a:rPr lang="en-US" altLang="en-US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сада</a:t>
            </a:r>
            <a:r>
              <a:rPr lang="en-US" alt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flipH="1">
            <a:off x="0" y="1143078"/>
            <a:ext cx="7079809" cy="11394"/>
          </a:xfrm>
          <a:prstGeom prst="line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7" name="Номер слайда 1"/>
          <p:cNvSpPr txBox="1"/>
          <p:nvPr/>
        </p:nvSpPr>
        <p:spPr>
          <a:xfrm>
            <a:off x="9265719" y="63607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dirty="0">
                <a:solidFill>
                  <a:schemeClr val="tx1"/>
                </a:solidFill>
              </a:rPr>
              <a:t>4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33373" y="33079"/>
            <a:ext cx="9725025" cy="99544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1200"/>
              </a:spcBef>
              <a:defRPr/>
            </a:pPr>
            <a:r>
              <a:rPr lang="ru-RU" sz="2400" dirty="0" smtClean="0">
                <a:latin typeface="Franklin Gothic Medium" panose="020B0603020102020204" pitchFamily="34" charset="0"/>
              </a:rPr>
              <a:t>Описание ситуации «КАК БЫЛО»:</a:t>
            </a:r>
            <a:r>
              <a:rPr lang="ru-RU" sz="3200" dirty="0" smtClean="0">
                <a:latin typeface="Franklin Gothic Medium" panose="020B0603020102020204" pitchFamily="34" charset="0"/>
              </a:rPr>
              <a:t/>
            </a:r>
            <a:br>
              <a:rPr lang="ru-RU" sz="3200" dirty="0" smtClean="0">
                <a:latin typeface="Franklin Gothic Medium" panose="020B0603020102020204" pitchFamily="34" charset="0"/>
              </a:rPr>
            </a:br>
            <a:r>
              <a:rPr lang="ru-RU" sz="3200" i="1" dirty="0" smtClean="0">
                <a:latin typeface="Franklin Gothic Medium" panose="020B0603020102020204" pitchFamily="34" charset="0"/>
              </a:rPr>
              <a:t>Проблема, </a:t>
            </a:r>
            <a:r>
              <a:rPr lang="ru-RU" sz="3200" i="1" dirty="0">
                <a:latin typeface="Franklin Gothic Medium" panose="020B0603020102020204" pitchFamily="34" charset="0"/>
              </a:rPr>
              <a:t>на решение которой направлен проект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89940" y="1390015"/>
            <a:ext cx="10976610" cy="28319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defTabSz="266700">
              <a:lnSpc>
                <a:spcPct val="107000"/>
              </a:lnSpc>
            </a:pP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Основная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проблема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— 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низкий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уровень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сформированности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лексического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ресурса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связанного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с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родственными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отношениями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у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детей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lang="ru-RU"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старшего дошкольного возраста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что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приводит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к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затруднениям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в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общении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снижению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самооценки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при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рассказывании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о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себе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а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также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к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ограниченному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использованию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богатого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словесного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материала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в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игровой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и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продуктивной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деятельности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.</a:t>
            </a:r>
            <a:endParaRPr sz="2400" dirty="0">
              <a:solidFill>
                <a:srgbClr val="212529"/>
              </a:solidFill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endParaRPr>
          </a:p>
          <a:p>
            <a:pPr defTabSz="266700">
              <a:lnSpc>
                <a:spcPct val="107000"/>
              </a:lnSpc>
            </a:pP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График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изменения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доли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детей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,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использующих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родственные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термины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в </a:t>
            </a:r>
            <a:r>
              <a:rPr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речи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(</a:t>
            </a:r>
            <a:r>
              <a:rPr lang="ru-RU" sz="24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январь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–</a:t>
            </a:r>
            <a:r>
              <a:rPr lang="ru-RU"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 март 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202</a:t>
            </a:r>
            <a:r>
              <a:rPr lang="ru-RU"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5</a:t>
            </a:r>
            <a:r>
              <a:rPr sz="24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  <a:sym typeface="+mn-ea"/>
              </a:rPr>
              <a:t>):</a:t>
            </a:r>
            <a:endParaRPr lang="ru-RU" sz="2400" i="1" dirty="0">
              <a:solidFill>
                <a:srgbClr val="212529"/>
              </a:solidFill>
              <a:latin typeface="Times New Roman" panose="02020603050405020304" charset="0"/>
              <a:ea typeface="Times New Roman" panose="02020603050405020304"/>
              <a:cs typeface="Times New Roman" panose="02020603050405020304" charset="0"/>
              <a:sym typeface="+mn-ea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flipH="1">
            <a:off x="0" y="1143078"/>
            <a:ext cx="7079809" cy="11394"/>
          </a:xfrm>
          <a:prstGeom prst="line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7" name="Номер слайда 1"/>
          <p:cNvSpPr txBox="1"/>
          <p:nvPr/>
        </p:nvSpPr>
        <p:spPr>
          <a:xfrm>
            <a:off x="9265719" y="63607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dirty="0" smtClean="0">
                <a:solidFill>
                  <a:schemeClr val="tx1"/>
                </a:solidFill>
              </a:rPr>
              <a:t>5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33373" y="33079"/>
            <a:ext cx="9725025" cy="99544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1200"/>
              </a:spcBef>
              <a:defRPr/>
            </a:pPr>
            <a:r>
              <a:rPr lang="ru-RU" sz="2400" dirty="0" smtClean="0">
                <a:latin typeface="Franklin Gothic Medium" panose="020B0603020102020204" pitchFamily="34" charset="0"/>
              </a:rPr>
              <a:t>Описание ситуации «КАК БЫЛО»:</a:t>
            </a:r>
            <a:r>
              <a:rPr lang="ru-RU" sz="3200" dirty="0" smtClean="0">
                <a:latin typeface="Franklin Gothic Medium" panose="020B0603020102020204" pitchFamily="34" charset="0"/>
              </a:rPr>
              <a:t/>
            </a:r>
            <a:br>
              <a:rPr lang="ru-RU" sz="3200" dirty="0" smtClean="0">
                <a:latin typeface="Franklin Gothic Medium" panose="020B0603020102020204" pitchFamily="34" charset="0"/>
              </a:rPr>
            </a:br>
            <a:r>
              <a:rPr lang="ru-RU" sz="3200" i="1" dirty="0" smtClean="0">
                <a:latin typeface="Franklin Gothic Medium" panose="020B0603020102020204" pitchFamily="34" charset="0"/>
              </a:rPr>
              <a:t>Проблема, </a:t>
            </a:r>
            <a:r>
              <a:rPr lang="ru-RU" sz="3200" i="1" dirty="0">
                <a:latin typeface="Franklin Gothic Medium" panose="020B0603020102020204" pitchFamily="34" charset="0"/>
              </a:rPr>
              <a:t>на решение которой направлен проект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flipH="1">
            <a:off x="0" y="1143078"/>
            <a:ext cx="7079809" cy="11394"/>
          </a:xfrm>
          <a:prstGeom prst="line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7" name="Номер слайда 1"/>
          <p:cNvSpPr txBox="1"/>
          <p:nvPr/>
        </p:nvSpPr>
        <p:spPr>
          <a:xfrm>
            <a:off x="9265719" y="63607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dirty="0" smtClean="0">
                <a:solidFill>
                  <a:schemeClr val="tx1"/>
                </a:solidFill>
              </a:rPr>
              <a:t>5</a:t>
            </a:r>
            <a:endParaRPr lang="ru-RU" sz="1600" dirty="0">
              <a:solidFill>
                <a:schemeClr val="tx1"/>
              </a:solidFill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1483359" y="1307160"/>
          <a:ext cx="9990183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33373" y="33079"/>
            <a:ext cx="9725025" cy="99544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1200"/>
              </a:spcBef>
              <a:defRPr/>
            </a:pPr>
            <a:r>
              <a:rPr lang="ru-RU" sz="2400" dirty="0" smtClean="0">
                <a:latin typeface="Franklin Gothic Medium" panose="020B0603020102020204" pitchFamily="34" charset="0"/>
              </a:rPr>
              <a:t>Описание ситуации «КАК БЫЛО»:</a:t>
            </a:r>
            <a:r>
              <a:rPr lang="ru-RU" sz="3200" dirty="0" smtClean="0">
                <a:latin typeface="Franklin Gothic Medium" panose="020B0603020102020204" pitchFamily="34" charset="0"/>
              </a:rPr>
              <a:t/>
            </a:r>
            <a:br>
              <a:rPr lang="ru-RU" sz="3200" dirty="0" smtClean="0">
                <a:latin typeface="Franklin Gothic Medium" panose="020B0603020102020204" pitchFamily="34" charset="0"/>
              </a:rPr>
            </a:br>
            <a:r>
              <a:rPr lang="ru-RU" sz="3200" i="1" dirty="0" smtClean="0">
                <a:latin typeface="Franklin Gothic Medium" panose="020B0603020102020204" pitchFamily="34" charset="0"/>
              </a:rPr>
              <a:t>Проблема, </a:t>
            </a:r>
            <a:r>
              <a:rPr lang="ru-RU" sz="3200" i="1" dirty="0">
                <a:latin typeface="Franklin Gothic Medium" panose="020B0603020102020204" pitchFamily="34" charset="0"/>
              </a:rPr>
              <a:t>на решение которой направлен проект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flipH="1">
            <a:off x="0" y="1143078"/>
            <a:ext cx="7079809" cy="11394"/>
          </a:xfrm>
          <a:prstGeom prst="line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7" name="Номер слайда 1"/>
          <p:cNvSpPr txBox="1"/>
          <p:nvPr/>
        </p:nvSpPr>
        <p:spPr>
          <a:xfrm>
            <a:off x="9265719" y="63607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dirty="0" smtClean="0">
                <a:solidFill>
                  <a:schemeClr val="tx1"/>
                </a:solidFill>
              </a:rPr>
              <a:t>5</a:t>
            </a:r>
            <a:endParaRPr lang="ru-RU" sz="1600" dirty="0">
              <a:solidFill>
                <a:schemeClr val="tx1"/>
              </a:solidFill>
            </a:endParaRP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529952" y="1763486"/>
          <a:ext cx="11313705" cy="48860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33373" y="33079"/>
            <a:ext cx="9725025" cy="99544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1200"/>
              </a:spcBef>
              <a:defRPr/>
            </a:pPr>
            <a:r>
              <a:rPr lang="ru-RU" sz="3600" dirty="0" smtClean="0">
                <a:latin typeface="Franklin Gothic Medium" panose="020B0603020102020204" pitchFamily="34" charset="0"/>
              </a:rPr>
              <a:t>Цель проекта</a:t>
            </a:r>
            <a:endParaRPr lang="ru-RU" sz="3600" i="1" dirty="0">
              <a:latin typeface="Franklin Gothic Medium" panose="020B0603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233" y="1908916"/>
            <a:ext cx="11858625" cy="29222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3200" dirty="0">
                <a:latin typeface="Franklin Gothic Book" panose="020B0503020102020204" pitchFamily="34" charset="0"/>
              </a:rPr>
              <a:t>Цель проекта – ф</a:t>
            </a:r>
            <a:r>
              <a:rPr lang="en-US" altLang="en-US" sz="3200" dirty="0">
                <a:latin typeface="Franklin Gothic Book" panose="020B0503020102020204" pitchFamily="34" charset="0"/>
              </a:rPr>
              <a:t>ормирование</a:t>
            </a:r>
            <a:r>
              <a:rPr lang="en-US" altLang="ru-RU" sz="3200" dirty="0">
                <a:latin typeface="Franklin Gothic Book" panose="020B0503020102020204" pitchFamily="34" charset="0"/>
              </a:rPr>
              <a:t> </a:t>
            </a:r>
            <a:r>
              <a:rPr lang="en-US" altLang="en-US" sz="3200" dirty="0">
                <a:latin typeface="Franklin Gothic Book" panose="020B0503020102020204" pitchFamily="34" charset="0"/>
              </a:rPr>
              <a:t>у</a:t>
            </a:r>
            <a:r>
              <a:rPr lang="en-US" altLang="ru-RU" sz="3200" dirty="0">
                <a:latin typeface="Franklin Gothic Book" panose="020B0503020102020204" pitchFamily="34" charset="0"/>
              </a:rPr>
              <a:t> </a:t>
            </a:r>
            <a:r>
              <a:rPr lang="en-US" altLang="en-US" sz="3200" dirty="0">
                <a:latin typeface="Franklin Gothic Book" panose="020B0503020102020204" pitchFamily="34" charset="0"/>
              </a:rPr>
              <a:t>детей</a:t>
            </a:r>
            <a:r>
              <a:rPr lang="en-US" altLang="ru-RU" sz="3200" dirty="0">
                <a:latin typeface="Franklin Gothic Book" panose="020B0503020102020204" pitchFamily="34" charset="0"/>
              </a:rPr>
              <a:t> </a:t>
            </a:r>
            <a:r>
              <a:rPr lang="ru-RU" altLang="en-US" sz="3200" dirty="0">
                <a:latin typeface="Franklin Gothic Book" panose="020B0503020102020204" pitchFamily="34" charset="0"/>
              </a:rPr>
              <a:t>старшего дошкольного возраста</a:t>
            </a:r>
            <a:r>
              <a:rPr lang="en-US" altLang="ru-RU" sz="3200" dirty="0">
                <a:latin typeface="Franklin Gothic Book" panose="020B0503020102020204" pitchFamily="34" charset="0"/>
              </a:rPr>
              <a:t> </a:t>
            </a:r>
            <a:r>
              <a:rPr lang="en-US" altLang="en-US" sz="3200" dirty="0">
                <a:latin typeface="Franklin Gothic Book" panose="020B0503020102020204" pitchFamily="34" charset="0"/>
              </a:rPr>
              <a:t>устойчивого</a:t>
            </a:r>
            <a:r>
              <a:rPr lang="en-US" altLang="ru-RU" sz="3200" dirty="0">
                <a:latin typeface="Franklin Gothic Book" panose="020B0503020102020204" pitchFamily="34" charset="0"/>
              </a:rPr>
              <a:t> </a:t>
            </a:r>
            <a:r>
              <a:rPr lang="en-US" altLang="en-US" sz="3200" dirty="0">
                <a:latin typeface="Franklin Gothic Book" panose="020B0503020102020204" pitchFamily="34" charset="0"/>
              </a:rPr>
              <a:t>лексического</a:t>
            </a:r>
            <a:r>
              <a:rPr lang="en-US" altLang="ru-RU" sz="3200" dirty="0">
                <a:latin typeface="Franklin Gothic Book" panose="020B0503020102020204" pitchFamily="34" charset="0"/>
              </a:rPr>
              <a:t> </a:t>
            </a:r>
            <a:r>
              <a:rPr lang="en-US" altLang="en-US" sz="3200" dirty="0">
                <a:latin typeface="Franklin Gothic Book" panose="020B0503020102020204" pitchFamily="34" charset="0"/>
              </a:rPr>
              <a:t>запаса</a:t>
            </a:r>
            <a:r>
              <a:rPr lang="en-US" altLang="ru-RU" sz="3200" dirty="0">
                <a:latin typeface="Franklin Gothic Book" panose="020B0503020102020204" pitchFamily="34" charset="0"/>
              </a:rPr>
              <a:t>, </a:t>
            </a:r>
            <a:r>
              <a:rPr lang="en-US" altLang="en-US" sz="3200" dirty="0">
                <a:latin typeface="Franklin Gothic Book" panose="020B0503020102020204" pitchFamily="34" charset="0"/>
              </a:rPr>
              <a:t>связанного</a:t>
            </a:r>
            <a:r>
              <a:rPr lang="en-US" altLang="ru-RU" sz="3200" dirty="0">
                <a:latin typeface="Franklin Gothic Book" panose="020B0503020102020204" pitchFamily="34" charset="0"/>
              </a:rPr>
              <a:t> </a:t>
            </a:r>
            <a:r>
              <a:rPr lang="en-US" altLang="en-US" sz="3200" dirty="0">
                <a:latin typeface="Franklin Gothic Book" panose="020B0503020102020204" pitchFamily="34" charset="0"/>
              </a:rPr>
              <a:t>с</a:t>
            </a:r>
            <a:r>
              <a:rPr lang="en-US" altLang="ru-RU" sz="3200" dirty="0">
                <a:latin typeface="Franklin Gothic Book" panose="020B0503020102020204" pitchFamily="34" charset="0"/>
              </a:rPr>
              <a:t> </a:t>
            </a:r>
            <a:r>
              <a:rPr lang="en-US" altLang="en-US" sz="3200" dirty="0">
                <a:latin typeface="Franklin Gothic Book" panose="020B0503020102020204" pitchFamily="34" charset="0"/>
              </a:rPr>
              <a:t>родословной</a:t>
            </a:r>
            <a:r>
              <a:rPr lang="en-US" altLang="ru-RU" sz="3200" dirty="0">
                <a:latin typeface="Franklin Gothic Book" panose="020B0503020102020204" pitchFamily="34" charset="0"/>
              </a:rPr>
              <a:t> </a:t>
            </a:r>
            <a:r>
              <a:rPr lang="en-US" altLang="en-US" sz="3200" dirty="0">
                <a:latin typeface="Franklin Gothic Book" panose="020B0503020102020204" pitchFamily="34" charset="0"/>
              </a:rPr>
              <a:t>семьи</a:t>
            </a:r>
            <a:r>
              <a:rPr lang="en-US" altLang="ru-RU" sz="3200" dirty="0">
                <a:latin typeface="Franklin Gothic Book" panose="020B0503020102020204" pitchFamily="34" charset="0"/>
              </a:rPr>
              <a:t>, </a:t>
            </a:r>
            <a:r>
              <a:rPr lang="en-US" altLang="en-US" sz="3200" dirty="0">
                <a:latin typeface="Franklin Gothic Book" panose="020B0503020102020204" pitchFamily="34" charset="0"/>
              </a:rPr>
              <a:t>через</a:t>
            </a:r>
            <a:r>
              <a:rPr lang="en-US" altLang="ru-RU" sz="3200" dirty="0">
                <a:latin typeface="Franklin Gothic Book" panose="020B0503020102020204" pitchFamily="34" charset="0"/>
              </a:rPr>
              <a:t> </a:t>
            </a:r>
            <a:r>
              <a:rPr lang="en-US" altLang="en-US" sz="3200" dirty="0">
                <a:latin typeface="Franklin Gothic Book" panose="020B0503020102020204" pitchFamily="34" charset="0"/>
              </a:rPr>
              <a:t>интегрированную</a:t>
            </a:r>
            <a:r>
              <a:rPr lang="en-US" altLang="ru-RU" sz="3200" dirty="0">
                <a:latin typeface="Franklin Gothic Book" panose="020B0503020102020204" pitchFamily="34" charset="0"/>
              </a:rPr>
              <a:t> </a:t>
            </a:r>
            <a:r>
              <a:rPr lang="en-US" altLang="en-US" sz="3200" dirty="0">
                <a:latin typeface="Franklin Gothic Book" panose="020B0503020102020204" pitchFamily="34" charset="0"/>
              </a:rPr>
              <a:t>деятельность</a:t>
            </a:r>
            <a:r>
              <a:rPr lang="en-US" altLang="ru-RU" sz="3200" dirty="0">
                <a:latin typeface="Franklin Gothic Book" panose="020B0503020102020204" pitchFamily="34" charset="0"/>
              </a:rPr>
              <a:t>, </a:t>
            </a:r>
            <a:r>
              <a:rPr lang="en-US" altLang="en-US" sz="3200" dirty="0">
                <a:latin typeface="Franklin Gothic Book" panose="020B0503020102020204" pitchFamily="34" charset="0"/>
              </a:rPr>
              <a:t>основанную</a:t>
            </a:r>
            <a:r>
              <a:rPr lang="en-US" altLang="ru-RU" sz="3200" dirty="0">
                <a:latin typeface="Franklin Gothic Book" panose="020B0503020102020204" pitchFamily="34" charset="0"/>
              </a:rPr>
              <a:t> </a:t>
            </a:r>
            <a:r>
              <a:rPr lang="en-US" altLang="en-US" sz="3200" dirty="0">
                <a:latin typeface="Franklin Gothic Book" panose="020B0503020102020204" pitchFamily="34" charset="0"/>
              </a:rPr>
              <a:t>на</a:t>
            </a:r>
            <a:r>
              <a:rPr lang="en-US" altLang="ru-RU" sz="3200" dirty="0">
                <a:latin typeface="Franklin Gothic Book" panose="020B0503020102020204" pitchFamily="34" charset="0"/>
              </a:rPr>
              <a:t> </a:t>
            </a:r>
            <a:r>
              <a:rPr lang="en-US" altLang="en-US" sz="3200" dirty="0">
                <a:latin typeface="Franklin Gothic Book" panose="020B0503020102020204" pitchFamily="34" charset="0"/>
              </a:rPr>
              <a:t>исследовании</a:t>
            </a:r>
            <a:r>
              <a:rPr lang="en-US" altLang="ru-RU" sz="3200" dirty="0">
                <a:latin typeface="Franklin Gothic Book" panose="020B0503020102020204" pitchFamily="34" charset="0"/>
              </a:rPr>
              <a:t> </a:t>
            </a:r>
            <a:r>
              <a:rPr lang="en-US" altLang="en-US" sz="3200" dirty="0">
                <a:latin typeface="Franklin Gothic Book" panose="020B0503020102020204" pitchFamily="34" charset="0"/>
              </a:rPr>
              <a:t>собственной</a:t>
            </a:r>
            <a:r>
              <a:rPr lang="en-US" altLang="ru-RU" sz="3200" dirty="0">
                <a:latin typeface="Franklin Gothic Book" panose="020B0503020102020204" pitchFamily="34" charset="0"/>
              </a:rPr>
              <a:t> </a:t>
            </a:r>
            <a:r>
              <a:rPr lang="en-US" altLang="en-US" sz="3200" dirty="0">
                <a:latin typeface="Franklin Gothic Book" panose="020B0503020102020204" pitchFamily="34" charset="0"/>
              </a:rPr>
              <a:t>семейной</a:t>
            </a:r>
            <a:r>
              <a:rPr lang="en-US" altLang="ru-RU" sz="3200" dirty="0">
                <a:latin typeface="Franklin Gothic Book" panose="020B0503020102020204" pitchFamily="34" charset="0"/>
              </a:rPr>
              <a:t> </a:t>
            </a:r>
            <a:r>
              <a:rPr lang="en-US" altLang="en-US" sz="3200" dirty="0">
                <a:latin typeface="Franklin Gothic Book" panose="020B0503020102020204" pitchFamily="34" charset="0"/>
              </a:rPr>
              <a:t>истории</a:t>
            </a:r>
            <a:r>
              <a:rPr lang="en-US" altLang="ru-RU" sz="3200" dirty="0">
                <a:latin typeface="Franklin Gothic Book" panose="020B0503020102020204" pitchFamily="34" charset="0"/>
              </a:rPr>
              <a:t>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altLang="en-US" sz="3200" dirty="0">
                <a:latin typeface="Franklin Gothic Book" panose="020B0503020102020204" pitchFamily="34" charset="0"/>
              </a:rPr>
              <a:t>Срок</a:t>
            </a:r>
            <a:r>
              <a:rPr lang="en-US" altLang="ru-RU" sz="3200" dirty="0">
                <a:latin typeface="Franklin Gothic Book" panose="020B0503020102020204" pitchFamily="34" charset="0"/>
              </a:rPr>
              <a:t> </a:t>
            </a:r>
            <a:r>
              <a:rPr lang="en-US" altLang="en-US" sz="3200" dirty="0">
                <a:latin typeface="Franklin Gothic Book" panose="020B0503020102020204" pitchFamily="34" charset="0"/>
              </a:rPr>
              <a:t>достижения</a:t>
            </a:r>
            <a:r>
              <a:rPr lang="en-US" altLang="ru-RU" sz="3200" dirty="0">
                <a:latin typeface="Franklin Gothic Book" panose="020B0503020102020204" pitchFamily="34" charset="0"/>
              </a:rPr>
              <a:t> </a:t>
            </a:r>
            <a:r>
              <a:rPr lang="en-US" altLang="en-US" sz="3200" dirty="0">
                <a:latin typeface="Franklin Gothic Book" panose="020B0503020102020204" pitchFamily="34" charset="0"/>
              </a:rPr>
              <a:t>цели</a:t>
            </a:r>
            <a:r>
              <a:rPr lang="en-US" altLang="ru-RU" sz="3200" dirty="0">
                <a:latin typeface="Franklin Gothic Book" panose="020B0503020102020204" pitchFamily="34" charset="0"/>
              </a:rPr>
              <a:t>:</a:t>
            </a:r>
            <a:r>
              <a:rPr lang="en-US" altLang="en-US" sz="3200" dirty="0">
                <a:latin typeface="Franklin Gothic Book" panose="020B0503020102020204" pitchFamily="34" charset="0"/>
              </a:rPr>
              <a:t> </a:t>
            </a:r>
            <a:r>
              <a:rPr lang="en-US" altLang="ru-RU" sz="3200" dirty="0">
                <a:latin typeface="Franklin Gothic Book" panose="020B0503020102020204" pitchFamily="34" charset="0"/>
              </a:rPr>
              <a:t>6 </a:t>
            </a:r>
            <a:r>
              <a:rPr lang="en-US" altLang="en-US" sz="3200" dirty="0">
                <a:latin typeface="Franklin Gothic Book" panose="020B0503020102020204" pitchFamily="34" charset="0"/>
              </a:rPr>
              <a:t>месяцев</a:t>
            </a:r>
            <a:r>
              <a:rPr lang="en-US" altLang="ru-RU" sz="3200" dirty="0">
                <a:latin typeface="Franklin Gothic Book" panose="020B0503020102020204" pitchFamily="34" charset="0"/>
              </a:rPr>
              <a:t> (</a:t>
            </a:r>
            <a:r>
              <a:rPr lang="en-US" altLang="en-US" sz="3200" dirty="0">
                <a:latin typeface="Franklin Gothic Book" panose="020B0503020102020204" pitchFamily="34" charset="0"/>
              </a:rPr>
              <a:t>с</a:t>
            </a:r>
            <a:r>
              <a:rPr lang="en-US" altLang="ru-RU" sz="3200" dirty="0">
                <a:latin typeface="Franklin Gothic Book" panose="020B0503020102020204" pitchFamily="34" charset="0"/>
              </a:rPr>
              <a:t> </a:t>
            </a:r>
            <a:r>
              <a:rPr lang="ru-RU" altLang="en-US" sz="3200" dirty="0" smtClean="0">
                <a:latin typeface="Franklin Gothic Book" panose="020B0503020102020204" pitchFamily="34" charset="0"/>
              </a:rPr>
              <a:t>декабря </a:t>
            </a:r>
            <a:r>
              <a:rPr lang="en-US" altLang="ru-RU" sz="3200" dirty="0" smtClean="0">
                <a:latin typeface="Franklin Gothic Book" panose="020B0503020102020204" pitchFamily="34" charset="0"/>
              </a:rPr>
              <a:t>202</a:t>
            </a:r>
            <a:r>
              <a:rPr lang="ru-RU" altLang="ru-RU" sz="3200" dirty="0" smtClean="0">
                <a:latin typeface="Franklin Gothic Book" panose="020B0503020102020204" pitchFamily="34" charset="0"/>
              </a:rPr>
              <a:t>4</a:t>
            </a:r>
            <a:r>
              <a:rPr lang="en-US" altLang="ru-RU" sz="3200" dirty="0" smtClean="0">
                <a:latin typeface="Franklin Gothic Book" panose="020B0503020102020204" pitchFamily="34" charset="0"/>
              </a:rPr>
              <a:t> </a:t>
            </a:r>
            <a:r>
              <a:rPr lang="en-US" altLang="en-US" sz="3200" dirty="0">
                <a:latin typeface="Franklin Gothic Book" panose="020B0503020102020204" pitchFamily="34" charset="0"/>
              </a:rPr>
              <a:t>по</a:t>
            </a:r>
            <a:r>
              <a:rPr lang="en-US" altLang="ru-RU" sz="3200" dirty="0">
                <a:latin typeface="Franklin Gothic Book" panose="020B0503020102020204" pitchFamily="34" charset="0"/>
              </a:rPr>
              <a:t> </a:t>
            </a:r>
            <a:r>
              <a:rPr lang="ru-RU" altLang="en-US" sz="3200" dirty="0">
                <a:latin typeface="Franklin Gothic Book" panose="020B0503020102020204" pitchFamily="34" charset="0"/>
              </a:rPr>
              <a:t>май </a:t>
            </a:r>
            <a:r>
              <a:rPr lang="en-US" altLang="ru-RU" sz="3200" dirty="0">
                <a:latin typeface="Franklin Gothic Book" panose="020B0503020102020204" pitchFamily="34" charset="0"/>
              </a:rPr>
              <a:t>202</a:t>
            </a:r>
            <a:r>
              <a:rPr lang="ru-RU" altLang="en-US" sz="3200" dirty="0">
                <a:latin typeface="Franklin Gothic Book" panose="020B0503020102020204" pitchFamily="34" charset="0"/>
              </a:rPr>
              <a:t>5</a:t>
            </a:r>
            <a:r>
              <a:rPr lang="en-US" altLang="ru-RU" sz="3200" dirty="0">
                <a:latin typeface="Franklin Gothic Book" panose="020B0503020102020204" pitchFamily="34" charset="0"/>
              </a:rPr>
              <a:t>)</a:t>
            </a:r>
            <a:r>
              <a:rPr lang="ru-RU" sz="3200" dirty="0">
                <a:latin typeface="Franklin Gothic Book" panose="020B0503020102020204" pitchFamily="34" charset="0"/>
              </a:rPr>
              <a:t>: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flipH="1">
            <a:off x="0" y="1143078"/>
            <a:ext cx="7079809" cy="11394"/>
          </a:xfrm>
          <a:prstGeom prst="line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7" name="Номер слайда 1"/>
          <p:cNvSpPr txBox="1"/>
          <p:nvPr/>
        </p:nvSpPr>
        <p:spPr>
          <a:xfrm>
            <a:off x="9265719" y="63607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dirty="0" smtClean="0">
                <a:solidFill>
                  <a:schemeClr val="tx1"/>
                </a:solidFill>
              </a:rPr>
              <a:t>6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33373" y="33079"/>
            <a:ext cx="9725025" cy="99544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1200"/>
              </a:spcBef>
              <a:defRPr/>
            </a:pPr>
            <a:r>
              <a:rPr lang="ru-RU" sz="3600" dirty="0" smtClean="0">
                <a:latin typeface="Franklin Gothic Medium" panose="020B0603020102020204" pitchFamily="34" charset="0"/>
              </a:rPr>
              <a:t>Способ достижения цели проекта</a:t>
            </a:r>
            <a:endParaRPr lang="ru-RU" sz="3600" i="1" dirty="0">
              <a:latin typeface="Franklin Gothic Medium" panose="020B0603020102020204" pitchFamily="34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flipH="1">
            <a:off x="0" y="1143078"/>
            <a:ext cx="7079809" cy="11394"/>
          </a:xfrm>
          <a:prstGeom prst="line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7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z="1600" dirty="0" smtClean="0">
                <a:solidFill>
                  <a:schemeClr val="tx1"/>
                </a:solidFill>
              </a:rPr>
              <a:t>7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333375" y="1421765"/>
            <a:ext cx="11755755" cy="4834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266700">
              <a:lnSpc>
                <a:spcPct val="107000"/>
              </a:lnSpc>
            </a:pP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Длительность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работы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над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опытом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: 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работа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проходила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три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этапа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охватывает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период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</a:t>
            </a:r>
            <a:r>
              <a:rPr lang="ru-RU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ru-RU" altLang="en-US" dirty="0" smtClean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декабря 2024 </a:t>
            </a:r>
            <a:r>
              <a:rPr lang="ru-RU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по май 2025 г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. </a:t>
            </a:r>
          </a:p>
          <a:p>
            <a:pPr algn="just" defTabSz="266700">
              <a:lnSpc>
                <a:spcPct val="107000"/>
              </a:lnSpc>
            </a:pP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Первый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этап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ru-RU" dirty="0" smtClean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(</a:t>
            </a:r>
            <a:r>
              <a:rPr lang="ru-RU" altLang="en-US" dirty="0" smtClean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декабрь 2024 </a:t>
            </a:r>
            <a:r>
              <a:rPr lang="ru-RU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г.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) –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поисково</a:t>
            </a:r>
            <a:r>
              <a:rPr lang="en-US" altLang="ru-RU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-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теоретический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–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связан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изучением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анализом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литературы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,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нормативно</a:t>
            </a:r>
            <a:r>
              <a:rPr lang="en-US" altLang="ru-RU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-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правовых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документов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по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теме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исследовании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, </a:t>
            </a:r>
            <a:r>
              <a:rPr lang="en-US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результате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определилось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проблемное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поле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исследования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,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конкретизировался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его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категориальный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аппарат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,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вырабатывались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основные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базовые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понятия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,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что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позволило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определить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теоретические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прогностические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ориентиры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формирования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этнокультурной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компетентности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учащихся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воспитательном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пространстве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школы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.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Разрабатывались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основные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направления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эмпирического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исследования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,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выстраивалась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программа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опытно</a:t>
            </a:r>
            <a:r>
              <a:rPr lang="en-US" altLang="ru-RU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-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экспериментальной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работы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. </a:t>
            </a:r>
          </a:p>
          <a:p>
            <a:pPr algn="just" defTabSz="266700">
              <a:lnSpc>
                <a:spcPct val="107000"/>
              </a:lnSpc>
            </a:pP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Второй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этап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ru-RU" dirty="0" smtClean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(</a:t>
            </a:r>
            <a:r>
              <a:rPr lang="ru-RU" altLang="en-US" dirty="0" smtClean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январь-апрель </a:t>
            </a:r>
            <a:r>
              <a:rPr lang="ru-RU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2025 </a:t>
            </a:r>
            <a:r>
              <a:rPr lang="en-US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г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.) –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опытно</a:t>
            </a:r>
            <a:r>
              <a:rPr lang="en-US" altLang="ru-RU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-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экспериментальный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–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включал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себя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апробацию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модели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формирования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семейно</a:t>
            </a:r>
            <a:r>
              <a:rPr lang="en-US" altLang="ru-RU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-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родовой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культуры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дошкольников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воспитательном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пространстве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детского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сада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.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Проводился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педагогический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эксперимент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;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осуществлялось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накопление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материалов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моделирование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процесса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воспитательной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деятельности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духовно</a:t>
            </a:r>
            <a:r>
              <a:rPr lang="en-US" altLang="ru-RU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-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нравственной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направленности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, </a:t>
            </a:r>
            <a:r>
              <a:rPr lang="en-US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а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также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количественный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качественный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анализ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экспериментальных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данных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. </a:t>
            </a:r>
          </a:p>
          <a:p>
            <a:pPr algn="just" defTabSz="266700">
              <a:lnSpc>
                <a:spcPct val="107000"/>
              </a:lnSpc>
            </a:pP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Третий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этап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(</a:t>
            </a:r>
            <a:r>
              <a:rPr lang="ru-RU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май 2025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г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.) –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заключительно</a:t>
            </a:r>
            <a:r>
              <a:rPr lang="en-US" altLang="ru-RU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-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обобщающий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–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был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посвящен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коррекции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выводов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;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систематизации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обобщению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полученных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результатов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.</a:t>
            </a:r>
          </a:p>
          <a:p>
            <a:pPr algn="just" defTabSz="266700">
              <a:lnSpc>
                <a:spcPct val="107000"/>
              </a:lnSpc>
            </a:pP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Диапазон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опыта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: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опыт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представляет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собой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систему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деятельности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по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формированию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семейно</a:t>
            </a:r>
            <a:r>
              <a:rPr lang="en-US" altLang="ru-RU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-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родовой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культуры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детей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процессе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исследовательской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деятельности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дошкольника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,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совместной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деятельности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взрослого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ребенка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 </a:t>
            </a:r>
            <a:r>
              <a:rPr lang="en-US" altLang="en-US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свободной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деятельности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ребенка</a:t>
            </a:r>
            <a:r>
              <a:rPr lang="en-US" altLang="ru-RU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.</a:t>
            </a:r>
            <a:endParaRPr dirty="0">
              <a:solidFill>
                <a:srgbClr val="212529"/>
              </a:solidFill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1BEC-240C-4385-9E14-2933250C28F9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692785" y="161925"/>
            <a:ext cx="10847705" cy="647001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2200" b="1">
                <a:latin typeface="Times New Roman" panose="02020603050405020304"/>
                <a:ea typeface="Times New Roman" panose="02020603050405020304"/>
              </a:rPr>
              <a:t>Уровни</a:t>
            </a:r>
            <a:r>
              <a:rPr sz="2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b="1" dirty="0" err="1">
                <a:latin typeface="Times New Roman" panose="02020603050405020304"/>
                <a:ea typeface="Times New Roman" panose="02020603050405020304"/>
              </a:rPr>
              <a:t>освоения</a:t>
            </a:r>
            <a:r>
              <a:rPr sz="2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b="1" dirty="0" err="1">
                <a:latin typeface="Times New Roman" panose="02020603050405020304"/>
                <a:ea typeface="Times New Roman" panose="02020603050405020304"/>
              </a:rPr>
              <a:t>программы</a:t>
            </a:r>
            <a:endParaRPr sz="2200" b="1" dirty="0">
              <a:latin typeface="Times New Roman" panose="02020603050405020304"/>
              <a:ea typeface="Times New Roman" panose="02020603050405020304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2200" b="1" dirty="0">
                <a:latin typeface="Times New Roman" panose="02020603050405020304"/>
                <a:ea typeface="Times New Roman" panose="02020603050405020304"/>
              </a:rPr>
              <a:t> </a:t>
            </a: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2200" b="1" dirty="0" err="1">
                <a:latin typeface="Times New Roman" panose="02020603050405020304"/>
                <a:ea typeface="Times New Roman" panose="02020603050405020304"/>
              </a:rPr>
              <a:t>Уровни</a:t>
            </a:r>
            <a:r>
              <a:rPr sz="2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b="1" dirty="0" err="1">
                <a:latin typeface="Times New Roman" panose="02020603050405020304"/>
                <a:ea typeface="Times New Roman" panose="02020603050405020304"/>
              </a:rPr>
              <a:t>сформированности</a:t>
            </a:r>
            <a:r>
              <a:rPr sz="2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b="1" dirty="0" err="1">
                <a:latin typeface="Times New Roman" panose="02020603050405020304"/>
                <a:ea typeface="Times New Roman" panose="02020603050405020304"/>
              </a:rPr>
              <a:t>когнитивного</a:t>
            </a:r>
            <a:r>
              <a:rPr sz="2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b="1" dirty="0" err="1">
                <a:latin typeface="Times New Roman" panose="02020603050405020304"/>
                <a:ea typeface="Times New Roman" panose="02020603050405020304"/>
              </a:rPr>
              <a:t>компонента</a:t>
            </a:r>
            <a:endParaRPr sz="2200" b="1" dirty="0">
              <a:latin typeface="Times New Roman" panose="02020603050405020304"/>
              <a:ea typeface="Times New Roman" panose="02020603050405020304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2200" b="1" dirty="0">
                <a:latin typeface="Times New Roman" panose="02020603050405020304"/>
                <a:ea typeface="Times New Roman" panose="02020603050405020304"/>
              </a:rPr>
              <a:t> </a:t>
            </a: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sz="2200" b="1" dirty="0" err="1">
                <a:latin typeface="Times New Roman" panose="02020603050405020304"/>
                <a:ea typeface="Times New Roman" panose="02020603050405020304"/>
              </a:rPr>
              <a:t>Высокий</a:t>
            </a:r>
            <a:r>
              <a:rPr sz="2200" b="1" dirty="0">
                <a:latin typeface="Times New Roman" panose="02020603050405020304"/>
                <a:ea typeface="Times New Roman" panose="02020603050405020304"/>
              </a:rPr>
              <a:t>: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ученик</a:t>
            </a:r>
            <a:r>
              <a:rPr sz="2200" b="1" dirty="0">
                <a:latin typeface="Times New Roman" panose="02020603050405020304"/>
                <a:ea typeface="Times New Roman" panose="02020603050405020304"/>
              </a:rPr>
              <a:t> 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имеет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полное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представление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и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понимание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значимости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семейных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праздников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;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соблюдения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традиций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в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жизни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семьи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;</a:t>
            </a:r>
            <a:r>
              <a:rPr sz="2200" b="1" dirty="0">
                <a:latin typeface="Times New Roman" panose="02020603050405020304"/>
                <a:ea typeface="Times New Roman" panose="02020603050405020304"/>
              </a:rPr>
              <a:t> 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имеет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представление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о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своей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родословной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;</a:t>
            </a:r>
            <a:r>
              <a:rPr sz="2200" b="1" dirty="0">
                <a:latin typeface="Times New Roman" panose="02020603050405020304"/>
                <a:ea typeface="Times New Roman" panose="02020603050405020304"/>
              </a:rPr>
              <a:t> 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знает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какие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семейные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фотографии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предков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хранятся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в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семейном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альбоме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;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имеет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полное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представление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о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том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,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какие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существуют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в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их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семье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реликвии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и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передаются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по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наследству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. </a:t>
            </a: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sz="2200" b="1" dirty="0" err="1">
                <a:latin typeface="Times New Roman" panose="02020603050405020304"/>
                <a:ea typeface="Times New Roman" panose="02020603050405020304"/>
              </a:rPr>
              <a:t>Средний</a:t>
            </a:r>
            <a:r>
              <a:rPr sz="2200" b="1" dirty="0">
                <a:latin typeface="Times New Roman" panose="02020603050405020304"/>
                <a:ea typeface="Times New Roman" panose="02020603050405020304"/>
              </a:rPr>
              <a:t>: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 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ученик</a:t>
            </a:r>
            <a:r>
              <a:rPr sz="2200" b="1" dirty="0">
                <a:latin typeface="Times New Roman" panose="02020603050405020304"/>
                <a:ea typeface="Times New Roman" panose="02020603050405020304"/>
              </a:rPr>
              <a:t> 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имеет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общее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представление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и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понимание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значимости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семейных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праздников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и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соблюдения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традиций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в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жизни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семьи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; 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имеет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неполное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представление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о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своей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родословной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; 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имеет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неполное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е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представление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о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том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,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какие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фотографии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предков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хранятся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в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семейном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альбоме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;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имеет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неполное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представление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о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том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,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какие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существуют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в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их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семье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реликвии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и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передаются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по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наследству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. </a:t>
            </a: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sz="2200" b="1" dirty="0" err="1">
                <a:latin typeface="Times New Roman" panose="02020603050405020304"/>
                <a:ea typeface="Times New Roman" panose="02020603050405020304"/>
              </a:rPr>
              <a:t>Низкий</a:t>
            </a:r>
            <a:r>
              <a:rPr sz="2200" b="1" dirty="0">
                <a:latin typeface="Times New Roman" panose="02020603050405020304"/>
                <a:ea typeface="Times New Roman" panose="02020603050405020304"/>
              </a:rPr>
              <a:t>: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ученик</a:t>
            </a:r>
            <a:r>
              <a:rPr sz="2200" b="1" dirty="0">
                <a:latin typeface="Times New Roman" panose="02020603050405020304"/>
                <a:ea typeface="Times New Roman" panose="02020603050405020304"/>
              </a:rPr>
              <a:t> 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не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имеет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представления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и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понимания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значимости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семейных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праздников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и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соблюдения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традиций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в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жизни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семьи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; 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не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имеет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представления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о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своей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родословной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; 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не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знает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какие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семейные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фотографии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предков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хранятся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в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семейном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альбоме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;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не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имеет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представления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о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том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,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какие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существуют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в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их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семье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реликвии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и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передаются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по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200" dirty="0" err="1">
                <a:latin typeface="Times New Roman" panose="02020603050405020304"/>
                <a:ea typeface="Times New Roman" panose="02020603050405020304"/>
              </a:rPr>
              <a:t>наследству</a:t>
            </a:r>
            <a:r>
              <a:rPr sz="2200" dirty="0">
                <a:latin typeface="Times New Roman" panose="02020603050405020304"/>
                <a:ea typeface="Times New Roman" panose="02020603050405020304"/>
              </a:rPr>
              <a:t>. </a:t>
            </a: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2200" b="1" dirty="0">
                <a:latin typeface="Times New Roman" panose="02020603050405020304"/>
                <a:ea typeface="Times New Roman" panose="02020603050405020304"/>
              </a:rPr>
              <a:t> </a:t>
            </a: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endParaRPr sz="2200" b="1" dirty="0">
              <a:latin typeface="Times New Roman" panose="02020603050405020304"/>
              <a:ea typeface="Times New Roman" panose="02020603050405020304"/>
            </a:endParaRPr>
          </a:p>
        </p:txBody>
      </p:sp>
    </p:spTree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1BEC-240C-4385-9E14-2933250C28F9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692785" y="161925"/>
            <a:ext cx="10847705" cy="647001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2800" b="1" dirty="0" err="1">
                <a:latin typeface="Times New Roman" panose="02020603050405020304"/>
                <a:ea typeface="Times New Roman" panose="02020603050405020304"/>
              </a:rPr>
              <a:t>Уровни</a:t>
            </a:r>
            <a:r>
              <a:rPr sz="28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800" b="1" dirty="0" err="1">
                <a:latin typeface="Times New Roman" panose="02020603050405020304"/>
                <a:ea typeface="Times New Roman" panose="02020603050405020304"/>
              </a:rPr>
              <a:t>освоения</a:t>
            </a:r>
            <a:r>
              <a:rPr sz="28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800" b="1" dirty="0" err="1">
                <a:latin typeface="Times New Roman" panose="02020603050405020304"/>
                <a:ea typeface="Times New Roman" panose="02020603050405020304"/>
              </a:rPr>
              <a:t>программы</a:t>
            </a:r>
            <a:endParaRPr sz="2800" b="1" dirty="0">
              <a:latin typeface="Times New Roman" panose="02020603050405020304"/>
              <a:ea typeface="Times New Roman" panose="02020603050405020304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2800" b="1" dirty="0">
                <a:latin typeface="Times New Roman" panose="02020603050405020304"/>
                <a:ea typeface="Times New Roman" panose="02020603050405020304"/>
              </a:rPr>
              <a:t> </a:t>
            </a: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2400" b="1" dirty="0">
                <a:latin typeface="Times New Roman" panose="02020603050405020304"/>
                <a:ea typeface="Times New Roman" panose="02020603050405020304"/>
              </a:rPr>
              <a:t> </a:t>
            </a: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2400" b="1" dirty="0" err="1">
                <a:latin typeface="Times New Roman" panose="02020603050405020304"/>
                <a:ea typeface="Times New Roman" panose="02020603050405020304"/>
              </a:rPr>
              <a:t>Уровни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b="1" dirty="0" err="1">
                <a:latin typeface="Times New Roman" panose="02020603050405020304"/>
                <a:ea typeface="Times New Roman" panose="02020603050405020304"/>
              </a:rPr>
              <a:t>сформированности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b="1" dirty="0" err="1">
                <a:latin typeface="Times New Roman" panose="02020603050405020304"/>
                <a:ea typeface="Times New Roman" panose="02020603050405020304"/>
              </a:rPr>
              <a:t>эмоционально-мотивационного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b="1" dirty="0" err="1">
                <a:latin typeface="Times New Roman" panose="02020603050405020304"/>
                <a:ea typeface="Times New Roman" panose="02020603050405020304"/>
              </a:rPr>
              <a:t>компонента</a:t>
            </a:r>
            <a:endParaRPr sz="2400" b="1" dirty="0">
              <a:latin typeface="Times New Roman" panose="02020603050405020304"/>
              <a:ea typeface="Times New Roman" panose="02020603050405020304"/>
            </a:endParaRP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sz="2400" b="1" dirty="0">
                <a:latin typeface="Times New Roman" panose="02020603050405020304"/>
                <a:ea typeface="Times New Roman" panose="02020603050405020304"/>
              </a:rPr>
              <a:t> </a:t>
            </a: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sz="2400" b="1" dirty="0" err="1">
                <a:latin typeface="Times New Roman" panose="02020603050405020304"/>
                <a:ea typeface="Times New Roman" panose="02020603050405020304"/>
              </a:rPr>
              <a:t>Высокий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: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ученик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 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уважительно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относится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к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национальной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принадлежности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;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положительно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относится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к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семейным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традициям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; 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осознает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значимость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памяти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рода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в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жизни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своей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семьи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;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уважительно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относится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к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своим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предкам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.</a:t>
            </a: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sz="2400" b="1" dirty="0" err="1">
                <a:latin typeface="Times New Roman" panose="02020603050405020304"/>
                <a:ea typeface="Times New Roman" panose="02020603050405020304"/>
              </a:rPr>
              <a:t>Средний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: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 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ученик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 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уважительно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относится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к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национальной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принадлежности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;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не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осознает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значимости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семейных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традиций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; 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недостаточно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осознает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значимость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памяти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рода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в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жизни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своей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семьи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; 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уважительно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относится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к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своим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предкам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.</a:t>
            </a: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sz="2400" b="1" dirty="0" err="1">
                <a:latin typeface="Times New Roman" panose="02020603050405020304"/>
                <a:ea typeface="Times New Roman" panose="02020603050405020304"/>
              </a:rPr>
              <a:t>Низкий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: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 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ученик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 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не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придает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значение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к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национальной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принадлежности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;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отрицательно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относится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к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семейным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традициям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; 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не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осознает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значимость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памяти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рода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в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жизни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своей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семьи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; 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неуважительно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относится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к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своим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предкам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.</a:t>
            </a: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endParaRPr sz="2400" b="1" dirty="0">
              <a:latin typeface="Times New Roman" panose="02020603050405020304"/>
              <a:ea typeface="Times New Roman" panose="02020603050405020304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endParaRPr sz="2400" b="1" dirty="0">
              <a:latin typeface="Times New Roman" panose="02020603050405020304"/>
              <a:ea typeface="Times New Roman" panose="02020603050405020304"/>
            </a:endParaRPr>
          </a:p>
        </p:txBody>
      </p:sp>
    </p:spTree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1BEC-240C-4385-9E14-2933250C28F9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692785" y="161925"/>
            <a:ext cx="10847705" cy="647001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2800" b="1" dirty="0" err="1">
                <a:latin typeface="Times New Roman" panose="02020603050405020304"/>
                <a:ea typeface="Times New Roman" panose="02020603050405020304"/>
              </a:rPr>
              <a:t>Уровни</a:t>
            </a:r>
            <a:r>
              <a:rPr sz="28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800" b="1" dirty="0" err="1">
                <a:latin typeface="Times New Roman" panose="02020603050405020304"/>
                <a:ea typeface="Times New Roman" panose="02020603050405020304"/>
              </a:rPr>
              <a:t>освоения</a:t>
            </a:r>
            <a:r>
              <a:rPr sz="28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800" b="1" dirty="0" err="1">
                <a:latin typeface="Times New Roman" panose="02020603050405020304"/>
                <a:ea typeface="Times New Roman" panose="02020603050405020304"/>
              </a:rPr>
              <a:t>программы</a:t>
            </a:r>
            <a:endParaRPr sz="2800" b="1" dirty="0">
              <a:latin typeface="Times New Roman" panose="02020603050405020304"/>
              <a:ea typeface="Times New Roman" panose="02020603050405020304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endParaRPr sz="2400" b="1" dirty="0">
              <a:latin typeface="Times New Roman" panose="02020603050405020304"/>
              <a:ea typeface="Times New Roman" panose="02020603050405020304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2400" b="1" dirty="0" err="1">
                <a:latin typeface="Times New Roman" panose="02020603050405020304"/>
                <a:ea typeface="Times New Roman" panose="02020603050405020304"/>
              </a:rPr>
              <a:t>Уровни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b="1" dirty="0" err="1">
                <a:latin typeface="Times New Roman" panose="02020603050405020304"/>
                <a:ea typeface="Times New Roman" panose="02020603050405020304"/>
              </a:rPr>
              <a:t>сформированности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b="1" dirty="0" err="1">
                <a:latin typeface="Times New Roman" panose="02020603050405020304"/>
                <a:ea typeface="Times New Roman" panose="02020603050405020304"/>
              </a:rPr>
              <a:t>поведенческо-деятельностного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 </a:t>
            </a: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2400" b="1" dirty="0" err="1">
                <a:latin typeface="Times New Roman" panose="02020603050405020304"/>
                <a:ea typeface="Times New Roman" panose="02020603050405020304"/>
              </a:rPr>
              <a:t>компонента</a:t>
            </a:r>
            <a:endParaRPr sz="2400" b="1" dirty="0">
              <a:latin typeface="Times New Roman" panose="02020603050405020304"/>
              <a:ea typeface="Times New Roman" panose="02020603050405020304"/>
            </a:endParaRP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sz="2400" b="1" dirty="0">
                <a:latin typeface="Times New Roman" panose="02020603050405020304"/>
                <a:ea typeface="Times New Roman" panose="02020603050405020304"/>
              </a:rPr>
              <a:t> </a:t>
            </a: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sz="2400" b="1" dirty="0" err="1">
                <a:latin typeface="Times New Roman" panose="02020603050405020304"/>
                <a:ea typeface="Times New Roman" panose="02020603050405020304"/>
              </a:rPr>
              <a:t>Высокий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: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ученик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 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оказывает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ведущую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роль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к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соблюдению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семейных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традиций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и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праздников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;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 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изучает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родословную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своей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семьи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;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проявляет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достаточно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бережное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отношение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к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сохранению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семейно-родовой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памяти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;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проявляет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 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активное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участие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в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совместной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деятельности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своей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семьи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. </a:t>
            </a: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sz="2400" b="1" dirty="0" err="1">
                <a:latin typeface="Times New Roman" panose="02020603050405020304"/>
                <a:ea typeface="Times New Roman" panose="02020603050405020304"/>
              </a:rPr>
              <a:t>Средний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: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ученик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 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оказывает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частичную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роль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к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соблюдению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семейных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традиций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и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праздников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;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 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изучает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частично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родословную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своей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семьи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;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проявляет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не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достаточно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бережное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отношение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к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сохранению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семейно-родовой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памяти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;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проявляет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 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пассивное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 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участие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в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совместной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деятельности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своей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семьи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.</a:t>
            </a: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sz="2400" b="1" dirty="0" err="1">
                <a:latin typeface="Times New Roman" panose="02020603050405020304"/>
                <a:ea typeface="Times New Roman" panose="02020603050405020304"/>
              </a:rPr>
              <a:t>Низкий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: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ученик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 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не</a:t>
            </a:r>
            <a:r>
              <a:rPr sz="2400" b="1" dirty="0">
                <a:latin typeface="Times New Roman" panose="02020603050405020304"/>
                <a:ea typeface="Times New Roman" panose="02020603050405020304"/>
              </a:rPr>
              <a:t> 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оказывает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роль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к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соблюдению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семейных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традиций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и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праздников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; 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не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изучает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родословную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своей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семьи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;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не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проявляет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бережного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отношения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к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сохранению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семейно-родовой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памяти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;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не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проявляет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участия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в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совместной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деятельности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своей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sz="2400" dirty="0" err="1">
                <a:latin typeface="Times New Roman" panose="02020603050405020304"/>
                <a:ea typeface="Times New Roman" panose="02020603050405020304"/>
              </a:rPr>
              <a:t>семьи</a:t>
            </a:r>
            <a:r>
              <a:rPr sz="240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</p:spTree>
  </p:cSld>
  <p:clrMapOvr>
    <a:masterClrMapping/>
  </p:clrMapOvr>
  <p:transition spd="med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77640" y="59164"/>
            <a:ext cx="10279524" cy="838200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defRPr/>
            </a:pPr>
            <a:r>
              <a:rPr lang="ru-RU" sz="2400" dirty="0">
                <a:latin typeface="Franklin Gothic Medium" panose="020B0603020102020204" pitchFamily="34" charset="0"/>
              </a:rPr>
              <a:t>Описание ситуации «КАК </a:t>
            </a:r>
            <a:r>
              <a:rPr lang="ru-RU" sz="2400" dirty="0" smtClean="0">
                <a:latin typeface="Franklin Gothic Medium" panose="020B0603020102020204" pitchFamily="34" charset="0"/>
              </a:rPr>
              <a:t>СТАЛО»:</a:t>
            </a:r>
            <a:r>
              <a:rPr lang="ru-RU" sz="2400" dirty="0">
                <a:latin typeface="Franklin Gothic Medium" panose="020B0603020102020204" pitchFamily="34" charset="0"/>
              </a:rPr>
              <a:t/>
            </a:r>
            <a:br>
              <a:rPr lang="ru-RU" sz="2400" dirty="0">
                <a:latin typeface="Franklin Gothic Medium" panose="020B0603020102020204" pitchFamily="34" charset="0"/>
              </a:rPr>
            </a:br>
            <a:r>
              <a:rPr lang="ru-RU" sz="3200" i="1" dirty="0" smtClean="0">
                <a:latin typeface="Franklin Gothic Medium" panose="020B0603020102020204" pitchFamily="34" charset="0"/>
              </a:rPr>
              <a:t>Результат проекта </a:t>
            </a:r>
            <a:endParaRPr lang="ru-RU" sz="3200" i="1" dirty="0">
              <a:latin typeface="Franklin Gothic Medium" panose="020B0603020102020204" pitchFamily="34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H="1">
            <a:off x="0" y="1097811"/>
            <a:ext cx="7079809" cy="11394"/>
          </a:xfrm>
          <a:prstGeom prst="line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6" name="Номер слайда 1"/>
          <p:cNvSpPr txBox="1"/>
          <p:nvPr/>
        </p:nvSpPr>
        <p:spPr>
          <a:xfrm>
            <a:off x="9265719" y="63607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dirty="0" smtClean="0">
                <a:solidFill>
                  <a:schemeClr val="tx1"/>
                </a:solidFill>
              </a:rPr>
              <a:t>8</a:t>
            </a:r>
            <a:endParaRPr lang="ru-RU" sz="1600" dirty="0">
              <a:solidFill>
                <a:schemeClr val="tx1"/>
              </a:solidFill>
            </a:endParaRPr>
          </a:p>
        </p:txBody>
      </p:sp>
      <p:graphicFrame>
        <p:nvGraphicFramePr>
          <p:cNvPr id="2" name="Схема 1"/>
          <p:cNvGraphicFramePr/>
          <p:nvPr/>
        </p:nvGraphicFramePr>
        <p:xfrm>
          <a:off x="660400" y="1153876"/>
          <a:ext cx="10922000" cy="57041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77640" y="59164"/>
            <a:ext cx="10279524" cy="838200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defRPr/>
            </a:pPr>
            <a:r>
              <a:rPr lang="ru-RU" sz="2400" dirty="0">
                <a:latin typeface="Franklin Gothic Medium" panose="020B0603020102020204" pitchFamily="34" charset="0"/>
              </a:rPr>
              <a:t>Описание ситуации «КАК </a:t>
            </a:r>
            <a:r>
              <a:rPr lang="ru-RU" sz="2400" dirty="0" smtClean="0">
                <a:latin typeface="Franklin Gothic Medium" panose="020B0603020102020204" pitchFamily="34" charset="0"/>
              </a:rPr>
              <a:t>СТАЛО»:</a:t>
            </a:r>
            <a:r>
              <a:rPr lang="ru-RU" sz="2400" dirty="0">
                <a:latin typeface="Franklin Gothic Medium" panose="020B0603020102020204" pitchFamily="34" charset="0"/>
              </a:rPr>
              <a:t/>
            </a:r>
            <a:br>
              <a:rPr lang="ru-RU" sz="2400" dirty="0">
                <a:latin typeface="Franklin Gothic Medium" panose="020B0603020102020204" pitchFamily="34" charset="0"/>
              </a:rPr>
            </a:br>
            <a:r>
              <a:rPr lang="ru-RU" sz="3200" i="1" dirty="0">
                <a:latin typeface="Franklin Gothic Medium" panose="020B0603020102020204" pitchFamily="34" charset="0"/>
              </a:rPr>
              <a:t>Эффекты, достигнутые в рамках </a:t>
            </a:r>
            <a:r>
              <a:rPr lang="ru-RU" sz="3200" i="1" dirty="0" smtClean="0">
                <a:latin typeface="Franklin Gothic Medium" panose="020B0603020102020204" pitchFamily="34" charset="0"/>
              </a:rPr>
              <a:t>проекта </a:t>
            </a:r>
            <a:endParaRPr lang="ru-RU" sz="3200" i="1" dirty="0">
              <a:latin typeface="Franklin Gothic Medium" panose="020B0603020102020204" pitchFamily="34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H="1">
            <a:off x="0" y="1097811"/>
            <a:ext cx="7079809" cy="11394"/>
          </a:xfrm>
          <a:prstGeom prst="line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6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z="1600" dirty="0" smtClean="0">
                <a:solidFill>
                  <a:schemeClr val="tx1"/>
                </a:solidFill>
              </a:rPr>
              <a:t>9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529952" y="1006250"/>
            <a:ext cx="11662048" cy="2068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266700">
              <a:lnSpc>
                <a:spcPct val="107000"/>
              </a:lnSpc>
            </a:pPr>
            <a:r>
              <a:rPr sz="2000" b="1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Описание</a:t>
            </a:r>
            <a:r>
              <a:rPr sz="2000" b="1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b="1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ситуации</a:t>
            </a:r>
            <a:r>
              <a:rPr sz="2000" b="1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b="1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как</a:t>
            </a:r>
            <a:r>
              <a:rPr sz="2000" b="1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b="1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стало</a:t>
            </a:r>
            <a:endParaRPr sz="2000" b="1" dirty="0">
              <a:solidFill>
                <a:srgbClr val="212529"/>
              </a:solidFill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endParaRPr>
          </a:p>
          <a:p>
            <a:pPr defTabSz="266700">
              <a:lnSpc>
                <a:spcPct val="107000"/>
              </a:lnSpc>
            </a:pP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По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итогам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мая 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202</a:t>
            </a:r>
            <a:r>
              <a:rPr lang="ru-RU"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5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года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наблюдается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значительный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сдвиг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в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уровне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развития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лексики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:</a:t>
            </a:r>
          </a:p>
          <a:p>
            <a:pPr defTabSz="266700">
              <a:lnSpc>
                <a:spcPct val="107000"/>
              </a:lnSpc>
            </a:pP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—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Доля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детей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,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свободно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называющих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членов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семьи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по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степени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родства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— с </a:t>
            </a:r>
            <a:r>
              <a:rPr lang="ru-RU" sz="2000" dirty="0" smtClean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10</a:t>
            </a:r>
            <a:r>
              <a:rPr sz="2000" dirty="0" smtClean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%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до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ru-RU" sz="2000" dirty="0" smtClean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90</a:t>
            </a:r>
            <a:r>
              <a:rPr sz="2000" dirty="0" smtClean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%;</a:t>
            </a:r>
            <a:endParaRPr sz="2000" dirty="0">
              <a:solidFill>
                <a:srgbClr val="212529"/>
              </a:solidFill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endParaRPr>
          </a:p>
          <a:p>
            <a:pPr defTabSz="266700">
              <a:lnSpc>
                <a:spcPct val="107000"/>
              </a:lnSpc>
            </a:pP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— </a:t>
            </a:r>
            <a:r>
              <a:rPr lang="ru-RU" sz="2000" dirty="0" smtClean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90</a:t>
            </a:r>
            <a:r>
              <a:rPr sz="2000" dirty="0" smtClean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%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воспитанников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смогли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ru-RU" sz="2000" dirty="0" smtClean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рассказать</a:t>
            </a:r>
            <a:r>
              <a:rPr sz="2000" dirty="0" smtClean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простую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схему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родословной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;</a:t>
            </a:r>
          </a:p>
          <a:p>
            <a:pPr defTabSz="266700">
              <a:lnSpc>
                <a:spcPct val="107000"/>
              </a:lnSpc>
            </a:pP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— </a:t>
            </a:r>
            <a:r>
              <a:rPr lang="ru-RU" sz="2000" dirty="0" smtClean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80</a:t>
            </a:r>
            <a:r>
              <a:rPr sz="2000" dirty="0" smtClean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%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детей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начали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использовать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слова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типа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«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прапрадедушка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», </a:t>
            </a:r>
            <a:r>
              <a:rPr sz="2000" dirty="0" smtClean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«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двоюродный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брат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» в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повседневной</a:t>
            </a:r>
            <a:r>
              <a:rPr sz="2000" dirty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000" dirty="0" err="1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речи</a:t>
            </a:r>
            <a:r>
              <a:rPr sz="2000" dirty="0" smtClean="0">
                <a:solidFill>
                  <a:srgbClr val="212529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.</a:t>
            </a:r>
            <a:endParaRPr sz="2000" dirty="0">
              <a:solidFill>
                <a:srgbClr val="212529"/>
              </a:solidFill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endParaRP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529952" y="3274956"/>
          <a:ext cx="11313705" cy="33745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2"/>
          <p:cNvSpPr txBox="1"/>
          <p:nvPr/>
        </p:nvSpPr>
        <p:spPr>
          <a:xfrm>
            <a:off x="1481703" y="3193986"/>
            <a:ext cx="8458200" cy="16134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ru-RU" sz="2400" dirty="0" smtClean="0">
                <a:latin typeface="Franklin Gothic Book" panose="020B0503020102020204" pitchFamily="34" charset="0"/>
              </a:rPr>
              <a:t>Инициатор конкурсной заявки:</a:t>
            </a:r>
          </a:p>
          <a:p>
            <a:pPr marL="0" indent="0" algn="ctr">
              <a:buNone/>
              <a:defRPr/>
            </a:pPr>
            <a:r>
              <a:rPr lang="en-US" altLang="ru-RU" sz="2400" dirty="0" smtClean="0">
                <a:latin typeface="Franklin Gothic Book" panose="020B0503020102020204" pitchFamily="34" charset="0"/>
              </a:rPr>
              <a:t> </a:t>
            </a:r>
            <a:r>
              <a:rPr lang="en-US" altLang="en-US" sz="2400" dirty="0" smtClean="0">
                <a:latin typeface="Franklin Gothic Book" panose="020B0503020102020204" pitchFamily="34" charset="0"/>
              </a:rPr>
              <a:t>Шацкая</a:t>
            </a:r>
            <a:r>
              <a:rPr lang="en-US" altLang="ru-RU" sz="2400" dirty="0" smtClean="0">
                <a:latin typeface="Franklin Gothic Book" panose="020B0503020102020204" pitchFamily="34" charset="0"/>
              </a:rPr>
              <a:t> </a:t>
            </a:r>
            <a:r>
              <a:rPr lang="en-US" altLang="en-US" sz="2400" dirty="0" err="1" smtClean="0">
                <a:latin typeface="Franklin Gothic Book" panose="020B0503020102020204" pitchFamily="34" charset="0"/>
              </a:rPr>
              <a:t>Маргарита</a:t>
            </a:r>
            <a:r>
              <a:rPr lang="en-US" altLang="ru-RU" sz="2400" dirty="0" smtClean="0">
                <a:latin typeface="Franklin Gothic Book" panose="020B0503020102020204" pitchFamily="34" charset="0"/>
              </a:rPr>
              <a:t> </a:t>
            </a:r>
            <a:r>
              <a:rPr lang="en-US" altLang="en-US" sz="2400" dirty="0" err="1" smtClean="0">
                <a:latin typeface="Franklin Gothic Book" panose="020B0503020102020204" pitchFamily="34" charset="0"/>
              </a:rPr>
              <a:t>Андреевна</a:t>
            </a:r>
            <a:endParaRPr lang="en-US" altLang="en-US" sz="2400" dirty="0" smtClean="0">
              <a:latin typeface="Franklin Gothic Book" panose="020B0503020102020204" pitchFamily="34" charset="0"/>
            </a:endParaRPr>
          </a:p>
        </p:txBody>
      </p:sp>
      <p:sp>
        <p:nvSpPr>
          <p:cNvPr id="7" name="Заголовок 3"/>
          <p:cNvSpPr>
            <a:spLocks noGrp="1"/>
          </p:cNvSpPr>
          <p:nvPr>
            <p:ph type="title"/>
          </p:nvPr>
        </p:nvSpPr>
        <p:spPr>
          <a:xfrm>
            <a:off x="3098831" y="1687968"/>
            <a:ext cx="5223944" cy="1185863"/>
          </a:xfrm>
        </p:spPr>
        <p:txBody>
          <a:bodyPr>
            <a:normAutofit/>
          </a:bodyPr>
          <a:lstStyle/>
          <a:p>
            <a:pPr algn="r">
              <a:defRPr/>
            </a:pPr>
            <a:r>
              <a:rPr lang="ru-RU" dirty="0">
                <a:latin typeface="Franklin Gothic Medium" panose="020B0603020102020204" pitchFamily="34" charset="0"/>
              </a:rPr>
              <a:t>Контактные данные: </a:t>
            </a: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H="1">
            <a:off x="2170898" y="2655007"/>
            <a:ext cx="7079809" cy="11394"/>
          </a:xfrm>
          <a:prstGeom prst="line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8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z="1600" dirty="0" smtClean="0">
                <a:solidFill>
                  <a:schemeClr val="tx1"/>
                </a:solidFill>
              </a:rPr>
              <a:t>10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91.39393700787406,&quot;left&quot;:111.99992125984252,&quot;top&quot;:110.45,&quot;width&quot;:725.6000787401573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91.39393700787406,&quot;left&quot;:111.99992125984252,&quot;top&quot;:110.45,&quot;width&quot;:725.6000787401573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91.39393700787406,&quot;left&quot;:111.99992125984252,&quot;top&quot;:110.45,&quot;width&quot;:725.6000787401573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91.39393700787406,&quot;left&quot;:111.99992125984252,&quot;top&quot;:110.45,&quot;width&quot;:725.6000787401573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91.39393700787406,&quot;left&quot;:111.99992125984252,&quot;top&quot;:110.45,&quot;width&quot;:725.6000787401573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91.39393700787406,&quot;left&quot;:111.99992125984252,&quot;top&quot;:110.45,&quot;width&quot;:725.6000787401573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91.39393700787406,&quot;left&quot;:111.99992125984252,&quot;top&quot;:110.45,&quot;width&quot;:725.6000787401573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91.39393700787406,&quot;left&quot;:111.99992125984252,&quot;top&quot;:110.45,&quot;width&quot;:725.6000787401573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91.39393700787406,&quot;left&quot;:111.99992125984252,&quot;top&quot;:110.45,&quot;width&quot;:725.6000787401573}"/>
</p:tagLst>
</file>

<file path=ppt/theme/theme1.xml><?xml version="1.0" encoding="utf-8"?>
<a:theme xmlns:a="http://schemas.openxmlformats.org/drawingml/2006/main" name="Green Color">
  <a:themeElements>
    <a:clrScheme name="Green Color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9900"/>
      </a:accent1>
      <a:accent2>
        <a:srgbClr val="99CC00"/>
      </a:accent2>
      <a:accent3>
        <a:srgbClr val="FFFFFF"/>
      </a:accent3>
      <a:accent4>
        <a:srgbClr val="000000"/>
      </a:accent4>
      <a:accent5>
        <a:srgbClr val="AACAAA"/>
      </a:accent5>
      <a:accent6>
        <a:srgbClr val="8AB900"/>
      </a:accent6>
      <a:hlink>
        <a:srgbClr val="CC3300"/>
      </a:hlink>
      <a:folHlink>
        <a:srgbClr val="996600"/>
      </a:folHlink>
    </a:clrScheme>
    <a:fontScheme name="Green Color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Green Colo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990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8AB900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739</Words>
  <Application>Microsoft Office PowerPoint</Application>
  <PresentationFormat>Произвольный</PresentationFormat>
  <Paragraphs>103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Green Color</vt:lpstr>
      <vt:lpstr>Слайд 1</vt:lpstr>
      <vt:lpstr>Команда проекта</vt:lpstr>
      <vt:lpstr>Команда проекта</vt:lpstr>
      <vt:lpstr>Описание ситуации «КАК БЫЛО»: Актуальность, причины, предпосылки разработки проекта</vt:lpstr>
      <vt:lpstr>Описание ситуации «КАК БЫЛО»: Проблема, на решение которой направлен проект</vt:lpstr>
      <vt:lpstr>Описание ситуации «КАК БЫЛО»: Проблема, на решение которой направлен проект</vt:lpstr>
      <vt:lpstr>Описание ситуации «КАК БЫЛО»: Проблема, на решение которой направлен проект</vt:lpstr>
      <vt:lpstr>Цель проекта</vt:lpstr>
      <vt:lpstr>Способ достижения цели проекта</vt:lpstr>
      <vt:lpstr>Слайд 10</vt:lpstr>
      <vt:lpstr>Слайд 11</vt:lpstr>
      <vt:lpstr>Слайд 12</vt:lpstr>
      <vt:lpstr>Описание ситуации «КАК СТАЛО»: Результат проекта </vt:lpstr>
      <vt:lpstr>Описание ситуации «КАК СТАЛО»: Эффекты, достигнутые в рамках проекта </vt:lpstr>
      <vt:lpstr>Контактные данные: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VladimIR</dc:creator>
  <cp:lastModifiedBy>GMR</cp:lastModifiedBy>
  <cp:revision>752</cp:revision>
  <cp:lastPrinted>2023-01-30T13:58:00Z</cp:lastPrinted>
  <dcterms:created xsi:type="dcterms:W3CDTF">2017-04-04T06:36:00Z</dcterms:created>
  <dcterms:modified xsi:type="dcterms:W3CDTF">2026-04-25T00:04:16Z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7263FB24BCC14F078680B04C6374F44F_12</vt:lpwstr>
  </property>
  <property fmtid="{D5CDD505-2E9C-101B-9397-08002B2CF9AE}" pid="3" name="KSOProductBuildVer">
    <vt:lpwstr>1049-12.2.0.23196</vt:lpwstr>
  </property>
</Properties>
</file>