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71" r:id="rId2"/>
    <p:sldId id="256" r:id="rId3"/>
    <p:sldId id="257" r:id="rId4"/>
    <p:sldId id="258" r:id="rId5"/>
    <p:sldId id="259" r:id="rId6"/>
    <p:sldId id="266" r:id="rId7"/>
    <p:sldId id="269" r:id="rId8"/>
    <p:sldId id="270" r:id="rId9"/>
    <p:sldId id="265" r:id="rId10"/>
    <p:sldId id="27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19" autoAdjust="0"/>
  </p:normalViewPr>
  <p:slideViewPr>
    <p:cSldViewPr snapToGrid="0">
      <p:cViewPr varScale="1">
        <p:scale>
          <a:sx n="90" d="100"/>
          <a:sy n="90" d="100"/>
        </p:scale>
        <p:origin x="1234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779EE-C482-4AF0-BD0E-1DA8D5992704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4C2CC-D02F-4AF7-BE1E-07A213BA18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65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528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763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61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008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Расставь пункты плана в граф-схеме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70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3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Способы и для расстояния, и для высоты!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44961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4C2CC-D02F-4AF7-BE1E-07A213BA18C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3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-156755" y="281703"/>
            <a:ext cx="9144000" cy="1793167"/>
          </a:xfrm>
        </p:spPr>
        <p:txBody>
          <a:bodyPr/>
          <a:lstStyle/>
          <a:p>
            <a:pPr algn="ctr"/>
            <a:r>
              <a:rPr lang="ru-RU" dirty="0"/>
              <a:t>Методика работы со стереометрической задачей на нахождение расстояния от точки до плоскости.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2C9CD0-ACB0-4AD6-8477-B6A18B37FB34}"/>
              </a:ext>
            </a:extLst>
          </p:cNvPr>
          <p:cNvSpPr txBox="1"/>
          <p:nvPr/>
        </p:nvSpPr>
        <p:spPr>
          <a:xfrm>
            <a:off x="0" y="5657671"/>
            <a:ext cx="64075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Выполнила:</a:t>
            </a:r>
          </a:p>
          <a:p>
            <a:r>
              <a:rPr lang="ru-RU" dirty="0"/>
              <a:t>учитель математики </a:t>
            </a:r>
          </a:p>
          <a:p>
            <a:r>
              <a:rPr lang="ru-RU" dirty="0"/>
              <a:t>МБОУ Брянский городской лицей №2 им. </a:t>
            </a:r>
            <a:r>
              <a:rPr lang="ru-RU" dirty="0" err="1"/>
              <a:t>М.В.Ломоносова</a:t>
            </a:r>
            <a:endParaRPr lang="ru-RU" dirty="0"/>
          </a:p>
          <a:p>
            <a:r>
              <a:rPr lang="ru-RU" dirty="0"/>
              <a:t>Аринохина Юлия Александровна </a:t>
            </a:r>
          </a:p>
        </p:txBody>
      </p:sp>
    </p:spTree>
    <p:extLst>
      <p:ext uri="{BB962C8B-B14F-4D97-AF65-F5344CB8AC3E}">
        <p14:creationId xmlns:p14="http://schemas.microsoft.com/office/powerpoint/2010/main" val="184876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4510" t="50373" r="19967" b="18098"/>
          <a:stretch>
            <a:fillRect/>
          </a:stretch>
        </p:blipFill>
        <p:spPr bwMode="auto">
          <a:xfrm>
            <a:off x="0" y="1378424"/>
            <a:ext cx="9144000" cy="3439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900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84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ru-RU" sz="1600" dirty="0"/>
              <a:t>Ребро </a:t>
            </a:r>
            <a:r>
              <a:rPr lang="en-US" sz="1600" i="1" dirty="0"/>
              <a:t>SA</a:t>
            </a:r>
            <a:r>
              <a:rPr lang="en-US" sz="1600" dirty="0"/>
              <a:t> </a:t>
            </a:r>
            <a:r>
              <a:rPr lang="ru-RU" sz="1600" dirty="0"/>
              <a:t>пирамиды </a:t>
            </a:r>
            <a:r>
              <a:rPr lang="en-US" sz="1600" i="1" dirty="0"/>
              <a:t>SABC</a:t>
            </a:r>
            <a:r>
              <a:rPr lang="ru-RU" sz="1600" i="1" dirty="0"/>
              <a:t> </a:t>
            </a:r>
            <a:r>
              <a:rPr lang="ru-RU" sz="1600" dirty="0"/>
              <a:t>перпендикулярно плоскости основания </a:t>
            </a:r>
            <a:r>
              <a:rPr lang="en-US" sz="1600" i="1" dirty="0"/>
              <a:t>ABC</a:t>
            </a:r>
            <a:r>
              <a:rPr lang="ru-RU" sz="1600" dirty="0"/>
              <a:t>. </a:t>
            </a:r>
            <a:endParaRPr lang="en-US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54716"/>
            <a:ext cx="82942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Анализ условия задачи и построение чертежа.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1328917"/>
            <a:ext cx="38459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Какая геометрическая фигура </a:t>
            </a:r>
          </a:p>
          <a:p>
            <a:r>
              <a:rPr lang="ru-RU" dirty="0"/>
              <a:t>рассматривается в задаче?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310894" y="260648"/>
            <a:ext cx="102885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-1" y="1988437"/>
            <a:ext cx="3656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ru-RU" dirty="0"/>
              <a:t>Как выполняется построение</a:t>
            </a:r>
          </a:p>
          <a:p>
            <a:r>
              <a:rPr lang="ru-RU" dirty="0"/>
              <a:t>пирамиды?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1" y="2647957"/>
            <a:ext cx="3674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3"/>
            </a:pPr>
            <a:r>
              <a:rPr lang="ru-RU" dirty="0"/>
              <a:t>Куда проектируется вершина</a:t>
            </a:r>
          </a:p>
          <a:p>
            <a:r>
              <a:rPr lang="ru-RU" dirty="0"/>
              <a:t>данной пирамиды?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1" y="3307477"/>
            <a:ext cx="4235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4.  Выполните построение пирамиды.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1" y="3689998"/>
            <a:ext cx="3316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5.  Что известно о пирамиде?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" y="4072520"/>
            <a:ext cx="3191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6.  Что требуется доказать?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595949" y="649114"/>
            <a:ext cx="54726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4788024" y="4869160"/>
            <a:ext cx="1872208" cy="101266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6660232" y="4581128"/>
            <a:ext cx="1957554" cy="13006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4788024" y="1674860"/>
            <a:ext cx="3829762" cy="290626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4788024" y="4581128"/>
            <a:ext cx="3829762" cy="288032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4788024" y="1674860"/>
            <a:ext cx="1872208" cy="420696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788024" y="1669525"/>
            <a:ext cx="0" cy="319963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Овал 47"/>
          <p:cNvSpPr/>
          <p:nvPr/>
        </p:nvSpPr>
        <p:spPr>
          <a:xfrm>
            <a:off x="6508141" y="4653136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690642" y="3314594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4690642" y="2670999"/>
            <a:ext cx="1947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7452320" y="4563675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V="1">
            <a:off x="6107485" y="5554374"/>
            <a:ext cx="97382" cy="10687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flipV="1">
            <a:off x="6204867" y="5589240"/>
            <a:ext cx="120699" cy="14401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5190206" y="5061273"/>
            <a:ext cx="134741" cy="762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5092824" y="5013176"/>
            <a:ext cx="152400" cy="7200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4690642" y="4072520"/>
            <a:ext cx="1947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>
            <a:off x="7604720" y="4556651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>
            <a:off x="7745603" y="4563674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>
            <a:off x="5632448" y="4716075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877060" y="4716075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5768029" y="4700667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" name="Группа 106"/>
          <p:cNvGrpSpPr/>
          <p:nvPr/>
        </p:nvGrpSpPr>
        <p:grpSpPr>
          <a:xfrm>
            <a:off x="4793039" y="3362733"/>
            <a:ext cx="1807040" cy="2025854"/>
            <a:chOff x="4821080" y="3400555"/>
            <a:chExt cx="1807040" cy="2025854"/>
          </a:xfrm>
        </p:grpSpPr>
        <p:cxnSp>
          <p:nvCxnSpPr>
            <p:cNvPr id="96" name="Прямая соединительная линия 95"/>
            <p:cNvCxnSpPr/>
            <p:nvPr/>
          </p:nvCxnSpPr>
          <p:spPr>
            <a:xfrm>
              <a:off x="4821080" y="3400555"/>
              <a:ext cx="1720117" cy="1266534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Прямая соединительная линия 94"/>
            <p:cNvCxnSpPr/>
            <p:nvPr/>
          </p:nvCxnSpPr>
          <p:spPr>
            <a:xfrm>
              <a:off x="4824739" y="3426854"/>
              <a:ext cx="867245" cy="1865965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Прямая соединительная линия 99"/>
            <p:cNvCxnSpPr/>
            <p:nvPr/>
          </p:nvCxnSpPr>
          <p:spPr>
            <a:xfrm flipH="1">
              <a:off x="5655269" y="4756643"/>
              <a:ext cx="972851" cy="669766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8" name="TextBox 107"/>
          <p:cNvSpPr txBox="1"/>
          <p:nvPr/>
        </p:nvSpPr>
        <p:spPr>
          <a:xfrm>
            <a:off x="4690642" y="1366609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</a:t>
            </a:r>
            <a:endParaRPr lang="ru-RU" i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5418042" y="540457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N</a:t>
            </a:r>
            <a:endParaRPr lang="ru-RU" i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6556374" y="434674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</a:t>
            </a:r>
            <a:endParaRPr lang="ru-RU" i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4424363" y="321588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K</a:t>
            </a:r>
            <a:endParaRPr lang="ru-RU" i="1" dirty="0"/>
          </a:p>
        </p:txBody>
      </p:sp>
      <p:sp>
        <p:nvSpPr>
          <p:cNvPr id="112" name="TextBox 111"/>
          <p:cNvSpPr txBox="1"/>
          <p:nvPr/>
        </p:nvSpPr>
        <p:spPr>
          <a:xfrm>
            <a:off x="6567186" y="5865444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C</a:t>
            </a:r>
            <a:endParaRPr lang="ru-RU" i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8613282" y="438028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B</a:t>
            </a:r>
            <a:endParaRPr lang="ru-RU" i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4524086" y="4730041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A</a:t>
            </a:r>
            <a:endParaRPr lang="ru-RU" i="1" dirty="0"/>
          </a:p>
        </p:txBody>
      </p:sp>
      <p:sp>
        <p:nvSpPr>
          <p:cNvPr id="115" name="Овал 114"/>
          <p:cNvSpPr/>
          <p:nvPr/>
        </p:nvSpPr>
        <p:spPr>
          <a:xfrm>
            <a:off x="4716016" y="4797152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Овал 115"/>
          <p:cNvSpPr/>
          <p:nvPr/>
        </p:nvSpPr>
        <p:spPr>
          <a:xfrm>
            <a:off x="5577803" y="5231476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TextBox 116"/>
          <p:cNvSpPr txBox="1"/>
          <p:nvPr/>
        </p:nvSpPr>
        <p:spPr>
          <a:xfrm>
            <a:off x="-13405" y="341338"/>
            <a:ext cx="89681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ru-RU" sz="1600" dirty="0"/>
              <a:t>Докажите, что плоскость, проходящая через середины ребер </a:t>
            </a:r>
            <a:r>
              <a:rPr lang="en-US" sz="1600" i="1" dirty="0"/>
              <a:t>AB</a:t>
            </a:r>
            <a:r>
              <a:rPr lang="en-US" sz="1600" dirty="0"/>
              <a:t>, </a:t>
            </a:r>
            <a:r>
              <a:rPr lang="en-US" sz="1600" i="1" dirty="0"/>
              <a:t>AC</a:t>
            </a:r>
            <a:r>
              <a:rPr lang="en-US" sz="1600" dirty="0"/>
              <a:t>, </a:t>
            </a:r>
            <a:r>
              <a:rPr lang="en-US" sz="1600" i="1" dirty="0"/>
              <a:t>SA</a:t>
            </a:r>
            <a:r>
              <a:rPr lang="ru-RU" sz="1600" dirty="0"/>
              <a:t> отсекает от пирамиды </a:t>
            </a:r>
            <a:r>
              <a:rPr lang="en-US" sz="1600" i="1" dirty="0"/>
              <a:t>SABC</a:t>
            </a:r>
            <a:r>
              <a:rPr lang="ru-RU" sz="1600" dirty="0"/>
              <a:t> пирамиду, объем которой в </a:t>
            </a:r>
            <a:r>
              <a:rPr lang="ru-RU" sz="1600" i="1" dirty="0"/>
              <a:t>8</a:t>
            </a:r>
            <a:r>
              <a:rPr lang="ru-RU" sz="1600" dirty="0"/>
              <a:t> раз меньше объема пирамиды </a:t>
            </a:r>
            <a:r>
              <a:rPr lang="en-US" sz="1600" i="1" dirty="0"/>
              <a:t>SABC</a:t>
            </a:r>
            <a:r>
              <a:rPr lang="ru-RU" sz="1600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75166" y="4470803"/>
                <a:ext cx="1453218" cy="5184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𝑆𝐴𝐵𝐶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𝐾𝐴𝑁𝐿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/>
                      </a:rPr>
                      <m:t>=8</m:t>
                    </m:r>
                  </m:oMath>
                </a14:m>
                <a:r>
                  <a:rPr lang="en-US" dirty="0"/>
                  <a:t> - </a:t>
                </a:r>
                <a:r>
                  <a:rPr lang="ru-RU" dirty="0"/>
                  <a:t>?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166" y="4470803"/>
                <a:ext cx="1453218" cy="51847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r="-25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764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0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63A36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48" grpId="0" animBg="1"/>
      <p:bldP spid="47" grpId="0" animBg="1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 animBg="1"/>
      <p:bldP spid="116" grpId="0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41338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 </a:t>
            </a:r>
            <a:r>
              <a:rPr lang="ru-RU" sz="1600" dirty="0"/>
              <a:t>Докажите, что плоскость, проходящая через середины ребер </a:t>
            </a:r>
            <a:r>
              <a:rPr lang="en-US" sz="1600" i="1" dirty="0"/>
              <a:t>AB</a:t>
            </a:r>
            <a:r>
              <a:rPr lang="en-US" sz="1600" dirty="0"/>
              <a:t>, </a:t>
            </a:r>
            <a:r>
              <a:rPr lang="en-US" sz="1600" i="1" dirty="0"/>
              <a:t>AC</a:t>
            </a:r>
            <a:r>
              <a:rPr lang="en-US" sz="1600" dirty="0"/>
              <a:t>, </a:t>
            </a:r>
            <a:r>
              <a:rPr lang="en-US" sz="1600" i="1" dirty="0"/>
              <a:t>SA</a:t>
            </a:r>
            <a:r>
              <a:rPr lang="ru-RU" sz="1600" dirty="0"/>
              <a:t> отсекает от пирамиды </a:t>
            </a:r>
            <a:r>
              <a:rPr lang="en-US" sz="1600" i="1" dirty="0"/>
              <a:t>SABC</a:t>
            </a:r>
            <a:r>
              <a:rPr lang="ru-RU" sz="1600" dirty="0"/>
              <a:t> пирамиду, объем которой в </a:t>
            </a:r>
            <a:r>
              <a:rPr lang="ru-RU" sz="1600" i="1" dirty="0"/>
              <a:t>8</a:t>
            </a:r>
            <a:r>
              <a:rPr lang="ru-RU" sz="1600" dirty="0"/>
              <a:t> раз меньше объема пирамиды </a:t>
            </a:r>
            <a:r>
              <a:rPr lang="en-US" sz="1600" i="1" dirty="0"/>
              <a:t>SABC</a:t>
            </a:r>
            <a:r>
              <a:rPr lang="ru-RU" sz="1600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784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ru-RU" sz="1600" dirty="0"/>
              <a:t>Ребро </a:t>
            </a:r>
            <a:r>
              <a:rPr lang="en-US" sz="1600" i="1" dirty="0"/>
              <a:t>SA</a:t>
            </a:r>
            <a:r>
              <a:rPr lang="en-US" sz="1600" dirty="0"/>
              <a:t> </a:t>
            </a:r>
            <a:r>
              <a:rPr lang="ru-RU" sz="1600" dirty="0"/>
              <a:t>пирамиды </a:t>
            </a:r>
            <a:r>
              <a:rPr lang="en-US" sz="1600" i="1" dirty="0"/>
              <a:t>SABC</a:t>
            </a:r>
            <a:r>
              <a:rPr lang="ru-RU" sz="1600" i="1" dirty="0"/>
              <a:t> </a:t>
            </a:r>
            <a:r>
              <a:rPr lang="ru-RU" sz="1600" dirty="0"/>
              <a:t>перпендикулярно плоскости основания </a:t>
            </a:r>
            <a:r>
              <a:rPr lang="en-US" sz="1600" i="1" dirty="0"/>
              <a:t>ABC</a:t>
            </a:r>
            <a:r>
              <a:rPr lang="ru-RU" sz="1600" dirty="0"/>
              <a:t>. </a:t>
            </a:r>
            <a:endParaRPr lang="en-US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02356" y="854716"/>
            <a:ext cx="61366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II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Поиск способа решения задачи.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37" name="Группа 36"/>
          <p:cNvGrpSpPr/>
          <p:nvPr/>
        </p:nvGrpSpPr>
        <p:grpSpPr>
          <a:xfrm>
            <a:off x="6305154" y="1221626"/>
            <a:ext cx="2811933" cy="3081398"/>
            <a:chOff x="4424363" y="1366609"/>
            <a:chExt cx="4503429" cy="4868167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>
              <a:off x="4788024" y="4869160"/>
              <a:ext cx="1872208" cy="101266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6660232" y="4581128"/>
              <a:ext cx="1957554" cy="130069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Группа 39"/>
            <p:cNvGrpSpPr/>
            <p:nvPr/>
          </p:nvGrpSpPr>
          <p:grpSpPr>
            <a:xfrm>
              <a:off x="4424363" y="1366609"/>
              <a:ext cx="4503429" cy="4868167"/>
              <a:chOff x="4424363" y="1366609"/>
              <a:chExt cx="4503429" cy="4868167"/>
            </a:xfrm>
          </p:grpSpPr>
          <p:cxnSp>
            <p:nvCxnSpPr>
              <p:cNvPr id="41" name="Прямая соединительная линия 40"/>
              <p:cNvCxnSpPr/>
              <p:nvPr/>
            </p:nvCxnSpPr>
            <p:spPr>
              <a:xfrm>
                <a:off x="4788024" y="1674860"/>
                <a:ext cx="3829762" cy="29062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Прямая соединительная линия 41"/>
              <p:cNvCxnSpPr/>
              <p:nvPr/>
            </p:nvCxnSpPr>
            <p:spPr>
              <a:xfrm flipV="1">
                <a:off x="4788024" y="4581128"/>
                <a:ext cx="3829762" cy="288032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4788024" y="1674860"/>
                <a:ext cx="1872208" cy="420696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4788024" y="1669525"/>
                <a:ext cx="0" cy="319963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Овал 44"/>
              <p:cNvSpPr/>
              <p:nvPr/>
            </p:nvSpPr>
            <p:spPr>
              <a:xfrm>
                <a:off x="6508141" y="4653136"/>
                <a:ext cx="194764" cy="144016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Овал 45"/>
              <p:cNvSpPr/>
              <p:nvPr/>
            </p:nvSpPr>
            <p:spPr>
              <a:xfrm>
                <a:off x="4690642" y="3314594"/>
                <a:ext cx="194764" cy="144016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690642" y="2670999"/>
                <a:ext cx="194764" cy="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>
                <a:off x="7452320" y="4563675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Прямая соединительная линия 48"/>
              <p:cNvCxnSpPr/>
              <p:nvPr/>
            </p:nvCxnSpPr>
            <p:spPr>
              <a:xfrm flipV="1">
                <a:off x="6107485" y="5554374"/>
                <a:ext cx="97382" cy="106874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 flipV="1">
                <a:off x="6204867" y="5589240"/>
                <a:ext cx="120699" cy="144016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 flipV="1">
                <a:off x="5190206" y="5061273"/>
                <a:ext cx="134741" cy="7620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Прямая соединительная линия 51"/>
              <p:cNvCxnSpPr/>
              <p:nvPr/>
            </p:nvCxnSpPr>
            <p:spPr>
              <a:xfrm flipV="1">
                <a:off x="5092824" y="5013176"/>
                <a:ext cx="152400" cy="72008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/>
              <p:cNvCxnSpPr/>
              <p:nvPr/>
            </p:nvCxnSpPr>
            <p:spPr>
              <a:xfrm>
                <a:off x="4690642" y="4072520"/>
                <a:ext cx="194764" cy="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7604720" y="4556651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7745603" y="4563674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5632448" y="4716075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5877060" y="4716075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Прямая соединительная линия 57"/>
              <p:cNvCxnSpPr/>
              <p:nvPr/>
            </p:nvCxnSpPr>
            <p:spPr>
              <a:xfrm>
                <a:off x="5768029" y="4700667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9" name="Группа 58"/>
              <p:cNvGrpSpPr/>
              <p:nvPr/>
            </p:nvGrpSpPr>
            <p:grpSpPr>
              <a:xfrm>
                <a:off x="4793039" y="3362733"/>
                <a:ext cx="1807040" cy="2025854"/>
                <a:chOff x="4821080" y="3400555"/>
                <a:chExt cx="1807040" cy="2025854"/>
              </a:xfrm>
            </p:grpSpPr>
            <p:cxnSp>
              <p:nvCxnSpPr>
                <p:cNvPr id="68" name="Прямая соединительная линия 67"/>
                <p:cNvCxnSpPr/>
                <p:nvPr/>
              </p:nvCxnSpPr>
              <p:spPr>
                <a:xfrm>
                  <a:off x="4821080" y="3400555"/>
                  <a:ext cx="1720117" cy="1266534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5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Прямая соединительная линия 68"/>
                <p:cNvCxnSpPr/>
                <p:nvPr/>
              </p:nvCxnSpPr>
              <p:spPr>
                <a:xfrm>
                  <a:off x="4824739" y="3426854"/>
                  <a:ext cx="867245" cy="1865965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Прямая соединительная линия 69"/>
                <p:cNvCxnSpPr/>
                <p:nvPr/>
              </p:nvCxnSpPr>
              <p:spPr>
                <a:xfrm flipH="1">
                  <a:off x="5655269" y="4756643"/>
                  <a:ext cx="972851" cy="669766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5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0" name="TextBox 59"/>
              <p:cNvSpPr txBox="1"/>
              <p:nvPr/>
            </p:nvSpPr>
            <p:spPr>
              <a:xfrm>
                <a:off x="4690642" y="1366609"/>
                <a:ext cx="2952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S</a:t>
                </a:r>
                <a:endParaRPr lang="ru-RU" i="1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418042" y="5404574"/>
                <a:ext cx="3321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N</a:t>
                </a:r>
                <a:endParaRPr lang="ru-RU" i="1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6556374" y="434674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L</a:t>
                </a:r>
                <a:endParaRPr lang="ru-RU" i="1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4424363" y="3215889"/>
                <a:ext cx="3177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K</a:t>
                </a:r>
                <a:endParaRPr lang="ru-RU" i="1" dirty="0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6567186" y="5865444"/>
                <a:ext cx="3225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C</a:t>
                </a:r>
                <a:endParaRPr lang="ru-RU" i="1" dirty="0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8613282" y="4380288"/>
                <a:ext cx="3145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B</a:t>
                </a:r>
                <a:endParaRPr lang="ru-RU" i="1" dirty="0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4524086" y="4730041"/>
                <a:ext cx="3257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A</a:t>
                </a:r>
                <a:endParaRPr lang="ru-RU" i="1" dirty="0"/>
              </a:p>
            </p:txBody>
          </p:sp>
          <p:sp>
            <p:nvSpPr>
              <p:cNvPr id="67" name="Овал 66"/>
              <p:cNvSpPr/>
              <p:nvPr/>
            </p:nvSpPr>
            <p:spPr>
              <a:xfrm>
                <a:off x="5577803" y="5231476"/>
                <a:ext cx="194764" cy="144016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71" name="TextBox 70"/>
          <p:cNvSpPr txBox="1"/>
          <p:nvPr/>
        </p:nvSpPr>
        <p:spPr>
          <a:xfrm>
            <a:off x="-101474" y="1313753"/>
            <a:ext cx="3704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Что нужно доказать в задаче?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-101474" y="1621590"/>
            <a:ext cx="5652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2.  По какой формуле находится объем пирамиды?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-101474" y="1929427"/>
            <a:ext cx="5731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3.  Что нужно знать, чтобы найти</a:t>
            </a:r>
            <a:r>
              <a:rPr lang="en-US" i="1" dirty="0"/>
              <a:t> </a:t>
            </a:r>
            <a:r>
              <a:rPr lang="ru-RU" dirty="0"/>
              <a:t>объем пирамиды</a:t>
            </a:r>
            <a:r>
              <a:rPr lang="en-US" dirty="0"/>
              <a:t>?</a:t>
            </a:r>
            <a:endParaRPr lang="ru-RU" dirty="0"/>
          </a:p>
        </p:txBody>
      </p:sp>
      <p:sp>
        <p:nvSpPr>
          <p:cNvPr id="75" name="TextBox 74"/>
          <p:cNvSpPr txBox="1"/>
          <p:nvPr/>
        </p:nvSpPr>
        <p:spPr>
          <a:xfrm>
            <a:off x="-101474" y="2237264"/>
            <a:ext cx="4641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4. </a:t>
            </a:r>
            <a:r>
              <a:rPr lang="ru-RU" dirty="0"/>
              <a:t> Как связаны высоты данных пирамид?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5156634" y="4303024"/>
                <a:ext cx="1314784" cy="4711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1600" b="0" i="1" smtClean="0">
                                <a:latin typeface="Cambria Math"/>
                              </a:rPr>
                              <m:t>𝑆𝐴𝐵𝐶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b="0" i="1" smtClean="0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1600" b="0" i="1" smtClean="0">
                                <a:latin typeface="Cambria Math"/>
                              </a:rPr>
                              <m:t>𝐾𝐴𝑁𝐿</m:t>
                            </m:r>
                          </m:sub>
                        </m:sSub>
                      </m:den>
                    </m:f>
                    <m:r>
                      <a:rPr lang="en-US" sz="1600" b="0" i="1" smtClean="0">
                        <a:latin typeface="Cambria Math"/>
                      </a:rPr>
                      <m:t>=8</m:t>
                    </m:r>
                  </m:oMath>
                </a14:m>
                <a:r>
                  <a:rPr lang="en-US" sz="1600" dirty="0"/>
                  <a:t> - </a:t>
                </a:r>
                <a:r>
                  <a:rPr lang="ru-RU" sz="1600" dirty="0"/>
                  <a:t>?</a:t>
                </a: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6634" y="4303024"/>
                <a:ext cx="1314784" cy="47115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r="-13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5175935" y="4673174"/>
                <a:ext cx="1295483" cy="5549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/>
                        </a:rPr>
                        <m:t>𝑉</m:t>
                      </m:r>
                      <m:r>
                        <a:rPr lang="en-US" sz="1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16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ru-RU" sz="1600" b="0" i="1" smtClean="0">
                              <a:latin typeface="Cambria Math"/>
                            </a:rPr>
                            <m:t>осн</m:t>
                          </m:r>
                        </m:sub>
                      </m:sSub>
                      <m:r>
                        <a:rPr lang="en-US" sz="1600" b="0" i="1" smtClean="0">
                          <a:latin typeface="Cambria Math"/>
                        </a:rPr>
                        <m:t>𝐻</m:t>
                      </m:r>
                    </m:oMath>
                  </m:oMathPara>
                </a14:m>
                <a:endParaRPr lang="ru-RU" sz="1600" dirty="0"/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5935" y="4673174"/>
                <a:ext cx="1295483" cy="554960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4416205" y="5148287"/>
                <a:ext cx="58971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6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ru-RU" sz="1600" b="0" i="1" smtClean="0">
                              <a:latin typeface="Cambria Math"/>
                            </a:rPr>
                            <m:t>осн</m:t>
                          </m:r>
                        </m:sub>
                      </m:sSub>
                    </m:oMath>
                  </m:oMathPara>
                </a14:m>
                <a:endParaRPr lang="ru-RU" sz="1600" dirty="0"/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6205" y="5148287"/>
                <a:ext cx="589713" cy="338554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6928788" y="5171618"/>
                <a:ext cx="40229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/>
                        </a:rPr>
                        <m:t>𝐻</m:t>
                      </m:r>
                    </m:oMath>
                  </m:oMathPara>
                </a14:m>
                <a:endParaRPr lang="ru-RU" sz="1600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8788" y="5171618"/>
                <a:ext cx="402290" cy="338554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6" name="Прямая со стрелкой 95"/>
          <p:cNvCxnSpPr/>
          <p:nvPr/>
        </p:nvCxnSpPr>
        <p:spPr>
          <a:xfrm flipV="1">
            <a:off x="4794418" y="4708478"/>
            <a:ext cx="378083" cy="42219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flipH="1" flipV="1">
            <a:off x="6414448" y="4749421"/>
            <a:ext cx="599689" cy="41406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/>
              <p:cNvSpPr txBox="1"/>
              <p:nvPr/>
            </p:nvSpPr>
            <p:spPr>
              <a:xfrm>
                <a:off x="4067944" y="5805264"/>
                <a:ext cx="114102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1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/>
                              </a:rPr>
                              <m:t>𝐴𝐵𝐶</m:t>
                            </m:r>
                          </m:sub>
                        </m:sSub>
                        <m:r>
                          <a:rPr lang="en-US" sz="1400" b="0" i="1" smtClean="0">
                            <a:latin typeface="Cambria Math"/>
                          </a:rPr>
                          <m:t>=</m:t>
                        </m:r>
                        <m:r>
                          <a:rPr lang="ru-RU" sz="1400" b="0" i="1" smtClean="0">
                            <a:latin typeface="Cambria Math"/>
                          </a:rPr>
                          <m:t>4</m:t>
                        </m:r>
                        <m:r>
                          <a:rPr lang="en-US" sz="1400" i="1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1400" b="0" i="1" smtClean="0">
                            <a:latin typeface="Cambria Math"/>
                          </a:rPr>
                          <m:t>𝐴𝑁𝐿</m:t>
                        </m:r>
                      </m:sub>
                    </m:sSub>
                  </m:oMath>
                </a14:m>
                <a:r>
                  <a:rPr lang="en-US" sz="1400" dirty="0"/>
                  <a:t>   </a:t>
                </a:r>
                <a:endParaRPr lang="ru-RU" sz="1400" dirty="0"/>
              </a:p>
            </p:txBody>
          </p:sp>
        </mc:Choice>
        <mc:Fallback xmlns="">
          <p:sp>
            <p:nvSpPr>
              <p:cNvPr id="109" name="TextBox 1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944" y="5805264"/>
                <a:ext cx="1141025" cy="30777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r="-5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TextBox 111"/>
          <p:cNvSpPr txBox="1"/>
          <p:nvPr/>
        </p:nvSpPr>
        <p:spPr>
          <a:xfrm>
            <a:off x="-101474" y="2545101"/>
            <a:ext cx="5979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5</a:t>
            </a:r>
            <a:r>
              <a:rPr lang="en-US" dirty="0"/>
              <a:t>. </a:t>
            </a:r>
            <a:r>
              <a:rPr lang="ru-RU" dirty="0"/>
              <a:t> Как связаны площади оснований данных пирамид?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6660232" y="5805264"/>
                <a:ext cx="2118913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400" b="0" i="1" smtClean="0">
                        <a:latin typeface="Cambria Math"/>
                      </a:rPr>
                      <m:t>𝐻</m:t>
                    </m:r>
                    <m:r>
                      <a:rPr lang="en-US" sz="1400" b="0" i="1" baseline="-25000" smtClean="0">
                        <a:latin typeface="Cambria Math"/>
                      </a:rPr>
                      <m:t>𝑆𝐴𝐵𝐶</m:t>
                    </m:r>
                    <m:d>
                      <m:dPr>
                        <m:ctrlPr>
                          <a:rPr lang="ru-RU" sz="1400" b="0" i="1" baseline="-2500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1400" b="0" i="0" smtClean="0">
                            <a:latin typeface="Cambria Math"/>
                          </a:rPr>
                          <m:t>А</m:t>
                        </m:r>
                        <m:r>
                          <a:rPr lang="en-US" sz="1400" b="0" i="1" smtClean="0">
                            <a:latin typeface="Cambria Math"/>
                          </a:rPr>
                          <m:t>𝑆</m:t>
                        </m:r>
                      </m:e>
                    </m:d>
                    <m:r>
                      <a:rPr lang="ru-RU" sz="1400" b="0" i="1" smtClean="0">
                        <a:latin typeface="Cambria Math"/>
                      </a:rPr>
                      <m:t>=</m:t>
                    </m:r>
                    <m:r>
                      <a:rPr lang="en-US" sz="1400" b="0" i="1" smtClean="0">
                        <a:latin typeface="Cambria Math"/>
                      </a:rPr>
                      <m:t>2</m:t>
                    </m:r>
                    <m:r>
                      <a:rPr lang="en-US" sz="1400" i="1">
                        <a:latin typeface="Cambria Math"/>
                      </a:rPr>
                      <m:t>𝐻</m:t>
                    </m:r>
                    <m:r>
                      <a:rPr lang="en-US" sz="1400" i="1" baseline="-25000">
                        <a:latin typeface="Cambria Math"/>
                      </a:rPr>
                      <m:t>𝐾𝐴𝑁𝐿</m:t>
                    </m:r>
                  </m:oMath>
                </a14:m>
                <a:r>
                  <a:rPr lang="ru-RU" sz="1400" dirty="0"/>
                  <a:t>(</a:t>
                </a:r>
                <a:r>
                  <a:rPr lang="ru-RU" sz="1400" i="1" dirty="0">
                    <a:latin typeface="Times New Roman" pitchFamily="18" charset="0"/>
                    <a:cs typeface="Times New Roman" pitchFamily="18" charset="0"/>
                  </a:rPr>
                  <a:t>КА</a:t>
                </a:r>
                <a:r>
                  <a:rPr lang="ru-RU" sz="1400" dirty="0"/>
                  <a:t>)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232" y="5805264"/>
                <a:ext cx="2118913" cy="307777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t="-3922" b="-176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TextBox 86"/>
          <p:cNvSpPr txBox="1"/>
          <p:nvPr/>
        </p:nvSpPr>
        <p:spPr>
          <a:xfrm>
            <a:off x="-101474" y="2852936"/>
            <a:ext cx="3770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6.  Итак, наметим план решения.</a:t>
            </a:r>
          </a:p>
        </p:txBody>
      </p:sp>
      <p:cxnSp>
        <p:nvCxnSpPr>
          <p:cNvPr id="84" name="Прямая со стрелкой 83"/>
          <p:cNvCxnSpPr/>
          <p:nvPr/>
        </p:nvCxnSpPr>
        <p:spPr>
          <a:xfrm rot="5400000" flipV="1">
            <a:off x="3881865" y="5785191"/>
            <a:ext cx="0" cy="34792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1774071" y="5818369"/>
                <a:ext cx="197996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400" i="1">
                        <a:latin typeface="Cambria Math"/>
                        <a:ea typeface="Cambria Math"/>
                      </a:rPr>
                      <m:t>∆</m:t>
                    </m:r>
                    <m:r>
                      <a:rPr lang="ru-RU" sz="1400" i="1">
                        <a:latin typeface="Cambria Math"/>
                        <a:ea typeface="Cambria Math"/>
                      </a:rPr>
                      <m:t> АВС</m:t>
                    </m:r>
                    <m:r>
                      <a:rPr lang="en-US" sz="1400" i="1">
                        <a:latin typeface="Cambria Math"/>
                        <a:ea typeface="Cambria Math"/>
                      </a:rPr>
                      <m:t>~</m:t>
                    </m:r>
                    <m:r>
                      <a:rPr lang="ru-RU" sz="1400" i="1">
                        <a:latin typeface="Cambria Math"/>
                        <a:ea typeface="Cambria Math"/>
                      </a:rPr>
                      <m:t> ∆</m:t>
                    </m:r>
                    <m:r>
                      <a:rPr lang="en-US" sz="1400" i="1">
                        <a:latin typeface="Cambria Math"/>
                        <a:ea typeface="Cambria Math"/>
                      </a:rPr>
                      <m:t>𝐴𝑁𝐿</m:t>
                    </m:r>
                    <m:r>
                      <a:rPr lang="ru-RU" sz="1400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sz="1400" dirty="0"/>
                  <a:t> с</a:t>
                </a:r>
                <a:r>
                  <a:rPr lang="en-US" sz="1400" dirty="0"/>
                  <a:t> </a:t>
                </a:r>
                <a:r>
                  <a:rPr lang="en-US" sz="1400" i="1" dirty="0"/>
                  <a:t>k = 2</a:t>
                </a:r>
                <a:r>
                  <a:rPr lang="ru-RU" sz="1400" dirty="0"/>
                  <a:t> </a:t>
                </a: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4071" y="5818369"/>
                <a:ext cx="1979965" cy="307777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t="-3922" b="-156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-17147" y="3174936"/>
            <a:ext cx="5944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а) Определить, как связаны высоты пирамид.</a:t>
            </a:r>
          </a:p>
          <a:p>
            <a:r>
              <a:rPr lang="ru-RU" sz="1600" i="1" dirty="0"/>
              <a:t>б) Определить, как связаны площади оснований пирамид.</a:t>
            </a:r>
          </a:p>
          <a:p>
            <a:r>
              <a:rPr lang="ru-RU" sz="1600" i="1" dirty="0"/>
              <a:t>в) Сделать вывод об отношении объемов пирамид.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32570" y="5800298"/>
            <a:ext cx="73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1)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380718" y="5775277"/>
            <a:ext cx="73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2)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519693" y="4328614"/>
            <a:ext cx="736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3)</a:t>
            </a:r>
          </a:p>
        </p:txBody>
      </p:sp>
    </p:spTree>
    <p:extLst>
      <p:ext uri="{BB962C8B-B14F-4D97-AF65-F5344CB8AC3E}">
        <p14:creationId xmlns:p14="http://schemas.microsoft.com/office/powerpoint/2010/main" val="395828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5551B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1" grpId="0"/>
      <p:bldP spid="72" grpId="0"/>
      <p:bldP spid="73" grpId="0"/>
      <p:bldP spid="75" grpId="0"/>
      <p:bldP spid="78" grpId="0" animBg="1"/>
      <p:bldP spid="79" grpId="0" animBg="1"/>
      <p:bldP spid="80" grpId="0" animBg="1"/>
      <p:bldP spid="82" grpId="0" animBg="1"/>
      <p:bldP spid="109" grpId="0" animBg="1"/>
      <p:bldP spid="112" grpId="0"/>
      <p:bldP spid="76" grpId="0" animBg="1"/>
      <p:bldP spid="87" grpId="0"/>
      <p:bldP spid="74" grpId="0" animBg="1"/>
      <p:bldP spid="8" grpId="0"/>
      <p:bldP spid="77" grpId="0"/>
      <p:bldP spid="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4541" y="721547"/>
            <a:ext cx="59907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III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Оформление решения задачи.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lphaLcParenR"/>
            </a:pPr>
            <a:r>
              <a:rPr lang="ru-RU" sz="1600" dirty="0"/>
              <a:t>Ребро </a:t>
            </a:r>
            <a:r>
              <a:rPr lang="en-US" sz="1600" i="1" dirty="0"/>
              <a:t>SA</a:t>
            </a:r>
            <a:r>
              <a:rPr lang="en-US" sz="1600" dirty="0"/>
              <a:t> </a:t>
            </a:r>
            <a:r>
              <a:rPr lang="ru-RU" sz="1600" dirty="0"/>
              <a:t>пирамиды </a:t>
            </a:r>
            <a:r>
              <a:rPr lang="en-US" sz="1600" i="1" dirty="0"/>
              <a:t>SABC</a:t>
            </a:r>
            <a:r>
              <a:rPr lang="ru-RU" sz="1600" i="1" dirty="0"/>
              <a:t> </a:t>
            </a:r>
            <a:r>
              <a:rPr lang="ru-RU" sz="1600" dirty="0"/>
              <a:t>перпендикулярно плоскости основания </a:t>
            </a:r>
            <a:r>
              <a:rPr lang="en-US" sz="1600" i="1" dirty="0"/>
              <a:t>ABC</a:t>
            </a:r>
            <a:r>
              <a:rPr lang="ru-RU" sz="1600" dirty="0"/>
              <a:t>. </a:t>
            </a:r>
            <a:endParaRPr lang="en-US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06476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 </a:t>
            </a:r>
            <a:r>
              <a:rPr lang="ru-RU" sz="1600" dirty="0"/>
              <a:t>Докажите, что плоскость, проходящая через середины ребер </a:t>
            </a:r>
            <a:r>
              <a:rPr lang="en-US" sz="1600" i="1" dirty="0"/>
              <a:t>AB</a:t>
            </a:r>
            <a:r>
              <a:rPr lang="en-US" sz="1600" dirty="0"/>
              <a:t>, </a:t>
            </a:r>
            <a:r>
              <a:rPr lang="en-US" sz="1600" i="1" dirty="0"/>
              <a:t>AC</a:t>
            </a:r>
            <a:r>
              <a:rPr lang="en-US" sz="1600" dirty="0"/>
              <a:t>, </a:t>
            </a:r>
            <a:r>
              <a:rPr lang="en-US" sz="1600" i="1" dirty="0"/>
              <a:t>SA</a:t>
            </a:r>
            <a:r>
              <a:rPr lang="ru-RU" sz="1600" dirty="0"/>
              <a:t> отсекает от пирамиды </a:t>
            </a:r>
            <a:r>
              <a:rPr lang="en-US" sz="1600" i="1" dirty="0"/>
              <a:t>SABC</a:t>
            </a:r>
            <a:r>
              <a:rPr lang="ru-RU" sz="1600" dirty="0"/>
              <a:t> пирамиду, объем которой в </a:t>
            </a:r>
            <a:r>
              <a:rPr lang="ru-RU" sz="1600" i="1" dirty="0"/>
              <a:t>8</a:t>
            </a:r>
            <a:r>
              <a:rPr lang="ru-RU" sz="1600" dirty="0"/>
              <a:t> раз меньше объема пирамиды </a:t>
            </a:r>
            <a:r>
              <a:rPr lang="en-US" sz="1600" i="1" dirty="0"/>
              <a:t>SABC</a:t>
            </a:r>
            <a:r>
              <a:rPr lang="ru-RU" sz="1600" dirty="0"/>
              <a:t>.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6378428" y="661890"/>
            <a:ext cx="2811933" cy="3081398"/>
            <a:chOff x="4424363" y="1366609"/>
            <a:chExt cx="4503429" cy="4868167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>
              <a:off x="4788024" y="4869160"/>
              <a:ext cx="1872208" cy="101266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flipV="1">
              <a:off x="6660232" y="4581128"/>
              <a:ext cx="1957554" cy="130069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Группа 8"/>
            <p:cNvGrpSpPr/>
            <p:nvPr/>
          </p:nvGrpSpPr>
          <p:grpSpPr>
            <a:xfrm>
              <a:off x="4424363" y="1366609"/>
              <a:ext cx="4503429" cy="4868167"/>
              <a:chOff x="4424363" y="1366609"/>
              <a:chExt cx="4503429" cy="4868167"/>
            </a:xfrm>
          </p:grpSpPr>
          <p:cxnSp>
            <p:nvCxnSpPr>
              <p:cNvPr id="10" name="Прямая соединительная линия 9"/>
              <p:cNvCxnSpPr/>
              <p:nvPr/>
            </p:nvCxnSpPr>
            <p:spPr>
              <a:xfrm>
                <a:off x="4788024" y="1674860"/>
                <a:ext cx="3829762" cy="29062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Прямая соединительная линия 10"/>
              <p:cNvCxnSpPr/>
              <p:nvPr/>
            </p:nvCxnSpPr>
            <p:spPr>
              <a:xfrm flipV="1">
                <a:off x="4788024" y="4581128"/>
                <a:ext cx="3829762" cy="288032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4788024" y="1674860"/>
                <a:ext cx="1872208" cy="420696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4788024" y="1669525"/>
                <a:ext cx="0" cy="319963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Овал 13"/>
              <p:cNvSpPr/>
              <p:nvPr/>
            </p:nvSpPr>
            <p:spPr>
              <a:xfrm>
                <a:off x="6508141" y="4653136"/>
                <a:ext cx="194764" cy="144016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Овал 14"/>
              <p:cNvSpPr/>
              <p:nvPr/>
            </p:nvSpPr>
            <p:spPr>
              <a:xfrm>
                <a:off x="4690642" y="3314594"/>
                <a:ext cx="194764" cy="144016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6" name="Прямая соединительная линия 15"/>
              <p:cNvCxnSpPr/>
              <p:nvPr/>
            </p:nvCxnSpPr>
            <p:spPr>
              <a:xfrm>
                <a:off x="4690642" y="2670999"/>
                <a:ext cx="194764" cy="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>
                <a:off x="7452320" y="4563675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единительная линия 17"/>
              <p:cNvCxnSpPr/>
              <p:nvPr/>
            </p:nvCxnSpPr>
            <p:spPr>
              <a:xfrm flipV="1">
                <a:off x="6107485" y="5554374"/>
                <a:ext cx="97382" cy="106874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/>
              <p:nvPr/>
            </p:nvCxnSpPr>
            <p:spPr>
              <a:xfrm flipV="1">
                <a:off x="6204867" y="5589240"/>
                <a:ext cx="120699" cy="144016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V="1">
                <a:off x="5190206" y="5061273"/>
                <a:ext cx="134741" cy="7620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/>
              <p:cNvCxnSpPr/>
              <p:nvPr/>
            </p:nvCxnSpPr>
            <p:spPr>
              <a:xfrm flipV="1">
                <a:off x="5092824" y="5013176"/>
                <a:ext cx="152400" cy="72008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4690642" y="4072520"/>
                <a:ext cx="194764" cy="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/>
              <p:cNvCxnSpPr/>
              <p:nvPr/>
            </p:nvCxnSpPr>
            <p:spPr>
              <a:xfrm>
                <a:off x="7604720" y="4556651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>
                <a:off x="7745603" y="4563674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5632448" y="4716075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/>
              <p:nvPr/>
            </p:nvCxnSpPr>
            <p:spPr>
              <a:xfrm>
                <a:off x="5877060" y="4716075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Прямая соединительная линия 26"/>
              <p:cNvCxnSpPr/>
              <p:nvPr/>
            </p:nvCxnSpPr>
            <p:spPr>
              <a:xfrm>
                <a:off x="5768029" y="4700667"/>
                <a:ext cx="48691" cy="192969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8" name="Группа 27"/>
              <p:cNvGrpSpPr/>
              <p:nvPr/>
            </p:nvGrpSpPr>
            <p:grpSpPr>
              <a:xfrm>
                <a:off x="4793039" y="3362733"/>
                <a:ext cx="1807040" cy="2025854"/>
                <a:chOff x="4821080" y="3400555"/>
                <a:chExt cx="1807040" cy="2025854"/>
              </a:xfrm>
            </p:grpSpPr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4821080" y="3400555"/>
                  <a:ext cx="1720117" cy="1266534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5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Прямая соединительная линия 37"/>
                <p:cNvCxnSpPr/>
                <p:nvPr/>
              </p:nvCxnSpPr>
              <p:spPr>
                <a:xfrm>
                  <a:off x="4824739" y="3426854"/>
                  <a:ext cx="867245" cy="1865965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Прямая соединительная линия 38"/>
                <p:cNvCxnSpPr/>
                <p:nvPr/>
              </p:nvCxnSpPr>
              <p:spPr>
                <a:xfrm flipH="1">
                  <a:off x="5655269" y="4756643"/>
                  <a:ext cx="972851" cy="669766"/>
                </a:xfrm>
                <a:prstGeom prst="line">
                  <a:avLst/>
                </a:prstGeom>
                <a:ln w="19050">
                  <a:solidFill>
                    <a:schemeClr val="accent3">
                      <a:lumMod val="50000"/>
                    </a:schemeClr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9" name="TextBox 28"/>
              <p:cNvSpPr txBox="1"/>
              <p:nvPr/>
            </p:nvSpPr>
            <p:spPr>
              <a:xfrm>
                <a:off x="4690642" y="1366609"/>
                <a:ext cx="2952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S</a:t>
                </a:r>
                <a:endParaRPr lang="ru-RU" i="1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5418042" y="5404574"/>
                <a:ext cx="3321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N</a:t>
                </a:r>
                <a:endParaRPr lang="ru-RU" i="1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556374" y="4346743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L</a:t>
                </a:r>
                <a:endParaRPr lang="ru-RU" i="1" dirty="0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424363" y="3215889"/>
                <a:ext cx="3177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K</a:t>
                </a:r>
                <a:endParaRPr lang="ru-RU" i="1" dirty="0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6567186" y="5865444"/>
                <a:ext cx="3225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C</a:t>
                </a:r>
                <a:endParaRPr lang="ru-RU" i="1" dirty="0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8613282" y="4380288"/>
                <a:ext cx="3145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B</a:t>
                </a:r>
                <a:endParaRPr lang="ru-RU" i="1" dirty="0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4524086" y="4730041"/>
                <a:ext cx="3257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A</a:t>
                </a:r>
                <a:endParaRPr lang="ru-RU" i="1" dirty="0"/>
              </a:p>
            </p:txBody>
          </p:sp>
          <p:sp>
            <p:nvSpPr>
              <p:cNvPr id="36" name="Овал 35"/>
              <p:cNvSpPr/>
              <p:nvPr/>
            </p:nvSpPr>
            <p:spPr>
              <a:xfrm>
                <a:off x="5577803" y="5231476"/>
                <a:ext cx="194764" cy="144016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0" name="TextBox 39"/>
          <p:cNvSpPr txBox="1"/>
          <p:nvPr/>
        </p:nvSpPr>
        <p:spPr>
          <a:xfrm>
            <a:off x="-26342" y="1093763"/>
            <a:ext cx="64047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Используя составленный план решения, оформите решение данной задачи самостоятельно и сравните</a:t>
            </a:r>
            <a:r>
              <a:rPr lang="en-US" dirty="0"/>
              <a:t> </a:t>
            </a:r>
            <a:r>
              <a:rPr lang="ru-RU" dirty="0"/>
              <a:t>с представленным.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2725660" y="2729802"/>
                <a:ext cx="1432443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𝑉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ru-RU" b="0" i="1" smtClean="0">
                              <a:latin typeface="Cambria Math"/>
                            </a:rPr>
                            <m:t>осн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𝐻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5660" y="2729802"/>
                <a:ext cx="1432443" cy="6127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395996" y="3571413"/>
                <a:ext cx="18057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𝐻</m:t>
                      </m:r>
                      <m:r>
                        <a:rPr lang="en-US" b="0" i="1" baseline="-25000" smtClean="0">
                          <a:latin typeface="Cambria Math"/>
                        </a:rPr>
                        <m:t>𝑆𝐴𝐵𝐶</m:t>
                      </m:r>
                      <m:r>
                        <a:rPr lang="en-US" b="0" i="1" smtClean="0">
                          <a:latin typeface="Cambria Math"/>
                        </a:rPr>
                        <m:t>=2</m:t>
                      </m:r>
                      <m:r>
                        <a:rPr lang="en-US" i="1">
                          <a:latin typeface="Cambria Math"/>
                        </a:rPr>
                        <m:t>𝐻</m:t>
                      </m:r>
                      <m:r>
                        <a:rPr lang="en-US" i="1" baseline="-25000">
                          <a:latin typeface="Cambria Math"/>
                        </a:rPr>
                        <m:t>𝐾𝐴𝑁𝐿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996" y="3571413"/>
                <a:ext cx="1805751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-61405" y="3312615"/>
            <a:ext cx="46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1. 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0" y="4362307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2269140" y="5258951"/>
                <a:ext cx="2207326" cy="392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smtClean="0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000" b="0" i="1" smtClean="0">
                                <a:latin typeface="Cambria Math"/>
                              </a:rPr>
                              <m:t>𝐴𝐵𝐶</m:t>
                            </m:r>
                          </m:sub>
                        </m:sSub>
                        <m:r>
                          <a:rPr lang="en-US" sz="2000" b="0" i="1" smtClean="0">
                            <a:latin typeface="Cambria Math"/>
                          </a:rPr>
                          <m:t>=</m:t>
                        </m:r>
                        <m:r>
                          <a:rPr lang="ru-RU" sz="2000" b="0" i="1" smtClean="0">
                            <a:latin typeface="Cambria Math"/>
                          </a:rPr>
                          <m:t>4</m:t>
                        </m:r>
                        <m:r>
                          <a:rPr lang="en-US" sz="2000" i="1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2000" b="0" i="1" smtClean="0">
                            <a:latin typeface="Cambria Math"/>
                          </a:rPr>
                          <m:t>𝐴𝑁𝐿</m:t>
                        </m:r>
                      </m:sub>
                    </m:sSub>
                  </m:oMath>
                </a14:m>
                <a:r>
                  <a:rPr lang="en-US" sz="1400" dirty="0"/>
                  <a:t>   </a:t>
                </a:r>
                <a:endParaRPr lang="ru-RU" sz="1400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9140" y="5258951"/>
                <a:ext cx="2207326" cy="392993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46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-44541" y="5771997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Прямоугольник 58"/>
              <p:cNvSpPr/>
              <p:nvPr/>
            </p:nvSpPr>
            <p:spPr>
              <a:xfrm>
                <a:off x="365112" y="5685724"/>
                <a:ext cx="4062331" cy="9112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𝑆𝐴𝐵𝐶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𝐾𝐴𝑁𝐿</m:t>
                            </m:r>
                          </m:sub>
                        </m:sSub>
                      </m:den>
                    </m:f>
                    <m:r>
                      <a:rPr lang="ru-RU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4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ru-RU" sz="2400" b="0" i="1" smtClean="0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en-US" sz="2400" i="1">
                            <a:latin typeface="Cambria Math"/>
                          </a:rPr>
                          <m:t>2</m:t>
                        </m:r>
                        <m:r>
                          <a:rPr lang="en-US" sz="2400" i="1">
                            <a:latin typeface="Cambria Math"/>
                          </a:rPr>
                          <m:t>𝐻𝐾𝐴𝑁𝐿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ru-RU" sz="2400" i="1">
                                <a:latin typeface="Cambria Math"/>
                              </a:rPr>
                              <m:t>4</m:t>
                            </m:r>
                            <m:r>
                              <a:rPr lang="en-US" sz="2400" i="1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𝐴𝑁𝐿</m:t>
                            </m:r>
                          </m:sub>
                        </m:sSub>
                      </m:num>
                      <m:den>
                        <m:f>
                          <m:fPr>
                            <m:ctrlPr>
                              <a:rPr lang="ru-RU" sz="24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ru-RU" sz="24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ru-RU" sz="2400" b="0" i="1" smtClean="0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a:rPr lang="en-US" sz="2400" i="1">
                            <a:latin typeface="Cambria Math"/>
                          </a:rPr>
                          <m:t>𝐻</m:t>
                        </m:r>
                        <m:r>
                          <a:rPr lang="en-US" sz="2400" i="1" baseline="-25000">
                            <a:latin typeface="Cambria Math"/>
                          </a:rPr>
                          <m:t>𝐾𝐴𝑁𝐿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/>
                              </a:rPr>
                              <m:t>𝑆</m:t>
                            </m:r>
                          </m:e>
                          <m:sub>
                            <m:r>
                              <a:rPr lang="en-US" sz="2400" i="1">
                                <a:latin typeface="Cambria Math"/>
                              </a:rPr>
                              <m:t>𝐴𝑁𝐿</m:t>
                            </m:r>
                          </m:sub>
                        </m:sSub>
                      </m:den>
                    </m:f>
                  </m:oMath>
                </a14:m>
                <a:r>
                  <a:rPr lang="ru-RU" dirty="0"/>
                  <a:t> </a:t>
                </a:r>
                <a:r>
                  <a:rPr lang="ru-RU" i="1" dirty="0"/>
                  <a:t>= 8, </a:t>
                </a:r>
                <a:r>
                  <a:rPr lang="ru-RU" dirty="0"/>
                  <a:t>ч. т. д.</a:t>
                </a:r>
              </a:p>
            </p:txBody>
          </p:sp>
        </mc:Choice>
        <mc:Fallback xmlns="">
          <p:sp>
            <p:nvSpPr>
              <p:cNvPr id="59" name="Прямоугольник 5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112" y="5685724"/>
                <a:ext cx="4062331" cy="911211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r="-4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0" y="1959841"/>
            <a:ext cx="59442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а) Определить, как связаны высоты пирамид.</a:t>
            </a:r>
          </a:p>
          <a:p>
            <a:r>
              <a:rPr lang="ru-RU" sz="1600" i="1" dirty="0"/>
              <a:t>б) Определить, как связаны площади оснований пирамид.</a:t>
            </a:r>
          </a:p>
          <a:p>
            <a:r>
              <a:rPr lang="ru-RU" sz="1600" i="1" dirty="0"/>
              <a:t>в) Сделать вывод об отношении объемов пирамид.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75133" y="4342726"/>
                <a:ext cx="8309006" cy="14536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𝐴𝐶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𝐴𝑁</m:t>
                          </m:r>
                        </m:den>
                      </m:f>
                      <m:r>
                        <a:rPr lang="en-US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𝐴𝐵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𝐴𝐿</m:t>
                          </m:r>
                        </m:den>
                      </m:f>
                      <m:r>
                        <a:rPr lang="en-US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𝐵𝐶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𝐿𝑁</m:t>
                          </m:r>
                        </m:den>
                      </m:f>
                      <m:r>
                        <a:rPr lang="en-US" i="1">
                          <a:latin typeface="Cambria Math"/>
                          <a:ea typeface="Cambria Math"/>
                        </a:rPr>
                        <m:t>=2⇒</m:t>
                      </m:r>
                      <m:r>
                        <a:rPr lang="en-US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ru-RU" i="1">
                          <a:latin typeface="Cambria Math"/>
                          <a:ea typeface="Cambria Math"/>
                        </a:rPr>
                        <m:t> АВС</m:t>
                      </m:r>
                      <m:r>
                        <a:rPr lang="en-US" i="1">
                          <a:latin typeface="Cambria Math"/>
                          <a:ea typeface="Cambria Math"/>
                        </a:rPr>
                        <m:t>~</m:t>
                      </m:r>
                      <m:r>
                        <a:rPr lang="ru-RU" i="1">
                          <a:latin typeface="Cambria Math"/>
                          <a:ea typeface="Cambria Math"/>
                        </a:rPr>
                        <m:t> ∆</m:t>
                      </m:r>
                      <m:r>
                        <a:rPr lang="en-US" i="1">
                          <a:latin typeface="Cambria Math"/>
                          <a:ea typeface="Cambria Math"/>
                        </a:rPr>
                        <m:t>𝐴𝑁𝐿</m:t>
                      </m:r>
                      <m:r>
                        <a:rPr lang="ru-RU" b="0" i="1" smtClean="0">
                          <a:latin typeface="Cambria Math"/>
                          <a:ea typeface="Cambria Math"/>
                        </a:rPr>
                        <m:t> </m:t>
                      </m:r>
                      <m:d>
                        <m:dPr>
                          <m:ctrlPr>
                            <a:rPr lang="ru-RU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/>
                              <a:ea typeface="Cambria Math"/>
                            </a:rPr>
                            <m:t> по трем пропорциональным сторонам</m:t>
                          </m:r>
                        </m:e>
                      </m:d>
                      <m:r>
                        <a:rPr lang="ru-RU" b="0" i="1" smtClean="0">
                          <a:latin typeface="Cambria Math"/>
                          <a:ea typeface="Cambria Math"/>
                        </a:rPr>
                        <m:t>;</m:t>
                      </m:r>
                    </m:oMath>
                  </m:oMathPara>
                </a14:m>
                <a:endParaRPr lang="ru-RU" b="0" i="1" dirty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𝑘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=2−коэффициент подобия;</m:t>
                      </m:r>
                    </m:oMath>
                  </m:oMathPara>
                </a14:m>
                <a:endParaRPr lang="en-US" b="0" i="1" dirty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i="1">
                          <a:latin typeface="Cambria Math"/>
                          <a:ea typeface="Cambria Math"/>
                        </a:rPr>
                        <m:t> </m:t>
                      </m:r>
                      <m:f>
                        <m:fPr>
                          <m:ctrlPr>
                            <a:rPr lang="ru-RU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𝐴𝐵𝐶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𝐴𝑁𝐿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𝑘</m:t>
                          </m:r>
                        </m:e>
                        <m:sup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=4⇒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33" y="4342726"/>
                <a:ext cx="8309006" cy="1453668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Прямоугольник 41"/>
              <p:cNvSpPr/>
              <p:nvPr/>
            </p:nvSpPr>
            <p:spPr>
              <a:xfrm>
                <a:off x="471078" y="3260052"/>
                <a:ext cx="136338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𝐻</m:t>
                      </m:r>
                      <m:r>
                        <a:rPr lang="en-US" i="1" baseline="-25000">
                          <a:latin typeface="Cambria Math"/>
                        </a:rPr>
                        <m:t>𝑆𝐴𝐵𝐶</m:t>
                      </m:r>
                      <m:r>
                        <a:rPr lang="en-US" b="0" i="0" smtClean="0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/>
                        </a:rPr>
                        <m:t>SA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2" name="Прямоугольник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78" y="3260052"/>
                <a:ext cx="1363387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Прямоугольник 62"/>
              <p:cNvSpPr/>
              <p:nvPr/>
            </p:nvSpPr>
            <p:spPr>
              <a:xfrm>
                <a:off x="471078" y="3630738"/>
                <a:ext cx="1397113" cy="6109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𝐻</m:t>
                      </m:r>
                      <m:r>
                        <a:rPr lang="en-US" b="0" i="1" baseline="-25000" smtClean="0">
                          <a:latin typeface="Cambria Math"/>
                        </a:rPr>
                        <m:t>𝐾𝐴𝑁𝐿</m:t>
                      </m:r>
                      <m:r>
                        <a:rPr lang="en-US" b="0" i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𝑆𝐴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63" name="Прямоугольник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78" y="3630738"/>
                <a:ext cx="1397113" cy="61093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Правая фигурная скобка 42"/>
          <p:cNvSpPr/>
          <p:nvPr/>
        </p:nvSpPr>
        <p:spPr>
          <a:xfrm>
            <a:off x="2019869" y="3270485"/>
            <a:ext cx="315338" cy="97118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63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/>
      <p:bldP spid="53" grpId="0"/>
      <p:bldP spid="57" grpId="0" animBg="1"/>
      <p:bldP spid="58" grpId="0"/>
      <p:bldP spid="59" grpId="0" animBg="1"/>
      <p:bldP spid="3" grpId="0" animBg="1"/>
      <p:bldP spid="42" grpId="0" animBg="1"/>
      <p:bldP spid="63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784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b</a:t>
            </a:r>
            <a:r>
              <a:rPr lang="ru-RU" sz="1600" dirty="0"/>
              <a:t>)  Ребро </a:t>
            </a:r>
            <a:r>
              <a:rPr lang="en-US" sz="1600" i="1" dirty="0"/>
              <a:t>SA</a:t>
            </a:r>
            <a:r>
              <a:rPr lang="en-US" sz="1600" dirty="0"/>
              <a:t> </a:t>
            </a:r>
            <a:r>
              <a:rPr lang="ru-RU" sz="1600" dirty="0"/>
              <a:t>пирамиды </a:t>
            </a:r>
            <a:r>
              <a:rPr lang="en-US" sz="1600" i="1" dirty="0"/>
              <a:t>SABC</a:t>
            </a:r>
            <a:r>
              <a:rPr lang="ru-RU" sz="1600" i="1" dirty="0"/>
              <a:t> </a:t>
            </a:r>
            <a:r>
              <a:rPr lang="ru-RU" sz="1600" dirty="0"/>
              <a:t>перпендикулярно плоскости основания </a:t>
            </a:r>
            <a:r>
              <a:rPr lang="en-US" sz="1600" i="1" dirty="0"/>
              <a:t>ABC</a:t>
            </a:r>
            <a:r>
              <a:rPr lang="ru-RU" sz="1600" dirty="0"/>
              <a:t>. </a:t>
            </a:r>
            <a:endParaRPr lang="en-US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57778"/>
            <a:ext cx="82942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Анализ условия задачи и построение чертежа.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00112" y="997277"/>
            <a:ext cx="6093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1.  Какие данные о пирамиде надо нанести на чертеж?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100112" y="1282863"/>
            <a:ext cx="2800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2.  Что требуется найти?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5787920" y="657778"/>
            <a:ext cx="31398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4788024" y="4869160"/>
            <a:ext cx="1872208" cy="101266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6660232" y="4581128"/>
            <a:ext cx="1957554" cy="13006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4788024" y="1674860"/>
            <a:ext cx="3829762" cy="290626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4788024" y="4581128"/>
            <a:ext cx="3829762" cy="288032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4788024" y="1674860"/>
            <a:ext cx="1872208" cy="420696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788024" y="1669525"/>
            <a:ext cx="0" cy="319963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Овал 47"/>
          <p:cNvSpPr/>
          <p:nvPr/>
        </p:nvSpPr>
        <p:spPr>
          <a:xfrm>
            <a:off x="6508141" y="4653136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719217" y="3314594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4690642" y="2670999"/>
            <a:ext cx="1947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 flipV="1">
            <a:off x="6107485" y="5554374"/>
            <a:ext cx="97382" cy="106874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 flipV="1">
            <a:off x="6204867" y="5589240"/>
            <a:ext cx="120699" cy="14401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5190206" y="5061273"/>
            <a:ext cx="134741" cy="762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5092824" y="5013176"/>
            <a:ext cx="152400" cy="7200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4690642" y="4072520"/>
            <a:ext cx="1947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Группа 8"/>
          <p:cNvGrpSpPr/>
          <p:nvPr/>
        </p:nvGrpSpPr>
        <p:grpSpPr>
          <a:xfrm>
            <a:off x="7452320" y="4556651"/>
            <a:ext cx="201091" cy="199993"/>
            <a:chOff x="7452320" y="4556651"/>
            <a:chExt cx="201091" cy="199993"/>
          </a:xfrm>
        </p:grpSpPr>
        <p:cxnSp>
          <p:nvCxnSpPr>
            <p:cNvPr id="55" name="Прямая соединительная линия 54"/>
            <p:cNvCxnSpPr/>
            <p:nvPr/>
          </p:nvCxnSpPr>
          <p:spPr>
            <a:xfrm>
              <a:off x="7452320" y="4563675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единительная линия 88"/>
            <p:cNvCxnSpPr/>
            <p:nvPr/>
          </p:nvCxnSpPr>
          <p:spPr>
            <a:xfrm>
              <a:off x="7604720" y="4556651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Группа 9"/>
          <p:cNvGrpSpPr/>
          <p:nvPr/>
        </p:nvGrpSpPr>
        <p:grpSpPr>
          <a:xfrm>
            <a:off x="5632448" y="4700667"/>
            <a:ext cx="184272" cy="208377"/>
            <a:chOff x="5632448" y="4700667"/>
            <a:chExt cx="184272" cy="208377"/>
          </a:xfrm>
        </p:grpSpPr>
        <p:cxnSp>
          <p:nvCxnSpPr>
            <p:cNvPr id="91" name="Прямая соединительная линия 90"/>
            <p:cNvCxnSpPr/>
            <p:nvPr/>
          </p:nvCxnSpPr>
          <p:spPr>
            <a:xfrm>
              <a:off x="5632448" y="4716075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Прямая соединительная линия 92"/>
            <p:cNvCxnSpPr/>
            <p:nvPr/>
          </p:nvCxnSpPr>
          <p:spPr>
            <a:xfrm>
              <a:off x="5768029" y="4700667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7" name="Группа 106"/>
          <p:cNvGrpSpPr/>
          <p:nvPr/>
        </p:nvGrpSpPr>
        <p:grpSpPr>
          <a:xfrm>
            <a:off x="4793039" y="3362733"/>
            <a:ext cx="1807040" cy="2025854"/>
            <a:chOff x="4821080" y="3400555"/>
            <a:chExt cx="1807040" cy="2025854"/>
          </a:xfrm>
        </p:grpSpPr>
        <p:cxnSp>
          <p:nvCxnSpPr>
            <p:cNvPr id="96" name="Прямая соединительная линия 95"/>
            <p:cNvCxnSpPr/>
            <p:nvPr/>
          </p:nvCxnSpPr>
          <p:spPr>
            <a:xfrm>
              <a:off x="4821080" y="3400555"/>
              <a:ext cx="1720117" cy="1266534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Прямая соединительная линия 94"/>
            <p:cNvCxnSpPr/>
            <p:nvPr/>
          </p:nvCxnSpPr>
          <p:spPr>
            <a:xfrm>
              <a:off x="4824739" y="3426854"/>
              <a:ext cx="867245" cy="1865965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Прямая соединительная линия 99"/>
            <p:cNvCxnSpPr/>
            <p:nvPr/>
          </p:nvCxnSpPr>
          <p:spPr>
            <a:xfrm flipH="1">
              <a:off x="5655269" y="4756643"/>
              <a:ext cx="972851" cy="669766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8" name="TextBox 107"/>
          <p:cNvSpPr txBox="1"/>
          <p:nvPr/>
        </p:nvSpPr>
        <p:spPr>
          <a:xfrm>
            <a:off x="4690642" y="1366609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</a:t>
            </a:r>
            <a:endParaRPr lang="ru-RU" i="1" dirty="0"/>
          </a:p>
        </p:txBody>
      </p:sp>
      <p:sp>
        <p:nvSpPr>
          <p:cNvPr id="109" name="TextBox 108"/>
          <p:cNvSpPr txBox="1"/>
          <p:nvPr/>
        </p:nvSpPr>
        <p:spPr>
          <a:xfrm>
            <a:off x="6025972" y="5012821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/>
              <a:t>М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6556374" y="434674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</a:t>
            </a:r>
            <a:endParaRPr lang="ru-RU" i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4424363" y="3215889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K</a:t>
            </a:r>
            <a:endParaRPr lang="ru-RU" i="1" dirty="0"/>
          </a:p>
        </p:txBody>
      </p:sp>
      <p:sp>
        <p:nvSpPr>
          <p:cNvPr id="112" name="TextBox 111"/>
          <p:cNvSpPr txBox="1"/>
          <p:nvPr/>
        </p:nvSpPr>
        <p:spPr>
          <a:xfrm>
            <a:off x="6567186" y="5865444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C</a:t>
            </a:r>
            <a:endParaRPr lang="ru-RU" i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8613282" y="438028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B</a:t>
            </a:r>
            <a:endParaRPr lang="ru-RU" i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4524086" y="4730041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A</a:t>
            </a:r>
            <a:endParaRPr lang="ru-RU" i="1" dirty="0"/>
          </a:p>
        </p:txBody>
      </p:sp>
      <p:sp>
        <p:nvSpPr>
          <p:cNvPr id="115" name="Овал 114"/>
          <p:cNvSpPr/>
          <p:nvPr/>
        </p:nvSpPr>
        <p:spPr>
          <a:xfrm>
            <a:off x="4727357" y="1663933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Овал 115"/>
          <p:cNvSpPr/>
          <p:nvPr/>
        </p:nvSpPr>
        <p:spPr>
          <a:xfrm>
            <a:off x="5577803" y="5231476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/>
              <p:cNvSpPr txBox="1"/>
              <p:nvPr/>
            </p:nvSpPr>
            <p:spPr>
              <a:xfrm>
                <a:off x="-13406" y="293511"/>
                <a:ext cx="9157405" cy="364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/>
                  <a:t>Найдите расстояние от вершины А до плоскости </a:t>
                </a:r>
                <a:r>
                  <a:rPr lang="en-US" sz="1600" i="1" dirty="0"/>
                  <a:t>KNL</a:t>
                </a:r>
                <a:r>
                  <a:rPr lang="ru-RU" sz="1600" dirty="0"/>
                  <a:t>, если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/>
                      </a:rPr>
                      <m:t>𝑆𝐴</m:t>
                    </m:r>
                    <m:r>
                      <a:rPr lang="en-US" sz="1600" b="0" i="1" smtClean="0">
                        <a:latin typeface="Cambria Math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i="1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sz="1600" b="0" i="1" smtClean="0">
                        <a:latin typeface="Cambria Math"/>
                      </a:rPr>
                      <m:t>, </m:t>
                    </m:r>
                    <m:r>
                      <a:rPr lang="en-US" sz="1600" b="0" i="1" smtClean="0">
                        <a:latin typeface="Cambria Math"/>
                      </a:rPr>
                      <m:t>𝐴𝐵</m:t>
                    </m:r>
                    <m:r>
                      <a:rPr lang="en-US" sz="1600" b="0" i="1" smtClean="0">
                        <a:latin typeface="Cambria Math"/>
                      </a:rPr>
                      <m:t>=</m:t>
                    </m:r>
                    <m:r>
                      <a:rPr lang="en-US" sz="1600" b="0" i="1" smtClean="0">
                        <a:latin typeface="Cambria Math"/>
                      </a:rPr>
                      <m:t>𝐴𝐶</m:t>
                    </m:r>
                    <m:r>
                      <a:rPr lang="en-US" sz="1600" b="0" i="1" smtClean="0">
                        <a:latin typeface="Cambria Math"/>
                      </a:rPr>
                      <m:t>=10, </m:t>
                    </m:r>
                    <m:r>
                      <a:rPr lang="en-US" sz="1600" b="0" i="1" smtClean="0">
                        <a:latin typeface="Cambria Math"/>
                      </a:rPr>
                      <m:t>𝐵𝐶</m:t>
                    </m:r>
                    <m:r>
                      <a:rPr lang="en-US" sz="1600" b="0" i="1" smtClean="0">
                        <a:latin typeface="Cambria Math"/>
                      </a:rPr>
                      <m:t>=4</m:t>
                    </m:r>
                    <m:rad>
                      <m:radPr>
                        <m:degHide m:val="on"/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b="0" i="1" smtClean="0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sz="1600" b="0" i="1" smtClean="0">
                        <a:latin typeface="Cambria Math"/>
                      </a:rPr>
                      <m:t>.</m:t>
                    </m:r>
                  </m:oMath>
                </a14:m>
                <a:endParaRPr lang="ru-RU" sz="1600" dirty="0"/>
              </a:p>
            </p:txBody>
          </p:sp>
        </mc:Choice>
        <mc:Fallback xmlns="">
          <p:sp>
            <p:nvSpPr>
              <p:cNvPr id="117" name="TextBox 1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406" y="293511"/>
                <a:ext cx="9157405" cy="36426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399" b="-20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170574" y="2762020"/>
                <a:ext cx="661656" cy="4075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574" y="2762020"/>
                <a:ext cx="661656" cy="40754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5061678" y="5215251"/>
                <a:ext cx="51007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678" y="5215251"/>
                <a:ext cx="510076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6858060" y="4367296"/>
                <a:ext cx="51007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60" y="4367296"/>
                <a:ext cx="510076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7501011" y="5171718"/>
                <a:ext cx="661656" cy="4075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4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1011" y="5171718"/>
                <a:ext cx="661656" cy="40754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-100112" y="1568449"/>
            <a:ext cx="39837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3.  Что называется расстоянием от</a:t>
            </a:r>
          </a:p>
          <a:p>
            <a:r>
              <a:rPr lang="ru-RU" dirty="0"/>
              <a:t>точки до плоскости?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-100112" y="2909062"/>
            <a:ext cx="4057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4.  Как показать это расстояние на </a:t>
            </a:r>
          </a:p>
          <a:p>
            <a:r>
              <a:rPr lang="ru-RU" dirty="0"/>
              <a:t>чертеже?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4808842" y="3400555"/>
            <a:ext cx="1396025" cy="163947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flipH="1">
            <a:off x="4749592" y="4319997"/>
            <a:ext cx="778837" cy="56158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Овал 66"/>
          <p:cNvSpPr/>
          <p:nvPr/>
        </p:nvSpPr>
        <p:spPr>
          <a:xfrm>
            <a:off x="5475288" y="4238464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TextBox 67"/>
          <p:cNvSpPr txBox="1"/>
          <p:nvPr/>
        </p:nvSpPr>
        <p:spPr>
          <a:xfrm>
            <a:off x="5515068" y="399241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H</a:t>
            </a:r>
            <a:endParaRPr lang="ru-RU" i="1" dirty="0"/>
          </a:p>
        </p:txBody>
      </p:sp>
      <p:sp>
        <p:nvSpPr>
          <p:cNvPr id="61" name="Овал 60"/>
          <p:cNvSpPr/>
          <p:nvPr/>
        </p:nvSpPr>
        <p:spPr>
          <a:xfrm>
            <a:off x="6114135" y="4941168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5895364" y="5121821"/>
            <a:ext cx="109007" cy="125445"/>
          </a:xfrm>
          <a:custGeom>
            <a:avLst/>
            <a:gdLst>
              <a:gd name="connsiteX0" fmla="*/ 0 w 124884"/>
              <a:gd name="connsiteY0" fmla="*/ 83127 h 83127"/>
              <a:gd name="connsiteX1" fmla="*/ 13854 w 124884"/>
              <a:gd name="connsiteY1" fmla="*/ 13854 h 83127"/>
              <a:gd name="connsiteX2" fmla="*/ 110836 w 124884"/>
              <a:gd name="connsiteY2" fmla="*/ 69273 h 83127"/>
              <a:gd name="connsiteX3" fmla="*/ 124690 w 124884"/>
              <a:gd name="connsiteY3" fmla="*/ 0 h 83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884" h="83127">
                <a:moveTo>
                  <a:pt x="0" y="83127"/>
                </a:moveTo>
                <a:cubicBezTo>
                  <a:pt x="4618" y="60036"/>
                  <a:pt x="-5739" y="26916"/>
                  <a:pt x="13854" y="13854"/>
                </a:cubicBezTo>
                <a:cubicBezTo>
                  <a:pt x="65215" y="-20386"/>
                  <a:pt x="94276" y="44433"/>
                  <a:pt x="110836" y="69273"/>
                </a:cubicBezTo>
                <a:cubicBezTo>
                  <a:pt x="127611" y="18947"/>
                  <a:pt x="124690" y="42313"/>
                  <a:pt x="124690" y="0"/>
                </a:cubicBez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Полилиния 62"/>
          <p:cNvSpPr/>
          <p:nvPr/>
        </p:nvSpPr>
        <p:spPr>
          <a:xfrm>
            <a:off x="6328173" y="4812559"/>
            <a:ext cx="157102" cy="165442"/>
          </a:xfrm>
          <a:custGeom>
            <a:avLst/>
            <a:gdLst>
              <a:gd name="connsiteX0" fmla="*/ 0 w 124884"/>
              <a:gd name="connsiteY0" fmla="*/ 83127 h 83127"/>
              <a:gd name="connsiteX1" fmla="*/ 13854 w 124884"/>
              <a:gd name="connsiteY1" fmla="*/ 13854 h 83127"/>
              <a:gd name="connsiteX2" fmla="*/ 110836 w 124884"/>
              <a:gd name="connsiteY2" fmla="*/ 69273 h 83127"/>
              <a:gd name="connsiteX3" fmla="*/ 124690 w 124884"/>
              <a:gd name="connsiteY3" fmla="*/ 0 h 83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884" h="83127">
                <a:moveTo>
                  <a:pt x="0" y="83127"/>
                </a:moveTo>
                <a:cubicBezTo>
                  <a:pt x="4618" y="60036"/>
                  <a:pt x="-5739" y="26916"/>
                  <a:pt x="13854" y="13854"/>
                </a:cubicBezTo>
                <a:cubicBezTo>
                  <a:pt x="65215" y="-20386"/>
                  <a:pt x="94276" y="44433"/>
                  <a:pt x="110836" y="69273"/>
                </a:cubicBezTo>
                <a:cubicBezTo>
                  <a:pt x="127611" y="18947"/>
                  <a:pt x="124690" y="42313"/>
                  <a:pt x="124690" y="0"/>
                </a:cubicBez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4" name="Прямая соединительная линия 63"/>
          <p:cNvCxnSpPr>
            <a:stCxn id="61" idx="2"/>
          </p:cNvCxnSpPr>
          <p:nvPr/>
        </p:nvCxnSpPr>
        <p:spPr>
          <a:xfrm flipH="1" flipV="1">
            <a:off x="4748729" y="4881580"/>
            <a:ext cx="1365406" cy="131596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5455778" y="540457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N</a:t>
            </a:r>
            <a:endParaRPr lang="ru-RU" i="1" dirty="0"/>
          </a:p>
        </p:txBody>
      </p:sp>
      <p:sp>
        <p:nvSpPr>
          <p:cNvPr id="62" name="TextBox 61"/>
          <p:cNvSpPr txBox="1"/>
          <p:nvPr/>
        </p:nvSpPr>
        <p:spPr>
          <a:xfrm>
            <a:off x="-100112" y="2131034"/>
            <a:ext cx="432201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Расстоянием от точки до плоскости</a:t>
            </a:r>
          </a:p>
          <a:p>
            <a:r>
              <a:rPr lang="ru-RU" sz="1600" i="1" dirty="0"/>
              <a:t>называется длина перпендикуляра,</a:t>
            </a:r>
          </a:p>
          <a:p>
            <a:r>
              <a:rPr lang="ru-RU" sz="1600" i="1" dirty="0"/>
              <a:t>опущенного из этой точки на плоскость</a:t>
            </a:r>
            <a:r>
              <a:rPr lang="ru-RU" dirty="0"/>
              <a:t>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-100112" y="4776465"/>
            <a:ext cx="31341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1. АН </a:t>
            </a:r>
            <a:r>
              <a:rPr lang="en-US" sz="1600" dirty="0">
                <a:sym typeface="Symbol"/>
              </a:rPr>
              <a:t></a:t>
            </a:r>
            <a:r>
              <a:rPr lang="ru-RU" sz="1600" dirty="0">
                <a:sym typeface="Symbol"/>
              </a:rPr>
              <a:t> </a:t>
            </a:r>
            <a:r>
              <a:rPr lang="ru-RU" sz="1600" i="1" dirty="0">
                <a:sym typeface="Symbol"/>
              </a:rPr>
              <a:t>КМ  (по построению);</a:t>
            </a:r>
            <a:endParaRPr lang="ru-RU" sz="1600" i="1" dirty="0"/>
          </a:p>
        </p:txBody>
      </p:sp>
      <p:sp>
        <p:nvSpPr>
          <p:cNvPr id="70" name="TextBox 69"/>
          <p:cNvSpPr txBox="1"/>
          <p:nvPr/>
        </p:nvSpPr>
        <p:spPr>
          <a:xfrm>
            <a:off x="-100112" y="5031273"/>
            <a:ext cx="39216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2. </a:t>
            </a:r>
            <a:r>
              <a:rPr lang="en-US" sz="1600" i="1" dirty="0"/>
              <a:t>NL</a:t>
            </a:r>
            <a:r>
              <a:rPr lang="ru-RU" sz="1600" dirty="0"/>
              <a:t>⊥</a:t>
            </a:r>
            <a:r>
              <a:rPr lang="en-US" sz="1600" i="1" dirty="0"/>
              <a:t>(AKM)</a:t>
            </a:r>
            <a:r>
              <a:rPr lang="ru-RU" sz="1600" i="1" dirty="0"/>
              <a:t> (</a:t>
            </a:r>
            <a:r>
              <a:rPr lang="en-US" sz="1600" i="1" dirty="0"/>
              <a:t>NL</a:t>
            </a:r>
            <a:r>
              <a:rPr lang="ru-RU" sz="1600" dirty="0"/>
              <a:t>⊥</a:t>
            </a:r>
            <a:r>
              <a:rPr lang="en-US" sz="1600" i="1" dirty="0"/>
              <a:t>AM, NL</a:t>
            </a:r>
            <a:r>
              <a:rPr lang="ru-RU" sz="1600" dirty="0"/>
              <a:t>⊥</a:t>
            </a:r>
            <a:r>
              <a:rPr lang="en-US" sz="1600" i="1" dirty="0"/>
              <a:t>AK</a:t>
            </a:r>
            <a:r>
              <a:rPr lang="ru-RU" sz="1600" i="1" dirty="0"/>
              <a:t>)</a:t>
            </a:r>
            <a:r>
              <a:rPr lang="en-US" sz="1600" i="1" dirty="0"/>
              <a:t> </a:t>
            </a:r>
            <a:r>
              <a:rPr lang="en-US" sz="1600" dirty="0">
                <a:sym typeface="Symbol"/>
              </a:rPr>
              <a:t></a:t>
            </a:r>
            <a:r>
              <a:rPr lang="ru-RU" sz="1600" dirty="0">
                <a:sym typeface="Symbol"/>
              </a:rPr>
              <a:t> </a:t>
            </a:r>
            <a:r>
              <a:rPr lang="en-US" sz="1600" i="1" dirty="0"/>
              <a:t>AH</a:t>
            </a:r>
            <a:r>
              <a:rPr lang="ru-RU" sz="1600" dirty="0"/>
              <a:t>⊥</a:t>
            </a:r>
            <a:r>
              <a:rPr lang="en-US" sz="1600" i="1" dirty="0"/>
              <a:t>NL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-100112" y="5286081"/>
            <a:ext cx="11079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	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7150" y="5358485"/>
            <a:ext cx="11404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 </a:t>
            </a:r>
            <a:r>
              <a:rPr lang="en-US" sz="1600" i="1" dirty="0"/>
              <a:t>AH</a:t>
            </a:r>
            <a:r>
              <a:rPr lang="ru-RU" sz="1600" dirty="0"/>
              <a:t>⊥</a:t>
            </a:r>
            <a:r>
              <a:rPr lang="en-US" sz="1600" i="1" dirty="0"/>
              <a:t>(KNL)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0" y="5641863"/>
            <a:ext cx="43769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Следовательно, </a:t>
            </a:r>
            <a:r>
              <a:rPr lang="en-US" sz="1600" i="1" dirty="0"/>
              <a:t>AH</a:t>
            </a:r>
            <a:r>
              <a:rPr lang="ru-RU" sz="1600" i="1" dirty="0"/>
              <a:t> – искомое расстояние.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100112" y="3471647"/>
            <a:ext cx="21050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1. M </a:t>
            </a:r>
            <a:r>
              <a:rPr lang="ru-RU" sz="1600" i="1" dirty="0"/>
              <a:t> - середина</a:t>
            </a:r>
            <a:r>
              <a:rPr lang="en-US" sz="1600" i="1" dirty="0"/>
              <a:t> NL.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-100112" y="4490879"/>
            <a:ext cx="4166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5.  Почему </a:t>
            </a:r>
            <a:r>
              <a:rPr lang="en-US" i="1" dirty="0"/>
              <a:t>AH</a:t>
            </a:r>
            <a:r>
              <a:rPr lang="ru-RU" i="1" dirty="0"/>
              <a:t> – </a:t>
            </a:r>
            <a:r>
              <a:rPr lang="ru-RU" dirty="0"/>
              <a:t>искомое расстояние?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-100112" y="3726455"/>
            <a:ext cx="7781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2. AM.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-100112" y="3981263"/>
            <a:ext cx="7793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3. KM.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-100112" y="4236071"/>
            <a:ext cx="38943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4. AH </a:t>
            </a:r>
            <a:r>
              <a:rPr lang="en-US" sz="1600" dirty="0">
                <a:sym typeface="Symbol"/>
              </a:rPr>
              <a:t></a:t>
            </a:r>
            <a:r>
              <a:rPr lang="ru-RU" sz="1600" dirty="0">
                <a:sym typeface="Symbol"/>
              </a:rPr>
              <a:t> </a:t>
            </a:r>
            <a:r>
              <a:rPr lang="ru-RU" sz="1600" i="1" dirty="0">
                <a:sym typeface="Symbol"/>
              </a:rPr>
              <a:t>КМ; АН </a:t>
            </a:r>
            <a:r>
              <a:rPr lang="en-US" sz="1600" i="1" dirty="0"/>
              <a:t>– </a:t>
            </a:r>
            <a:r>
              <a:rPr lang="ru-RU" sz="1600" i="1" dirty="0"/>
              <a:t>искомое расстояние.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7138160" y="4560459"/>
            <a:ext cx="293303" cy="208377"/>
            <a:chOff x="6211568" y="3999627"/>
            <a:chExt cx="293303" cy="208377"/>
          </a:xfrm>
        </p:grpSpPr>
        <p:cxnSp>
          <p:nvCxnSpPr>
            <p:cNvPr id="81" name="Прямая соединительная линия 80"/>
            <p:cNvCxnSpPr/>
            <p:nvPr/>
          </p:nvCxnSpPr>
          <p:spPr>
            <a:xfrm>
              <a:off x="6211568" y="4015035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/>
            <p:nvPr/>
          </p:nvCxnSpPr>
          <p:spPr>
            <a:xfrm>
              <a:off x="6456180" y="4015035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82"/>
            <p:cNvCxnSpPr/>
            <p:nvPr/>
          </p:nvCxnSpPr>
          <p:spPr>
            <a:xfrm>
              <a:off x="6347149" y="3999627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Группа 83"/>
          <p:cNvGrpSpPr/>
          <p:nvPr/>
        </p:nvGrpSpPr>
        <p:grpSpPr>
          <a:xfrm>
            <a:off x="5841236" y="4662567"/>
            <a:ext cx="293303" cy="208377"/>
            <a:chOff x="6211568" y="3999627"/>
            <a:chExt cx="293303" cy="208377"/>
          </a:xfrm>
        </p:grpSpPr>
        <p:cxnSp>
          <p:nvCxnSpPr>
            <p:cNvPr id="85" name="Прямая соединительная линия 84"/>
            <p:cNvCxnSpPr/>
            <p:nvPr/>
          </p:nvCxnSpPr>
          <p:spPr>
            <a:xfrm>
              <a:off x="6211568" y="4015035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Прямая соединительная линия 85"/>
            <p:cNvCxnSpPr/>
            <p:nvPr/>
          </p:nvCxnSpPr>
          <p:spPr>
            <a:xfrm>
              <a:off x="6456180" y="4015035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единительная линия 86"/>
            <p:cNvCxnSpPr/>
            <p:nvPr/>
          </p:nvCxnSpPr>
          <p:spPr>
            <a:xfrm>
              <a:off x="6347149" y="3999627"/>
              <a:ext cx="48691" cy="19296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8" name="Прямая соединительная линия 87"/>
          <p:cNvCxnSpPr/>
          <p:nvPr/>
        </p:nvCxnSpPr>
        <p:spPr>
          <a:xfrm>
            <a:off x="6637867" y="587020"/>
            <a:ext cx="83537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авая фигурная скобка 18"/>
          <p:cNvSpPr/>
          <p:nvPr/>
        </p:nvSpPr>
        <p:spPr>
          <a:xfrm>
            <a:off x="3714750" y="4791075"/>
            <a:ext cx="171450" cy="576000"/>
          </a:xfrm>
          <a:prstGeom prst="rightBrac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971925" y="5019675"/>
            <a:ext cx="352425" cy="142875"/>
          </a:xfrm>
          <a:prstGeom prst="rightArrow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7" name="Группа 26"/>
          <p:cNvGrpSpPr/>
          <p:nvPr/>
        </p:nvGrpSpPr>
        <p:grpSpPr>
          <a:xfrm>
            <a:off x="4862530" y="4350829"/>
            <a:ext cx="306494" cy="369332"/>
            <a:chOff x="4862530" y="4350829"/>
            <a:chExt cx="306494" cy="369332"/>
          </a:xfrm>
        </p:grpSpPr>
        <p:sp>
          <p:nvSpPr>
            <p:cNvPr id="74" name="TextBox 73"/>
            <p:cNvSpPr txBox="1"/>
            <p:nvPr/>
          </p:nvSpPr>
          <p:spPr>
            <a:xfrm>
              <a:off x="4862530" y="4350829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</a:rPr>
                <a:t>4</a:t>
              </a:r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26" name="Овал 25"/>
            <p:cNvSpPr/>
            <p:nvPr/>
          </p:nvSpPr>
          <p:spPr>
            <a:xfrm>
              <a:off x="4924425" y="4419600"/>
              <a:ext cx="209550" cy="20955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0" name="Группа 89"/>
          <p:cNvGrpSpPr/>
          <p:nvPr/>
        </p:nvGrpSpPr>
        <p:grpSpPr>
          <a:xfrm>
            <a:off x="6319855" y="4941379"/>
            <a:ext cx="306494" cy="369332"/>
            <a:chOff x="4872055" y="4322254"/>
            <a:chExt cx="306494" cy="369332"/>
          </a:xfrm>
        </p:grpSpPr>
        <p:sp>
          <p:nvSpPr>
            <p:cNvPr id="92" name="TextBox 91"/>
            <p:cNvSpPr txBox="1"/>
            <p:nvPr/>
          </p:nvSpPr>
          <p:spPr>
            <a:xfrm>
              <a:off x="4872055" y="4322254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>
                  <a:solidFill>
                    <a:srgbClr val="FF0000"/>
                  </a:solidFill>
                </a:rPr>
                <a:t>1</a:t>
              </a:r>
            </a:p>
          </p:txBody>
        </p:sp>
        <p:sp>
          <p:nvSpPr>
            <p:cNvPr id="94" name="Овал 93"/>
            <p:cNvSpPr/>
            <p:nvPr/>
          </p:nvSpPr>
          <p:spPr>
            <a:xfrm>
              <a:off x="4924425" y="4419600"/>
              <a:ext cx="209550" cy="20955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7" name="Группа 96"/>
          <p:cNvGrpSpPr/>
          <p:nvPr/>
        </p:nvGrpSpPr>
        <p:grpSpPr>
          <a:xfrm>
            <a:off x="5330616" y="4949540"/>
            <a:ext cx="306494" cy="369332"/>
            <a:chOff x="4862530" y="4350829"/>
            <a:chExt cx="306494" cy="369332"/>
          </a:xfrm>
        </p:grpSpPr>
        <p:sp>
          <p:nvSpPr>
            <p:cNvPr id="98" name="TextBox 97"/>
            <p:cNvSpPr txBox="1"/>
            <p:nvPr/>
          </p:nvSpPr>
          <p:spPr>
            <a:xfrm>
              <a:off x="4862530" y="4350829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>
                  <a:solidFill>
                    <a:srgbClr val="FF0000"/>
                  </a:solidFill>
                </a:rPr>
                <a:t>2</a:t>
              </a:r>
            </a:p>
          </p:txBody>
        </p:sp>
        <p:sp>
          <p:nvSpPr>
            <p:cNvPr id="99" name="Овал 98"/>
            <p:cNvSpPr/>
            <p:nvPr/>
          </p:nvSpPr>
          <p:spPr>
            <a:xfrm>
              <a:off x="4924425" y="4419600"/>
              <a:ext cx="209550" cy="20955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1" name="Группа 100"/>
          <p:cNvGrpSpPr/>
          <p:nvPr/>
        </p:nvGrpSpPr>
        <p:grpSpPr>
          <a:xfrm>
            <a:off x="5678960" y="4241972"/>
            <a:ext cx="306494" cy="369332"/>
            <a:chOff x="4862530" y="4350829"/>
            <a:chExt cx="306494" cy="369332"/>
          </a:xfrm>
        </p:grpSpPr>
        <p:sp>
          <p:nvSpPr>
            <p:cNvPr id="102" name="TextBox 101"/>
            <p:cNvSpPr txBox="1"/>
            <p:nvPr/>
          </p:nvSpPr>
          <p:spPr>
            <a:xfrm>
              <a:off x="4862530" y="4350829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>
                  <a:solidFill>
                    <a:srgbClr val="FF0000"/>
                  </a:solidFill>
                </a:rPr>
                <a:t>3</a:t>
              </a:r>
            </a:p>
          </p:txBody>
        </p:sp>
        <p:sp>
          <p:nvSpPr>
            <p:cNvPr id="103" name="Овал 102"/>
            <p:cNvSpPr/>
            <p:nvPr/>
          </p:nvSpPr>
          <p:spPr>
            <a:xfrm>
              <a:off x="4924425" y="4419600"/>
              <a:ext cx="209550" cy="20955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6221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5551B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09" grpId="0"/>
      <p:bldP spid="117" grpId="0" animBg="1"/>
      <p:bldP spid="8" grpId="0" animBg="1"/>
      <p:bldP spid="15" grpId="0" animBg="1"/>
      <p:bldP spid="16" grpId="0" animBg="1"/>
      <p:bldP spid="17" grpId="0" animBg="1"/>
      <p:bldP spid="52" grpId="0"/>
      <p:bldP spid="53" grpId="0"/>
      <p:bldP spid="67" grpId="0" animBg="1"/>
      <p:bldP spid="68" grpId="0"/>
      <p:bldP spid="61" grpId="0" animBg="1"/>
      <p:bldP spid="5" grpId="0" animBg="1"/>
      <p:bldP spid="63" grpId="0" animBg="1"/>
      <p:bldP spid="62" grpId="0"/>
      <p:bldP spid="69" grpId="0"/>
      <p:bldP spid="70" grpId="0"/>
      <p:bldP spid="72" grpId="0"/>
      <p:bldP spid="73" grpId="0"/>
      <p:bldP spid="6" grpId="0"/>
      <p:bldP spid="77" grpId="0"/>
      <p:bldP spid="78" grpId="0"/>
      <p:bldP spid="79" grpId="0"/>
      <p:bldP spid="80" grpId="0"/>
      <p:bldP spid="19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784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b</a:t>
            </a:r>
            <a:r>
              <a:rPr lang="ru-RU" sz="1600" dirty="0"/>
              <a:t>)  Ребро </a:t>
            </a:r>
            <a:r>
              <a:rPr lang="en-US" sz="1600" i="1" dirty="0"/>
              <a:t>SA</a:t>
            </a:r>
            <a:r>
              <a:rPr lang="en-US" sz="1600" dirty="0"/>
              <a:t> </a:t>
            </a:r>
            <a:r>
              <a:rPr lang="ru-RU" sz="1600" dirty="0"/>
              <a:t>пирамиды </a:t>
            </a:r>
            <a:r>
              <a:rPr lang="en-US" sz="1600" i="1" dirty="0"/>
              <a:t>SABC</a:t>
            </a:r>
            <a:r>
              <a:rPr lang="ru-RU" sz="1600" i="1" dirty="0"/>
              <a:t> </a:t>
            </a:r>
            <a:r>
              <a:rPr lang="ru-RU" sz="1600" dirty="0"/>
              <a:t>перпендикулярно плоскости основания </a:t>
            </a:r>
            <a:r>
              <a:rPr lang="en-US" sz="1600" i="1" dirty="0"/>
              <a:t>ABC</a:t>
            </a:r>
            <a:r>
              <a:rPr lang="ru-RU" sz="1600" dirty="0"/>
              <a:t>. </a:t>
            </a:r>
            <a:endParaRPr lang="en-US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605763"/>
            <a:ext cx="61366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II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Поиск способа решения задачи.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-79736" y="984471"/>
            <a:ext cx="34547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1.  </a:t>
            </a:r>
            <a:r>
              <a:rPr lang="ru-RU" sz="1600" dirty="0"/>
              <a:t>Что требуется найти в задаче?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-79736" y="1282109"/>
            <a:ext cx="44566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2</a:t>
            </a:r>
            <a:r>
              <a:rPr lang="en-US" sz="1600" dirty="0"/>
              <a:t>. </a:t>
            </a:r>
            <a:r>
              <a:rPr lang="ru-RU" sz="1600" dirty="0"/>
              <a:t> Из какого треугольника можно найти </a:t>
            </a:r>
            <a:r>
              <a:rPr lang="ru-RU" sz="1600" i="1" dirty="0"/>
              <a:t>АН</a:t>
            </a:r>
            <a:r>
              <a:rPr lang="ru-RU" sz="1600" dirty="0"/>
              <a:t>?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-79736" y="4504345"/>
            <a:ext cx="36279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8</a:t>
            </a:r>
            <a:r>
              <a:rPr lang="en-US" sz="1600" dirty="0"/>
              <a:t>.  </a:t>
            </a:r>
            <a:r>
              <a:rPr lang="ru-RU" sz="1600" dirty="0"/>
              <a:t>   Итак, наметим план решения.</a:t>
            </a:r>
            <a:r>
              <a:rPr lang="en-US" sz="1600" dirty="0"/>
              <a:t> </a:t>
            </a:r>
            <a:endParaRPr lang="ru-RU" sz="1600" dirty="0"/>
          </a:p>
        </p:txBody>
      </p:sp>
      <p:sp>
        <p:nvSpPr>
          <p:cNvPr id="113" name="TextBox 112"/>
          <p:cNvSpPr txBox="1"/>
          <p:nvPr/>
        </p:nvSpPr>
        <p:spPr>
          <a:xfrm>
            <a:off x="-79736" y="2821354"/>
            <a:ext cx="61558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4</a:t>
            </a:r>
            <a:r>
              <a:rPr lang="en-US" sz="1600" dirty="0"/>
              <a:t>.  </a:t>
            </a:r>
            <a:r>
              <a:rPr lang="ru-RU" sz="1600" dirty="0"/>
              <a:t>  Что нужно знать, чтобы найти высоту АН через площадь</a:t>
            </a:r>
            <a:r>
              <a:rPr lang="en-US" sz="1600" dirty="0"/>
              <a:t> </a:t>
            </a:r>
            <a:r>
              <a:rPr lang="ru-RU" sz="1600" dirty="0"/>
              <a:t>?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-79736" y="1579747"/>
            <a:ext cx="5660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3.  Каким способом можно найти высоту прямоугольного</a:t>
            </a:r>
          </a:p>
          <a:p>
            <a:r>
              <a:rPr lang="ru-RU" sz="1600" dirty="0"/>
              <a:t>треугольника, опущенную на гипотенузу</a:t>
            </a:r>
            <a:r>
              <a:rPr lang="en-US" sz="1600" dirty="0"/>
              <a:t>?</a:t>
            </a:r>
            <a:endParaRPr lang="ru-RU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-13406" y="293511"/>
                <a:ext cx="9157405" cy="364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/>
                  <a:t>Найдите расстояние от вершины А до этой плоскости, если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/>
                      </a:rPr>
                      <m:t>𝑆𝐴</m:t>
                    </m:r>
                    <m:r>
                      <a:rPr lang="en-US" sz="1600" b="0" i="1" smtClean="0">
                        <a:latin typeface="Cambria Math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i="1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sz="1600" b="0" i="1" smtClean="0">
                        <a:latin typeface="Cambria Math"/>
                      </a:rPr>
                      <m:t>, </m:t>
                    </m:r>
                    <m:r>
                      <a:rPr lang="en-US" sz="1600" b="0" i="1" smtClean="0">
                        <a:latin typeface="Cambria Math"/>
                      </a:rPr>
                      <m:t>𝐴𝐵</m:t>
                    </m:r>
                    <m:r>
                      <a:rPr lang="en-US" sz="1600" b="0" i="1" smtClean="0">
                        <a:latin typeface="Cambria Math"/>
                      </a:rPr>
                      <m:t>=</m:t>
                    </m:r>
                    <m:r>
                      <a:rPr lang="en-US" sz="1600" b="0" i="1" smtClean="0">
                        <a:latin typeface="Cambria Math"/>
                      </a:rPr>
                      <m:t>𝐴𝐶</m:t>
                    </m:r>
                    <m:r>
                      <a:rPr lang="en-US" sz="1600" b="0" i="1" smtClean="0">
                        <a:latin typeface="Cambria Math"/>
                      </a:rPr>
                      <m:t>=10, </m:t>
                    </m:r>
                    <m:r>
                      <a:rPr lang="en-US" sz="1600" b="0" i="1" smtClean="0">
                        <a:latin typeface="Cambria Math"/>
                      </a:rPr>
                      <m:t>𝐵𝐶</m:t>
                    </m:r>
                    <m:r>
                      <a:rPr lang="en-US" sz="1600" b="0" i="1" smtClean="0">
                        <a:latin typeface="Cambria Math"/>
                      </a:rPr>
                      <m:t>=4</m:t>
                    </m:r>
                    <m:rad>
                      <m:radPr>
                        <m:degHide m:val="on"/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b="0" i="1" smtClean="0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sz="1600" b="0" i="1" smtClean="0">
                        <a:latin typeface="Cambria Math"/>
                      </a:rPr>
                      <m:t>.</m:t>
                    </m:r>
                  </m:oMath>
                </a14:m>
                <a:endParaRPr lang="ru-RU" sz="16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406" y="293511"/>
                <a:ext cx="9157405" cy="36426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399" b="-20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852460" y="4612993"/>
                <a:ext cx="109440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𝐴𝐻</m:t>
                      </m:r>
                      <m:r>
                        <a:rPr lang="en-US" i="1">
                          <a:latin typeface="Cambria Math"/>
                        </a:rPr>
                        <m:t>− ?</m:t>
                      </m:r>
                    </m:oMath>
                  </m:oMathPara>
                </a14:m>
                <a:endParaRPr lang="ru-RU" b="0" i="1" dirty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/>
                        </a:rPr>
                        <m:t>(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/>
                        </a:rPr>
                        <m:t>Δ</m:t>
                      </m:r>
                      <m:r>
                        <a:rPr lang="en-US" b="0" i="1" smtClean="0">
                          <a:latin typeface="Cambria Math"/>
                        </a:rPr>
                        <m:t>𝐴𝐾𝑀</m:t>
                      </m:r>
                      <m:r>
                        <a:rPr lang="ru-RU" b="0" i="1" smtClean="0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2460" y="4612993"/>
                <a:ext cx="1094402" cy="64633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75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294055" y="5068133"/>
                <a:ext cx="1559722" cy="4956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1400" b="0" i="1" smtClean="0">
                              <a:latin typeface="Cambria Math"/>
                            </a:rPr>
                            <m:t>𝐴𝐾𝑀</m:t>
                          </m:r>
                        </m:sub>
                      </m:sSub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1400" b="0" i="1" smtClean="0">
                          <a:latin typeface="Cambria Math"/>
                        </a:rPr>
                        <m:t>𝐴𝐻</m:t>
                      </m:r>
                      <m:r>
                        <a:rPr lang="en-US" sz="1400" b="0" i="1" smtClean="0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sz="1400" b="0" i="1" smtClean="0">
                          <a:latin typeface="Cambria Math"/>
                          <a:sym typeface="Symbol"/>
                        </a:rPr>
                        <m:t>𝐾𝑀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4055" y="5068133"/>
                <a:ext cx="1559722" cy="495649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7636003" y="5515098"/>
                <a:ext cx="935192" cy="3375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𝐴𝐾</m:t>
                      </m:r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6003" y="5515098"/>
                <a:ext cx="935192" cy="337528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724400" y="5487684"/>
                <a:ext cx="240574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𝐴𝑀</m:t>
                      </m:r>
                    </m:oMath>
                  </m:oMathPara>
                </a14:m>
                <a:endParaRPr lang="ru-RU" sz="1400" b="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400" y="5487684"/>
                <a:ext cx="2405743" cy="30777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6006084" y="5050451"/>
                <a:ext cx="1542089" cy="4956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1400" b="0" i="1" smtClean="0">
                              <a:latin typeface="Cambria Math"/>
                            </a:rPr>
                            <m:t>𝐴𝐾𝑀</m:t>
                          </m:r>
                        </m:sub>
                      </m:sSub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ru-RU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1400" b="0" i="1" smtClean="0">
                          <a:latin typeface="Cambria Math"/>
                        </a:rPr>
                        <m:t>𝐴𝐾</m:t>
                      </m:r>
                      <m:r>
                        <a:rPr lang="en-US" sz="1400" b="0" i="1" smtClean="0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sz="1400" b="0" i="1" smtClean="0">
                          <a:latin typeface="Cambria Math"/>
                          <a:sym typeface="Symbol"/>
                        </a:rPr>
                        <m:t>𝐴𝑀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6084" y="5050451"/>
                <a:ext cx="1542089" cy="495649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037255" y="5972055"/>
                <a:ext cx="1640449" cy="3375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𝐴𝑁</m:t>
                      </m:r>
                      <m:r>
                        <a:rPr lang="en-US" sz="1400" b="0" i="1" smtClean="0">
                          <a:latin typeface="Cambria Math"/>
                        </a:rPr>
                        <m:t>=5;</m:t>
                      </m:r>
                      <m:r>
                        <a:rPr lang="en-US" sz="1400" b="0" i="1" smtClean="0">
                          <a:latin typeface="Cambria Math"/>
                        </a:rPr>
                        <m:t>𝑁𝑀</m:t>
                      </m:r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400" b="0" i="1" smtClean="0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255" y="5972055"/>
                <a:ext cx="1640449" cy="337528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8" name="Прямая соединительная линия 87"/>
          <p:cNvCxnSpPr/>
          <p:nvPr/>
        </p:nvCxnSpPr>
        <p:spPr>
          <a:xfrm>
            <a:off x="6034664" y="2914231"/>
            <a:ext cx="0" cy="1548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flipH="1">
            <a:off x="6033932" y="4472338"/>
            <a:ext cx="936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>
            <a:off x="6026867" y="2891398"/>
            <a:ext cx="943169" cy="158094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flipH="1">
            <a:off x="6033932" y="4080981"/>
            <a:ext cx="716046" cy="39135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6033841" y="252886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K</a:t>
            </a:r>
            <a:endParaRPr lang="ru-RU" i="1" dirty="0"/>
          </a:p>
        </p:txBody>
      </p:sp>
      <p:sp>
        <p:nvSpPr>
          <p:cNvPr id="100" name="TextBox 99"/>
          <p:cNvSpPr txBox="1"/>
          <p:nvPr/>
        </p:nvSpPr>
        <p:spPr>
          <a:xfrm>
            <a:off x="5676894" y="442769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A</a:t>
            </a:r>
            <a:endParaRPr lang="ru-RU" i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7045607" y="4334362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/>
              <a:t>М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6741501" y="3779449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H</a:t>
            </a:r>
            <a:endParaRPr lang="ru-RU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Прямоугольник 106"/>
              <p:cNvSpPr/>
              <p:nvPr/>
            </p:nvSpPr>
            <p:spPr>
              <a:xfrm>
                <a:off x="5520075" y="3575675"/>
                <a:ext cx="533416" cy="4075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07" name="Прямоугольник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0075" y="3575675"/>
                <a:ext cx="533416" cy="407547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7" name="Прямая соединительная линия 96"/>
          <p:cNvCxnSpPr/>
          <p:nvPr/>
        </p:nvCxnSpPr>
        <p:spPr>
          <a:xfrm flipH="1" flipV="1">
            <a:off x="6639397" y="4147814"/>
            <a:ext cx="87535" cy="1307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 flipH="1">
            <a:off x="6713681" y="4218515"/>
            <a:ext cx="103668" cy="6535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-79736" y="2123606"/>
            <a:ext cx="408637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i="1" dirty="0"/>
              <a:t>а) Через нахождение площади треугольника.</a:t>
            </a:r>
          </a:p>
          <a:p>
            <a:r>
              <a:rPr lang="ru-RU" sz="1400" i="1" dirty="0"/>
              <a:t>б) Используя тригонометрические функции.</a:t>
            </a:r>
          </a:p>
          <a:p>
            <a:r>
              <a:rPr lang="ru-RU" sz="1400" i="1" dirty="0"/>
              <a:t>в) Через подобие треугольников.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-79736" y="3118992"/>
            <a:ext cx="5881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5</a:t>
            </a:r>
            <a:r>
              <a:rPr lang="en-US" sz="1600" dirty="0"/>
              <a:t>.</a:t>
            </a:r>
            <a:r>
              <a:rPr lang="ru-RU" sz="1600" dirty="0"/>
              <a:t> Какие элементы нужны, чтобы найти площадь треугольника по катетам?</a:t>
            </a:r>
            <a:r>
              <a:rPr lang="en-US" sz="1600" dirty="0"/>
              <a:t> </a:t>
            </a:r>
            <a:endParaRPr lang="ru-RU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2881883" y="5601940"/>
                <a:ext cx="52084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</a:rPr>
                        <m:t>𝐾𝑀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1883" y="5601940"/>
                <a:ext cx="520848" cy="307777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1989254" y="5972054"/>
                <a:ext cx="2857321" cy="3375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/>
                          <a:ea typeface="Cambria Math"/>
                        </a:rPr>
                        <m:t>∆</m:t>
                      </m:r>
                      <m:r>
                        <a:rPr lang="en-US" sz="1400" b="0" i="1" smtClean="0">
                          <a:latin typeface="Cambria Math"/>
                        </a:rPr>
                        <m:t>𝐴𝐾𝑀</m:t>
                      </m:r>
                      <m:r>
                        <a:rPr lang="en-US" sz="1400" b="0" i="1" smtClean="0">
                          <a:latin typeface="Cambria Math"/>
                        </a:rPr>
                        <m:t>;</m:t>
                      </m:r>
                      <m:r>
                        <a:rPr lang="en-US" sz="1400" b="0" i="1" smtClean="0">
                          <a:latin typeface="Cambria Math"/>
                        </a:rPr>
                        <m:t>𝐴𝐾</m:t>
                      </m:r>
                      <m:r>
                        <a:rPr lang="en-US" sz="14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400" i="1">
                              <a:latin typeface="Cambria Math"/>
                            </a:rPr>
                            <m:t>5</m:t>
                          </m:r>
                        </m:e>
                      </m:rad>
                      <m:r>
                        <a:rPr lang="en-US" sz="1400" b="0" i="1" smtClean="0">
                          <a:latin typeface="Cambria Math"/>
                        </a:rPr>
                        <m:t>;</m:t>
                      </m:r>
                      <m:r>
                        <a:rPr lang="en-US" sz="1400" b="0" i="1" smtClean="0">
                          <a:latin typeface="Cambria Math"/>
                        </a:rPr>
                        <m:t>𝐴𝑀</m:t>
                      </m:r>
                      <m:r>
                        <a:rPr lang="ru-RU" sz="1400" b="0" i="1" smtClean="0">
                          <a:latin typeface="Cambria Math"/>
                        </a:rPr>
                        <m:t>будем знать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9254" y="5972054"/>
                <a:ext cx="2857321" cy="337528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4811485" y="5746951"/>
                <a:ext cx="240574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l-GR" sz="1400" b="0" i="1" smtClean="0">
                              <a:latin typeface="Cambria Math"/>
                            </a:rPr>
                            <m:t>Δ</m:t>
                          </m:r>
                          <m:r>
                            <a:rPr lang="en-US" sz="1400" b="0" i="1" smtClean="0">
                              <a:latin typeface="Cambria Math"/>
                            </a:rPr>
                            <m:t>𝐴𝑁</m:t>
                          </m:r>
                          <m:r>
                            <a:rPr lang="ru-RU" sz="1400" b="0" i="1" smtClean="0">
                              <a:latin typeface="Cambria Math"/>
                            </a:rPr>
                            <m:t>М</m:t>
                          </m:r>
                        </m:e>
                      </m:d>
                      <m:r>
                        <a:rPr lang="en-US" sz="1400" b="0" i="1" smtClean="0">
                          <a:latin typeface="Cambria Math"/>
                        </a:rPr>
                        <m:t>−</m:t>
                      </m:r>
                      <m:r>
                        <a:rPr lang="ru-RU" sz="1400" b="0" i="1" smtClean="0">
                          <a:latin typeface="Cambria Math"/>
                        </a:rPr>
                        <m:t>прямоугольный.</m:t>
                      </m:r>
                    </m:oMath>
                  </m:oMathPara>
                </a14:m>
                <a:endParaRPr lang="ru-RU" sz="1400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1485" y="5746951"/>
                <a:ext cx="2405743" cy="307777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TextBox 71"/>
          <p:cNvSpPr txBox="1"/>
          <p:nvPr/>
        </p:nvSpPr>
        <p:spPr>
          <a:xfrm>
            <a:off x="-79736" y="3662851"/>
            <a:ext cx="52261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6</a:t>
            </a:r>
            <a:r>
              <a:rPr lang="en-US" sz="1600" dirty="0"/>
              <a:t>.  </a:t>
            </a:r>
            <a:r>
              <a:rPr lang="ru-RU" sz="1600" dirty="0"/>
              <a:t>  Из какой фигуры найдем неизвестный элемент?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-79736" y="3960489"/>
            <a:ext cx="50436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7</a:t>
            </a:r>
            <a:r>
              <a:rPr lang="en-US" sz="1600" dirty="0"/>
              <a:t>. </a:t>
            </a:r>
            <a:r>
              <a:rPr lang="ru-RU" sz="1600" dirty="0"/>
              <a:t> Какой элемент нужен, чтобы использовать вторую формулу площади треугольника.</a:t>
            </a:r>
            <a:r>
              <a:rPr lang="en-US" sz="1600" dirty="0"/>
              <a:t> </a:t>
            </a:r>
            <a:endParaRPr lang="ru-RU" sz="1600" dirty="0"/>
          </a:p>
        </p:txBody>
      </p:sp>
      <p:cxnSp>
        <p:nvCxnSpPr>
          <p:cNvPr id="9" name="Прямая соединительная линия 8"/>
          <p:cNvCxnSpPr>
            <a:stCxn id="3" idx="1"/>
          </p:cNvCxnSpPr>
          <p:nvPr/>
        </p:nvCxnSpPr>
        <p:spPr>
          <a:xfrm flipH="1">
            <a:off x="3178629" y="4936159"/>
            <a:ext cx="673831" cy="22367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4996543" y="4914387"/>
            <a:ext cx="673831" cy="22367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flipH="1">
            <a:off x="6128657" y="5404244"/>
            <a:ext cx="499661" cy="18012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/>
          <p:nvPr/>
        </p:nvCxnSpPr>
        <p:spPr>
          <a:xfrm>
            <a:off x="7238999" y="5393358"/>
            <a:ext cx="499661" cy="18012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5920747" y="5719929"/>
            <a:ext cx="1081" cy="18000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2938062" y="5447787"/>
            <a:ext cx="0" cy="20189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>
            <a:off x="3090462" y="5861451"/>
            <a:ext cx="0" cy="20189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416274" y="5440597"/>
            <a:ext cx="50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</a:t>
            </a:r>
            <a:r>
              <a:rPr lang="ru-RU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634107" y="5593068"/>
            <a:ext cx="50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3</a:t>
            </a:r>
            <a:r>
              <a:rPr lang="ru-RU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430187" y="5078455"/>
            <a:ext cx="50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2</a:t>
            </a:r>
            <a:r>
              <a:rPr lang="ru-RU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587838" y="4560082"/>
            <a:ext cx="50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4</a:t>
            </a:r>
            <a:r>
              <a:rPr lang="ru-RU" b="1" dirty="0">
                <a:solidFill>
                  <a:srgbClr val="C00000"/>
                </a:solidFill>
              </a:rPr>
              <a:t>)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6328277" y="614149"/>
            <a:ext cx="2815723" cy="3744439"/>
            <a:chOff x="6328277" y="614149"/>
            <a:chExt cx="2815723" cy="3744439"/>
          </a:xfrm>
        </p:grpSpPr>
        <p:cxnSp>
          <p:nvCxnSpPr>
            <p:cNvPr id="8" name="Прямая соединительная линия 7"/>
            <p:cNvCxnSpPr>
              <a:endCxn id="188" idx="4"/>
            </p:cNvCxnSpPr>
            <p:nvPr/>
          </p:nvCxnSpPr>
          <p:spPr>
            <a:xfrm>
              <a:off x="7000103" y="741405"/>
              <a:ext cx="857349" cy="33586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Группа 5"/>
            <p:cNvGrpSpPr/>
            <p:nvPr/>
          </p:nvGrpSpPr>
          <p:grpSpPr>
            <a:xfrm>
              <a:off x="6328277" y="732673"/>
              <a:ext cx="2815723" cy="3625915"/>
              <a:chOff x="6328277" y="145809"/>
              <a:chExt cx="2815723" cy="3625915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7585673" y="3402392"/>
                <a:ext cx="3321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N</a:t>
                </a:r>
                <a:endParaRPr lang="ru-RU" i="1" dirty="0"/>
              </a:p>
            </p:txBody>
          </p:sp>
          <p:grpSp>
            <p:nvGrpSpPr>
              <p:cNvPr id="2" name="Группа 1"/>
              <p:cNvGrpSpPr/>
              <p:nvPr/>
            </p:nvGrpSpPr>
            <p:grpSpPr>
              <a:xfrm>
                <a:off x="6328277" y="145809"/>
                <a:ext cx="2815723" cy="3479996"/>
                <a:chOff x="6328277" y="104865"/>
                <a:chExt cx="2815723" cy="3479996"/>
              </a:xfrm>
            </p:grpSpPr>
            <p:sp>
              <p:nvSpPr>
                <p:cNvPr id="172" name="Овал 171"/>
                <p:cNvSpPr/>
                <p:nvPr/>
              </p:nvSpPr>
              <p:spPr>
                <a:xfrm>
                  <a:off x="8715790" y="2749847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73" name="Овал 172"/>
                <p:cNvSpPr/>
                <p:nvPr/>
              </p:nvSpPr>
              <p:spPr>
                <a:xfrm>
                  <a:off x="6898291" y="1411305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74" name="Прямая соединительная линия 173"/>
                <p:cNvCxnSpPr/>
                <p:nvPr/>
              </p:nvCxnSpPr>
              <p:spPr>
                <a:xfrm flipV="1">
                  <a:off x="7397855" y="3157984"/>
                  <a:ext cx="134741" cy="76200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5" name="Прямая соединительная линия 174"/>
                <p:cNvCxnSpPr/>
                <p:nvPr/>
              </p:nvCxnSpPr>
              <p:spPr>
                <a:xfrm flipV="1">
                  <a:off x="7300473" y="3109887"/>
                  <a:ext cx="152400" cy="72008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7" name="Прямая соединительная линия 176"/>
                <p:cNvCxnSpPr/>
                <p:nvPr/>
              </p:nvCxnSpPr>
              <p:spPr>
                <a:xfrm>
                  <a:off x="7840097" y="2812786"/>
                  <a:ext cx="48691" cy="192969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9" name="Прямая соединительная линия 178"/>
                <p:cNvCxnSpPr/>
                <p:nvPr/>
              </p:nvCxnSpPr>
              <p:spPr>
                <a:xfrm>
                  <a:off x="7975678" y="2797378"/>
                  <a:ext cx="48691" cy="192969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0" name="Овал 179"/>
                <p:cNvSpPr/>
                <p:nvPr/>
              </p:nvSpPr>
              <p:spPr>
                <a:xfrm>
                  <a:off x="8315134" y="3037879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grpSp>
              <p:nvGrpSpPr>
                <p:cNvPr id="181" name="Группа 180"/>
                <p:cNvGrpSpPr/>
                <p:nvPr/>
              </p:nvGrpSpPr>
              <p:grpSpPr>
                <a:xfrm>
                  <a:off x="7000688" y="1459444"/>
                  <a:ext cx="1807040" cy="2025854"/>
                  <a:chOff x="4821080" y="3400555"/>
                  <a:chExt cx="1807040" cy="2025854"/>
                </a:xfrm>
              </p:grpSpPr>
              <p:cxnSp>
                <p:nvCxnSpPr>
                  <p:cNvPr id="182" name="Прямая соединительная линия 181"/>
                  <p:cNvCxnSpPr/>
                  <p:nvPr/>
                </p:nvCxnSpPr>
                <p:spPr>
                  <a:xfrm>
                    <a:off x="4821080" y="3400555"/>
                    <a:ext cx="1720117" cy="1266534"/>
                  </a:xfrm>
                  <a:prstGeom prst="line">
                    <a:avLst/>
                  </a:prstGeom>
                  <a:ln w="19050">
                    <a:solidFill>
                      <a:schemeClr val="accent3">
                        <a:lumMod val="50000"/>
                      </a:schemeClr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3" name="Прямая соединительная линия 182"/>
                  <p:cNvCxnSpPr>
                    <a:endCxn id="188" idx="1"/>
                  </p:cNvCxnSpPr>
                  <p:nvPr/>
                </p:nvCxnSpPr>
                <p:spPr>
                  <a:xfrm>
                    <a:off x="4824739" y="3426854"/>
                    <a:ext cx="802193" cy="1863535"/>
                  </a:xfrm>
                  <a:prstGeom prst="line">
                    <a:avLst/>
                  </a:prstGeom>
                  <a:ln w="19050">
                    <a:solidFill>
                      <a:schemeClr val="accent3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4" name="Прямая соединительная линия 183"/>
                  <p:cNvCxnSpPr/>
                  <p:nvPr/>
                </p:nvCxnSpPr>
                <p:spPr>
                  <a:xfrm flipH="1">
                    <a:off x="5655269" y="4756643"/>
                    <a:ext cx="972851" cy="669766"/>
                  </a:xfrm>
                  <a:prstGeom prst="line">
                    <a:avLst/>
                  </a:prstGeom>
                  <a:ln w="19050">
                    <a:solidFill>
                      <a:schemeClr val="accent3">
                        <a:lumMod val="50000"/>
                      </a:schemeClr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85" name="TextBox 184"/>
                <p:cNvSpPr txBox="1"/>
                <p:nvPr/>
              </p:nvSpPr>
              <p:spPr>
                <a:xfrm>
                  <a:off x="8233621" y="3167042"/>
                  <a:ext cx="35779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i="1" dirty="0"/>
                    <a:t>М</a:t>
                  </a:r>
                </a:p>
              </p:txBody>
            </p:sp>
            <p:sp>
              <p:nvSpPr>
                <p:cNvPr id="186" name="TextBox 185"/>
                <p:cNvSpPr txBox="1"/>
                <p:nvPr/>
              </p:nvSpPr>
              <p:spPr>
                <a:xfrm>
                  <a:off x="8764023" y="244345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L</a:t>
                  </a:r>
                  <a:endParaRPr lang="ru-RU" i="1" dirty="0"/>
                </a:p>
              </p:txBody>
            </p:sp>
            <p:sp>
              <p:nvSpPr>
                <p:cNvPr id="187" name="TextBox 186"/>
                <p:cNvSpPr txBox="1"/>
                <p:nvPr/>
              </p:nvSpPr>
              <p:spPr>
                <a:xfrm>
                  <a:off x="6731735" y="2826752"/>
                  <a:ext cx="32573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A</a:t>
                  </a:r>
                  <a:endParaRPr lang="ru-RU" i="1" dirty="0"/>
                </a:p>
              </p:txBody>
            </p:sp>
            <p:sp>
              <p:nvSpPr>
                <p:cNvPr id="188" name="Овал 187"/>
                <p:cNvSpPr/>
                <p:nvPr/>
              </p:nvSpPr>
              <p:spPr>
                <a:xfrm>
                  <a:off x="7785452" y="3328187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89" name="Прямая соединительная линия 188"/>
                <p:cNvCxnSpPr/>
                <p:nvPr/>
              </p:nvCxnSpPr>
              <p:spPr>
                <a:xfrm>
                  <a:off x="7016491" y="1497266"/>
                  <a:ext cx="1396025" cy="163947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0" name="Прямая соединительная линия 189"/>
                <p:cNvCxnSpPr/>
                <p:nvPr/>
              </p:nvCxnSpPr>
              <p:spPr>
                <a:xfrm flipH="1">
                  <a:off x="7000785" y="2394936"/>
                  <a:ext cx="778837" cy="56158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1" name="Овал 190"/>
                <p:cNvSpPr/>
                <p:nvPr/>
              </p:nvSpPr>
              <p:spPr>
                <a:xfrm>
                  <a:off x="7708792" y="2333814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2" name="TextBox 191"/>
                <p:cNvSpPr txBox="1"/>
                <p:nvPr/>
              </p:nvSpPr>
              <p:spPr>
                <a:xfrm>
                  <a:off x="7722717" y="2089127"/>
                  <a:ext cx="33214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H</a:t>
                  </a:r>
                  <a:endParaRPr lang="ru-RU" i="1" dirty="0"/>
                </a:p>
              </p:txBody>
            </p:sp>
            <p:sp>
              <p:nvSpPr>
                <p:cNvPr id="193" name="Полилиния 192"/>
                <p:cNvSpPr/>
                <p:nvPr/>
              </p:nvSpPr>
              <p:spPr>
                <a:xfrm>
                  <a:off x="8103013" y="3218532"/>
                  <a:ext cx="109007" cy="125445"/>
                </a:xfrm>
                <a:custGeom>
                  <a:avLst/>
                  <a:gdLst>
                    <a:gd name="connsiteX0" fmla="*/ 0 w 124884"/>
                    <a:gd name="connsiteY0" fmla="*/ 83127 h 83127"/>
                    <a:gd name="connsiteX1" fmla="*/ 13854 w 124884"/>
                    <a:gd name="connsiteY1" fmla="*/ 13854 h 83127"/>
                    <a:gd name="connsiteX2" fmla="*/ 110836 w 124884"/>
                    <a:gd name="connsiteY2" fmla="*/ 69273 h 83127"/>
                    <a:gd name="connsiteX3" fmla="*/ 124690 w 124884"/>
                    <a:gd name="connsiteY3" fmla="*/ 0 h 831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4884" h="83127">
                      <a:moveTo>
                        <a:pt x="0" y="83127"/>
                      </a:moveTo>
                      <a:cubicBezTo>
                        <a:pt x="4618" y="60036"/>
                        <a:pt x="-5739" y="26916"/>
                        <a:pt x="13854" y="13854"/>
                      </a:cubicBezTo>
                      <a:cubicBezTo>
                        <a:pt x="65215" y="-20386"/>
                        <a:pt x="94276" y="44433"/>
                        <a:pt x="110836" y="69273"/>
                      </a:cubicBezTo>
                      <a:cubicBezTo>
                        <a:pt x="127611" y="18947"/>
                        <a:pt x="124690" y="42313"/>
                        <a:pt x="12469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4" name="Полилиния 193"/>
                <p:cNvSpPr/>
                <p:nvPr/>
              </p:nvSpPr>
              <p:spPr>
                <a:xfrm>
                  <a:off x="8535822" y="2909270"/>
                  <a:ext cx="157102" cy="165442"/>
                </a:xfrm>
                <a:custGeom>
                  <a:avLst/>
                  <a:gdLst>
                    <a:gd name="connsiteX0" fmla="*/ 0 w 124884"/>
                    <a:gd name="connsiteY0" fmla="*/ 83127 h 83127"/>
                    <a:gd name="connsiteX1" fmla="*/ 13854 w 124884"/>
                    <a:gd name="connsiteY1" fmla="*/ 13854 h 83127"/>
                    <a:gd name="connsiteX2" fmla="*/ 110836 w 124884"/>
                    <a:gd name="connsiteY2" fmla="*/ 69273 h 83127"/>
                    <a:gd name="connsiteX3" fmla="*/ 124690 w 124884"/>
                    <a:gd name="connsiteY3" fmla="*/ 0 h 831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4884" h="83127">
                      <a:moveTo>
                        <a:pt x="0" y="83127"/>
                      </a:moveTo>
                      <a:cubicBezTo>
                        <a:pt x="4618" y="60036"/>
                        <a:pt x="-5739" y="26916"/>
                        <a:pt x="13854" y="13854"/>
                      </a:cubicBezTo>
                      <a:cubicBezTo>
                        <a:pt x="65215" y="-20386"/>
                        <a:pt x="94276" y="44433"/>
                        <a:pt x="110836" y="69273"/>
                      </a:cubicBezTo>
                      <a:cubicBezTo>
                        <a:pt x="127611" y="18947"/>
                        <a:pt x="124690" y="42313"/>
                        <a:pt x="12469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95" name="Прямая соединительная линия 194"/>
                <p:cNvCxnSpPr>
                  <a:stCxn id="180" idx="2"/>
                </p:cNvCxnSpPr>
                <p:nvPr/>
              </p:nvCxnSpPr>
              <p:spPr>
                <a:xfrm flipH="1" flipV="1">
                  <a:off x="6949728" y="2978291"/>
                  <a:ext cx="1365406" cy="131596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6" name="Прямая соединительная линия 195"/>
                <p:cNvCxnSpPr/>
                <p:nvPr/>
              </p:nvCxnSpPr>
              <p:spPr>
                <a:xfrm>
                  <a:off x="7000688" y="104865"/>
                  <a:ext cx="0" cy="2880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7" name="Прямая соединительная линия 196"/>
                <p:cNvCxnSpPr/>
                <p:nvPr/>
              </p:nvCxnSpPr>
              <p:spPr>
                <a:xfrm>
                  <a:off x="6989846" y="2938540"/>
                  <a:ext cx="795606" cy="461655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8" name="Прямая соединительная линия 197"/>
                <p:cNvCxnSpPr>
                  <a:endCxn id="186" idx="2"/>
                </p:cNvCxnSpPr>
                <p:nvPr/>
              </p:nvCxnSpPr>
              <p:spPr>
                <a:xfrm flipV="1">
                  <a:off x="6995673" y="2812786"/>
                  <a:ext cx="1919193" cy="12860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9" name="TextBox 198"/>
                <p:cNvSpPr txBox="1"/>
                <p:nvPr/>
              </p:nvSpPr>
              <p:spPr>
                <a:xfrm>
                  <a:off x="6567487" y="1274778"/>
                  <a:ext cx="31771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K</a:t>
                  </a:r>
                  <a:endParaRPr lang="ru-RU" i="1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1" name="Прямоугольник 200"/>
                    <p:cNvSpPr/>
                    <p:nvPr/>
                  </p:nvSpPr>
                  <p:spPr>
                    <a:xfrm>
                      <a:off x="6328277" y="999422"/>
                      <a:ext cx="661656" cy="40754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ru-RU" b="0" i="1" smtClean="0">
                                <a:latin typeface="Cambria Math"/>
                              </a:rPr>
                              <m:t>2</m:t>
                            </m:r>
                            <m:rad>
                              <m:radPr>
                                <m:degHide m:val="on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5</m:t>
                                </m:r>
                              </m:e>
                            </m:rad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201" name="Прямоугольник 200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328277" y="999422"/>
                      <a:ext cx="661656" cy="407547"/>
                    </a:xfrm>
                    <a:prstGeom prst="rect">
                      <a:avLst/>
                    </a:prstGeom>
                    <a:blipFill rotWithShape="1">
                      <a:blip r:embed="rId14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3" name="Прямоугольник 202"/>
                    <p:cNvSpPr/>
                    <p:nvPr/>
                  </p:nvSpPr>
                  <p:spPr>
                    <a:xfrm>
                      <a:off x="7188172" y="3215529"/>
                      <a:ext cx="381835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0" i="1" smtClean="0">
                                <a:latin typeface="Cambria Math"/>
                              </a:rPr>
                              <m:t>5</m:t>
                            </m:r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203" name="Прямоугольник 202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188172" y="3215529"/>
                      <a:ext cx="381835" cy="369332"/>
                    </a:xfrm>
                    <a:prstGeom prst="rect">
                      <a:avLst/>
                    </a:prstGeom>
                    <a:blipFill rotWithShape="1">
                      <a:blip r:embed="rId15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4" name="Прямоугольник 203"/>
                    <p:cNvSpPr/>
                    <p:nvPr/>
                  </p:nvSpPr>
                  <p:spPr>
                    <a:xfrm>
                      <a:off x="7570007" y="2621860"/>
                      <a:ext cx="381835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0" i="1" smtClean="0">
                                <a:latin typeface="Cambria Math"/>
                              </a:rPr>
                              <m:t>5</m:t>
                            </m:r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204" name="Прямоугольник 203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570007" y="2621860"/>
                      <a:ext cx="381835" cy="369332"/>
                    </a:xfrm>
                    <a:prstGeom prst="rect">
                      <a:avLst/>
                    </a:prstGeom>
                    <a:blipFill rotWithShape="1">
                      <a:blip r:embed="rId16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5" name="Прямоугольник 204"/>
                    <p:cNvSpPr/>
                    <p:nvPr/>
                  </p:nvSpPr>
                  <p:spPr>
                    <a:xfrm>
                      <a:off x="8482344" y="3140203"/>
                      <a:ext cx="661656" cy="40754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  <m:rad>
                              <m:radPr>
                                <m:degHide m:val="on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5</m:t>
                                </m:r>
                              </m:e>
                            </m:rad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205" name="Прямоугольник 204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482344" y="3140203"/>
                      <a:ext cx="661656" cy="407547"/>
                    </a:xfrm>
                    <a:prstGeom prst="rect">
                      <a:avLst/>
                    </a:prstGeom>
                    <a:blipFill rotWithShape="1">
                      <a:blip r:embed="rId17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8" name="Прямоугольник 77"/>
                <p:cNvSpPr/>
                <p:nvPr/>
              </p:nvSpPr>
              <p:spPr>
                <a:xfrm>
                  <a:off x="7177833" y="2273462"/>
                  <a:ext cx="31931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ru-RU" sz="2400" b="1" dirty="0">
                      <a:solidFill>
                        <a:srgbClr val="C00000"/>
                      </a:solidFill>
                    </a:rPr>
                    <a:t>?</a:t>
                  </a:r>
                </a:p>
              </p:txBody>
            </p:sp>
          </p:grpSp>
        </p:grpSp>
        <p:cxnSp>
          <p:nvCxnSpPr>
            <p:cNvPr id="11" name="Прямая соединительная линия 10"/>
            <p:cNvCxnSpPr>
              <a:endCxn id="172" idx="1"/>
            </p:cNvCxnSpPr>
            <p:nvPr/>
          </p:nvCxnSpPr>
          <p:spPr>
            <a:xfrm>
              <a:off x="7012459" y="747584"/>
              <a:ext cx="1724419" cy="26511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660110" y="614149"/>
              <a:ext cx="464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S</a:t>
              </a:r>
              <a:endParaRPr lang="ru-RU" dirty="0"/>
            </a:p>
          </p:txBody>
        </p:sp>
        <p:cxnSp>
          <p:nvCxnSpPr>
            <p:cNvPr id="89" name="Прямая соединительная линия 88"/>
            <p:cNvCxnSpPr/>
            <p:nvPr/>
          </p:nvCxnSpPr>
          <p:spPr>
            <a:xfrm>
              <a:off x="6860636" y="1497291"/>
              <a:ext cx="194764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Прямая соединительная линия 89"/>
            <p:cNvCxnSpPr/>
            <p:nvPr/>
          </p:nvCxnSpPr>
          <p:spPr>
            <a:xfrm>
              <a:off x="6901579" y="2616408"/>
              <a:ext cx="194764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8654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5" grpId="0"/>
      <p:bldP spid="77" grpId="0"/>
      <p:bldP spid="113" grpId="0"/>
      <p:bldP spid="76" grpId="0"/>
      <p:bldP spid="3" grpId="0" animBg="1"/>
      <p:bldP spid="47" grpId="0" animBg="1"/>
      <p:bldP spid="48" grpId="0" animBg="1"/>
      <p:bldP spid="52" grpId="0" animBg="1"/>
      <p:bldP spid="53" grpId="0" animBg="1"/>
      <p:bldP spid="54" grpId="0" animBg="1"/>
      <p:bldP spid="99" grpId="0"/>
      <p:bldP spid="100" grpId="0"/>
      <p:bldP spid="101" grpId="0"/>
      <p:bldP spid="102" grpId="0"/>
      <p:bldP spid="107" grpId="0" animBg="1"/>
      <p:bldP spid="104" grpId="0"/>
      <p:bldP spid="105" grpId="0"/>
      <p:bldP spid="68" grpId="0" animBg="1"/>
      <p:bldP spid="69" grpId="0" animBg="1"/>
      <p:bldP spid="70" grpId="0" animBg="1"/>
      <p:bldP spid="72" grpId="0"/>
      <p:bldP spid="72" grpId="1"/>
      <p:bldP spid="73" grpId="0"/>
      <p:bldP spid="74" grpId="0"/>
      <p:bldP spid="85" grpId="0"/>
      <p:bldP spid="86" grpId="0"/>
      <p:bldP spid="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4541" y="490714"/>
            <a:ext cx="59907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III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Оформление решения задачи.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b</a:t>
            </a:r>
            <a:r>
              <a:rPr lang="ru-RU" sz="1600" dirty="0"/>
              <a:t>)  Ребро </a:t>
            </a:r>
            <a:r>
              <a:rPr lang="en-US" sz="1600" i="1" dirty="0"/>
              <a:t>SA</a:t>
            </a:r>
            <a:r>
              <a:rPr lang="en-US" sz="1600" dirty="0"/>
              <a:t> </a:t>
            </a:r>
            <a:r>
              <a:rPr lang="ru-RU" sz="1600" dirty="0"/>
              <a:t>пирамиды </a:t>
            </a:r>
            <a:r>
              <a:rPr lang="en-US" sz="1600" i="1" dirty="0"/>
              <a:t>SABC</a:t>
            </a:r>
            <a:r>
              <a:rPr lang="ru-RU" sz="1600" i="1" dirty="0"/>
              <a:t> </a:t>
            </a:r>
            <a:r>
              <a:rPr lang="ru-RU" sz="1600" dirty="0"/>
              <a:t>перпендикулярно плоскости основания </a:t>
            </a:r>
            <a:r>
              <a:rPr lang="en-US" sz="1600" i="1" dirty="0"/>
              <a:t>ABC</a:t>
            </a:r>
            <a:r>
              <a:rPr lang="ru-RU" sz="1600" dirty="0"/>
              <a:t>. </a:t>
            </a:r>
            <a:endParaRPr lang="en-US" sz="1600" dirty="0"/>
          </a:p>
        </p:txBody>
      </p:sp>
      <p:sp>
        <p:nvSpPr>
          <p:cNvPr id="40" name="TextBox 39"/>
          <p:cNvSpPr txBox="1"/>
          <p:nvPr/>
        </p:nvSpPr>
        <p:spPr>
          <a:xfrm>
            <a:off x="-26341" y="1050534"/>
            <a:ext cx="47423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Используя составленный план решения, оформите решение данной задачи самостоятельно и сравните</a:t>
            </a:r>
            <a:r>
              <a:rPr lang="en-US" dirty="0"/>
              <a:t> </a:t>
            </a:r>
            <a:r>
              <a:rPr lang="ru-RU" dirty="0"/>
              <a:t>с представленным.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-44541" y="198097"/>
                <a:ext cx="9157405" cy="364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dirty="0"/>
                  <a:t>Найдите расстояние от вершины А до этой плоскости, если </a:t>
                </a:r>
                <a14:m>
                  <m:oMath xmlns:m="http://schemas.openxmlformats.org/officeDocument/2006/math">
                    <m:r>
                      <a:rPr lang="en-US" sz="1600" b="0" i="1" smtClean="0">
                        <a:latin typeface="Cambria Math"/>
                      </a:rPr>
                      <m:t>𝑆𝐴</m:t>
                    </m:r>
                    <m:r>
                      <a:rPr lang="en-US" sz="1600" b="0" i="1" smtClean="0">
                        <a:latin typeface="Cambria Math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i="1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sz="1600" b="0" i="1" smtClean="0">
                        <a:latin typeface="Cambria Math"/>
                      </a:rPr>
                      <m:t>, </m:t>
                    </m:r>
                    <m:r>
                      <a:rPr lang="en-US" sz="1600" b="0" i="1" smtClean="0">
                        <a:latin typeface="Cambria Math"/>
                      </a:rPr>
                      <m:t>𝐴𝐵</m:t>
                    </m:r>
                    <m:r>
                      <a:rPr lang="en-US" sz="1600" b="0" i="1" smtClean="0">
                        <a:latin typeface="Cambria Math"/>
                      </a:rPr>
                      <m:t>=</m:t>
                    </m:r>
                    <m:r>
                      <a:rPr lang="en-US" sz="1600" b="0" i="1" smtClean="0">
                        <a:latin typeface="Cambria Math"/>
                      </a:rPr>
                      <m:t>𝐴𝐶</m:t>
                    </m:r>
                    <m:r>
                      <a:rPr lang="en-US" sz="1600" b="0" i="1" smtClean="0">
                        <a:latin typeface="Cambria Math"/>
                      </a:rPr>
                      <m:t>=10, </m:t>
                    </m:r>
                    <m:r>
                      <a:rPr lang="en-US" sz="1600" b="0" i="1" smtClean="0">
                        <a:latin typeface="Cambria Math"/>
                      </a:rPr>
                      <m:t>𝐵𝐶</m:t>
                    </m:r>
                    <m:r>
                      <a:rPr lang="en-US" sz="1600" b="0" i="1" smtClean="0">
                        <a:latin typeface="Cambria Math"/>
                      </a:rPr>
                      <m:t>=4</m:t>
                    </m:r>
                    <m:rad>
                      <m:radPr>
                        <m:degHide m:val="on"/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1600" b="0" i="1" smtClean="0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sz="1600" b="0" i="1" smtClean="0">
                        <a:latin typeface="Cambria Math"/>
                      </a:rPr>
                      <m:t>.</m:t>
                    </m:r>
                  </m:oMath>
                </a14:m>
                <a:endParaRPr lang="ru-RU" sz="1600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4541" y="198097"/>
                <a:ext cx="9157405" cy="36426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399" b="-20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/>
          <p:cNvSpPr txBox="1"/>
          <p:nvPr/>
        </p:nvSpPr>
        <p:spPr>
          <a:xfrm>
            <a:off x="4908316" y="1604953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3</a:t>
            </a:r>
            <a:r>
              <a:rPr lang="ru-RU" sz="1600" i="1" dirty="0"/>
              <a:t>)</a:t>
            </a:r>
            <a:r>
              <a:rPr lang="en-US" sz="1600" i="1" dirty="0"/>
              <a:t> </a:t>
            </a:r>
            <a:r>
              <a:rPr lang="el-GR" sz="1600" i="1" dirty="0"/>
              <a:t>Δ</a:t>
            </a:r>
            <a:r>
              <a:rPr lang="en-US" sz="1600" i="1" dirty="0"/>
              <a:t>AKM </a:t>
            </a:r>
            <a:r>
              <a:rPr lang="en-US" sz="1600" i="1" dirty="0">
                <a:sym typeface="Symbol"/>
              </a:rPr>
              <a:t></a:t>
            </a:r>
            <a:r>
              <a:rPr lang="en-US" sz="1600" i="1" dirty="0"/>
              <a:t> KM</a:t>
            </a:r>
            <a:endParaRPr lang="ru-RU" sz="1600" i="1" dirty="0"/>
          </a:p>
        </p:txBody>
      </p:sp>
      <p:sp>
        <p:nvSpPr>
          <p:cNvPr id="79" name="TextBox 78"/>
          <p:cNvSpPr txBox="1"/>
          <p:nvPr/>
        </p:nvSpPr>
        <p:spPr>
          <a:xfrm>
            <a:off x="4908316" y="967480"/>
            <a:ext cx="15604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1</a:t>
            </a:r>
            <a:r>
              <a:rPr lang="ru-RU" sz="1600" i="1" dirty="0"/>
              <a:t>)</a:t>
            </a:r>
            <a:r>
              <a:rPr lang="en-US" sz="1600" i="1" dirty="0"/>
              <a:t> </a:t>
            </a:r>
            <a:r>
              <a:rPr lang="el-GR" sz="1600" i="1" dirty="0"/>
              <a:t>Δ</a:t>
            </a:r>
            <a:r>
              <a:rPr lang="en-US" sz="1600" i="1" dirty="0"/>
              <a:t>AN</a:t>
            </a:r>
            <a:r>
              <a:rPr lang="ru-RU" sz="1600" i="1" dirty="0"/>
              <a:t>М</a:t>
            </a:r>
            <a:r>
              <a:rPr lang="en-US" sz="1600" i="1" dirty="0"/>
              <a:t> </a:t>
            </a:r>
            <a:r>
              <a:rPr lang="en-US" sz="1600" i="1" dirty="0">
                <a:sym typeface="Symbol"/>
              </a:rPr>
              <a:t></a:t>
            </a:r>
            <a:r>
              <a:rPr lang="en-US" sz="1600" i="1" dirty="0"/>
              <a:t> AM</a:t>
            </a:r>
            <a:endParaRPr lang="ru-RU" sz="16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0" y="2343644"/>
                <a:ext cx="6655082" cy="13515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   1. Рассмотрим </a:t>
                </a:r>
                <a:r>
                  <a:rPr lang="el-GR" i="1" dirty="0"/>
                  <a:t>Δ</a:t>
                </a:r>
                <a:r>
                  <a:rPr lang="ru-RU" i="1" dirty="0"/>
                  <a:t>АМ</a:t>
                </a:r>
                <a:r>
                  <a:rPr lang="en-US" i="1" dirty="0"/>
                  <a:t>N</a:t>
                </a:r>
                <a:r>
                  <a:rPr lang="ru-RU" i="1" dirty="0"/>
                  <a:t> </a:t>
                </a:r>
                <a:r>
                  <a:rPr lang="ru-RU" dirty="0"/>
                  <a:t>– прямоугольный, т.к. </a:t>
                </a:r>
                <a:r>
                  <a:rPr lang="el-GR" i="1" dirty="0"/>
                  <a:t>Δ</a:t>
                </a:r>
                <a:r>
                  <a:rPr lang="en-US" i="1" dirty="0"/>
                  <a:t>ANL</a:t>
                </a:r>
                <a:r>
                  <a:rPr lang="ru-RU" i="1" dirty="0"/>
                  <a:t> </a:t>
                </a:r>
                <a:r>
                  <a:rPr lang="ru-RU" dirty="0"/>
                  <a:t>– равнобедренный, </a:t>
                </a:r>
                <a:r>
                  <a:rPr lang="ru-RU" i="1" dirty="0"/>
                  <a:t>АК</a:t>
                </a:r>
                <a:r>
                  <a:rPr lang="ru-RU" dirty="0"/>
                  <a:t> – медиана, значит, </a:t>
                </a:r>
                <a:r>
                  <a:rPr lang="ru-RU" i="1" dirty="0"/>
                  <a:t>АМ</a:t>
                </a:r>
                <a:r>
                  <a:rPr lang="ru-RU" dirty="0"/>
                  <a:t> – высота.</a:t>
                </a:r>
              </a:p>
              <a:p>
                <a:r>
                  <a:rPr lang="ru-RU" dirty="0"/>
                  <a:t>    Так как </a:t>
                </a:r>
                <a:r>
                  <a:rPr lang="ru-RU" i="1" dirty="0"/>
                  <a:t>М</a:t>
                </a:r>
                <a:r>
                  <a:rPr lang="ru-RU" dirty="0"/>
                  <a:t> – середина </a:t>
                </a:r>
                <a:r>
                  <a:rPr lang="en-US" i="1" dirty="0"/>
                  <a:t>NL</a:t>
                </a:r>
                <a:r>
                  <a:rPr lang="en-US" dirty="0"/>
                  <a:t>, </a:t>
                </a:r>
                <a:r>
                  <a:rPr lang="ru-RU" dirty="0"/>
                  <a:t>то </a:t>
                </a:r>
                <a:r>
                  <a:rPr lang="en-US" i="1" dirty="0"/>
                  <a:t>NM</a:t>
                </a:r>
                <a:r>
                  <a:rPr lang="ru-RU" i="1" dirty="0"/>
                  <a:t> </a:t>
                </a:r>
                <a:r>
                  <a:rPr lang="en-US" i="1" dirty="0"/>
                  <a:t>=</a:t>
                </a:r>
                <a:r>
                  <a:rPr lang="ru-RU" i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i="1" dirty="0"/>
                  <a:t>NL</a:t>
                </a:r>
                <a:r>
                  <a:rPr lang="ru-RU" i="1" dirty="0"/>
                  <a:t> </a:t>
                </a:r>
                <a:r>
                  <a:rPr lang="en-US" i="1" dirty="0"/>
                  <a:t>=</a:t>
                </a:r>
                <a:r>
                  <a:rPr lang="ru-RU" i="1" dirty="0"/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</a:rPr>
                          <m:t>5</m:t>
                        </m:r>
                      </m:e>
                    </m:rad>
                    <m:r>
                      <a:rPr lang="en-US" b="0" i="0" dirty="0" smtClean="0">
                        <a:latin typeface="Cambria Math"/>
                      </a:rPr>
                      <m:t>.</m:t>
                    </m:r>
                  </m:oMath>
                </a14:m>
                <a:endParaRPr lang="ru-RU" dirty="0"/>
              </a:p>
              <a:p>
                <a:r>
                  <a:rPr lang="ru-RU" dirty="0"/>
                  <a:t>    По теореме Пифагора </a:t>
                </a:r>
                <a:r>
                  <a:rPr lang="ru-RU" i="1" dirty="0"/>
                  <a:t>АМ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ru-RU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𝐴𝑁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𝑁𝑀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  <m:r>
                              <a:rPr lang="ru-RU" b="0" i="1" smtClean="0">
                                <a:latin typeface="Cambria Math"/>
                              </a:rPr>
                              <m:t> </m:t>
                            </m:r>
                          </m:sup>
                        </m:sSup>
                      </m:e>
                    </m:rad>
                  </m:oMath>
                </a14:m>
                <a:r>
                  <a:rPr lang="ru-RU" i="1" dirty="0"/>
                  <a:t> </a:t>
                </a:r>
                <a:r>
                  <a:rPr lang="en-US" i="1" dirty="0"/>
                  <a:t>=</a:t>
                </a:r>
                <a:r>
                  <a:rPr lang="ru-RU" i="1" dirty="0"/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</a:rPr>
                          <m:t>25−5</m:t>
                        </m:r>
                      </m:e>
                    </m:rad>
                  </m:oMath>
                </a14:m>
                <a:r>
                  <a:rPr lang="ru-RU" i="1" dirty="0"/>
                  <a:t> </a:t>
                </a:r>
                <a:r>
                  <a:rPr lang="en-US" i="1" dirty="0"/>
                  <a:t>=</a:t>
                </a:r>
                <a:r>
                  <a:rPr lang="ru-RU" i="1" dirty="0"/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</a:rPr>
                          <m:t>20</m:t>
                        </m:r>
                      </m:e>
                    </m:rad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343644"/>
                <a:ext cx="6655082" cy="1351588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733" t="-2703" b="-58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0" y="3621327"/>
                <a:ext cx="4977966" cy="12663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2.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𝐴𝐾𝑀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b="0" i="1" dirty="0" smtClean="0">
                        <a:latin typeface="Cambria Math"/>
                      </a:rPr>
                      <m:t>𝐴𝐾</m:t>
                    </m:r>
                    <m:r>
                      <a:rPr lang="en-US" b="0" i="1" dirty="0" smtClean="0">
                        <a:latin typeface="Cambria Math"/>
                        <a:sym typeface="Symbol"/>
                      </a:rPr>
                      <m:t></m:t>
                    </m:r>
                    <m:r>
                      <a:rPr lang="en-US" b="0" i="1" dirty="0" smtClean="0">
                        <a:latin typeface="Cambria Math"/>
                        <a:sym typeface="Symbol"/>
                      </a:rPr>
                      <m:t>𝐴𝑀</m:t>
                    </m:r>
                    <m:r>
                      <a:rPr lang="en-US" b="0" i="1" dirty="0" smtClean="0">
                        <a:latin typeface="Cambria Math"/>
                        <a:sym typeface="Symbol"/>
                      </a:rPr>
                      <m:t>;</m:t>
                    </m:r>
                  </m:oMath>
                </a14:m>
                <a:endParaRPr lang="ru-RU" b="0" dirty="0"/>
              </a:p>
              <a:p>
                <a:r>
                  <a:rPr lang="ru-RU" dirty="0"/>
                  <a:t> </a:t>
                </a:r>
                <a:r>
                  <a:rPr lang="ru-RU" dirty="0">
                    <a:solidFill>
                      <a:prstClr val="black"/>
                    </a:solidFill>
                  </a:rPr>
                  <a:t>   Так как </a:t>
                </a:r>
                <a:r>
                  <a:rPr lang="ru-RU" i="1" dirty="0">
                    <a:solidFill>
                      <a:prstClr val="black"/>
                    </a:solidFill>
                  </a:rPr>
                  <a:t>К</a:t>
                </a:r>
                <a:r>
                  <a:rPr lang="ru-RU" dirty="0">
                    <a:solidFill>
                      <a:prstClr val="black"/>
                    </a:solidFill>
                  </a:rPr>
                  <a:t> – середина</a:t>
                </a:r>
                <a:r>
                  <a:rPr lang="en-US" dirty="0">
                    <a:solidFill>
                      <a:prstClr val="black"/>
                    </a:solidFill>
                  </a:rPr>
                  <a:t> </a:t>
                </a:r>
                <a:r>
                  <a:rPr lang="en-US" i="1" dirty="0">
                    <a:solidFill>
                      <a:prstClr val="black"/>
                    </a:solidFill>
                  </a:rPr>
                  <a:t>SA</a:t>
                </a:r>
                <a:r>
                  <a:rPr lang="en-US" dirty="0">
                    <a:solidFill>
                      <a:prstClr val="black"/>
                    </a:solidFill>
                  </a:rPr>
                  <a:t>, </a:t>
                </a:r>
                <a:r>
                  <a:rPr lang="ru-RU" dirty="0">
                    <a:solidFill>
                      <a:prstClr val="black"/>
                    </a:solidFill>
                  </a:rPr>
                  <a:t>то </a:t>
                </a:r>
                <a:r>
                  <a:rPr lang="en-US" i="1" dirty="0">
                    <a:solidFill>
                      <a:prstClr val="black"/>
                    </a:solidFill>
                  </a:rPr>
                  <a:t>AK</a:t>
                </a:r>
                <a:r>
                  <a:rPr lang="ru-RU" i="1" dirty="0">
                    <a:solidFill>
                      <a:prstClr val="black"/>
                    </a:solidFill>
                  </a:rPr>
                  <a:t> </a:t>
                </a:r>
                <a:r>
                  <a:rPr lang="en-US" i="1" dirty="0">
                    <a:solidFill>
                      <a:prstClr val="black"/>
                    </a:solidFill>
                  </a:rPr>
                  <a:t>=</a:t>
                </a:r>
                <a:r>
                  <a:rPr lang="ru-RU" i="1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>
                            <a:solidFill>
                              <a:prstClr val="black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>
                            <a:solidFill>
                              <a:prstClr val="black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i="1" dirty="0">
                    <a:solidFill>
                      <a:prstClr val="black"/>
                    </a:solidFill>
                  </a:rPr>
                  <a:t>SA</a:t>
                </a:r>
                <a:r>
                  <a:rPr lang="ru-RU" i="1" dirty="0">
                    <a:solidFill>
                      <a:prstClr val="black"/>
                    </a:solidFill>
                  </a:rPr>
                  <a:t> </a:t>
                </a:r>
                <a:r>
                  <a:rPr lang="en-US" i="1" dirty="0">
                    <a:solidFill>
                      <a:prstClr val="black"/>
                    </a:solidFill>
                  </a:rPr>
                  <a:t>=</a:t>
                </a:r>
                <a:r>
                  <a:rPr lang="ru-RU" i="1" dirty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dirty="0">
                            <a:solidFill>
                              <a:prstClr val="black"/>
                            </a:solidFill>
                            <a:latin typeface="Cambria Math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dirty="0">
                    <a:solidFill>
                      <a:prstClr val="black"/>
                    </a:solidFill>
                  </a:rPr>
                  <a:t>.</a:t>
                </a:r>
                <a:endParaRPr lang="en-US" dirty="0"/>
              </a:p>
              <a:p>
                <a:r>
                  <a:rPr lang="en-U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𝐴𝐾𝑀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i="1" dirty="0" smtClean="0">
                        <a:latin typeface="Cambria Math"/>
                        <a:sym typeface="Symbol"/>
                      </a:rPr>
                      <m:t></m:t>
                    </m:r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 panose="02040503050406030204" pitchFamily="18" charset="0"/>
                            <a:sym typeface="Symbol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  <a:sym typeface="Symbol"/>
                          </a:rPr>
                          <m:t>5</m:t>
                        </m:r>
                      </m:e>
                    </m:rad>
                    <m:r>
                      <a:rPr lang="en-US" i="1" dirty="0" smtClean="0">
                        <a:latin typeface="Cambria Math"/>
                        <a:sym typeface="Symbol"/>
                      </a:rPr>
                      <m:t></m:t>
                    </m:r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 panose="02040503050406030204" pitchFamily="18" charset="0"/>
                            <a:sym typeface="Symbol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  <a:sym typeface="Symbol"/>
                          </a:rPr>
                          <m:t>20</m:t>
                        </m:r>
                      </m:e>
                    </m:rad>
                    <m:r>
                      <a:rPr lang="en-US" b="0" i="1" dirty="0" smtClean="0">
                        <a:latin typeface="Cambria Math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b="0" i="1" dirty="0" smtClean="0">
                            <a:latin typeface="Cambria Math" panose="02040503050406030204" pitchFamily="18" charset="0"/>
                            <a:sym typeface="Symbol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  <a:sym typeface="Symbol"/>
                          </a:rPr>
                          <m:t>10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  <a:sym typeface="Symbol"/>
                          </a:rPr>
                          <m:t>2</m:t>
                        </m:r>
                      </m:den>
                    </m:f>
                    <m:r>
                      <a:rPr lang="en-US" b="0" i="1" dirty="0" smtClean="0">
                        <a:latin typeface="Cambria Math"/>
                        <a:sym typeface="Symbol"/>
                      </a:rPr>
                      <m:t>=5</m:t>
                    </m:r>
                    <m:r>
                      <a:rPr lang="en-US" b="0" i="0" smtClean="0">
                        <a:latin typeface="Cambria Math"/>
                        <a:sym typeface="Symbol"/>
                      </a:rPr>
                      <m:t>.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621327"/>
                <a:ext cx="4977966" cy="1266309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l="-97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-22271" y="6488668"/>
                <a:ext cx="122982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dirty="0"/>
                  <a:t>Ответ: </a:t>
                </a:r>
                <a14:m>
                  <m:oMath xmlns:m="http://schemas.openxmlformats.org/officeDocument/2006/math">
                    <m:r>
                      <a:rPr lang="en-US">
                        <a:latin typeface="Cambria Math"/>
                        <a:sym typeface="Symbol"/>
                      </a:rPr>
                      <m:t>2</m:t>
                    </m:r>
                  </m:oMath>
                </a14:m>
                <a:r>
                  <a:rPr lang="ru-RU" dirty="0"/>
                  <a:t>. </a:t>
                </a: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2271" y="6488668"/>
                <a:ext cx="1229824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l="-3960" t="-9836" r="-3465" b="-229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908316" y="1251335"/>
                <a:ext cx="1802801" cy="408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2</a:t>
                </a:r>
                <a:r>
                  <a:rPr lang="ru-RU" sz="1600" dirty="0"/>
                  <a:t>)</a:t>
                </a:r>
                <a:r>
                  <a:rPr lang="en-US" sz="16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1400" b="0" i="1" smtClean="0">
                            <a:latin typeface="Cambria Math"/>
                          </a:rPr>
                          <m:t>𝐴𝐾𝑀</m:t>
                        </m:r>
                      </m:sub>
                    </m:sSub>
                    <m:r>
                      <a:rPr lang="en-US" sz="1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16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600" i="1" dirty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1600" i="1" dirty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1600" i="1" dirty="0">
                        <a:latin typeface="Cambria Math"/>
                      </a:rPr>
                      <m:t>𝐴𝐾</m:t>
                    </m:r>
                    <m:r>
                      <a:rPr lang="en-US" sz="1600" i="1" dirty="0">
                        <a:latin typeface="Cambria Math"/>
                        <a:sym typeface="Symbol"/>
                      </a:rPr>
                      <m:t></m:t>
                    </m:r>
                    <m:r>
                      <a:rPr lang="en-US" sz="1600" i="1" dirty="0">
                        <a:latin typeface="Cambria Math"/>
                        <a:sym typeface="Symbol"/>
                      </a:rPr>
                      <m:t>𝐴𝑀</m:t>
                    </m:r>
                  </m:oMath>
                </a14:m>
                <a:endParaRPr lang="ru-RU" sz="16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8316" y="1251335"/>
                <a:ext cx="1802801" cy="408317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1689" b="-74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-22271" y="4801423"/>
                <a:ext cx="6251968" cy="6802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3. </a:t>
                </a:r>
                <a:r>
                  <a:rPr lang="ru-RU" dirty="0"/>
                  <a:t>Рассмотрим </a:t>
                </a:r>
                <a:r>
                  <a:rPr lang="el-GR" i="1" dirty="0"/>
                  <a:t>Δ</a:t>
                </a:r>
                <a:r>
                  <a:rPr lang="ru-RU" i="1" dirty="0"/>
                  <a:t>АКМ </a:t>
                </a:r>
                <a:r>
                  <a:rPr lang="ru-RU" dirty="0"/>
                  <a:t>– прямоугольный.</a:t>
                </a:r>
              </a:p>
              <a:p>
                <a:r>
                  <a:rPr lang="ru-RU" dirty="0"/>
                  <a:t>    По теореме Пифагора </a:t>
                </a:r>
                <a:r>
                  <a:rPr lang="ru-RU" i="1" dirty="0"/>
                  <a:t>КМ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𝐾</m:t>
                            </m:r>
                            <m:r>
                              <a:rPr lang="en-US" i="1">
                                <a:latin typeface="Cambria Math"/>
                              </a:rPr>
                              <m:t>𝐴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i="1">
                                <a:latin typeface="Cambria Math"/>
                              </a:rPr>
                              <m:t>𝑀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ru-RU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i="1" dirty="0"/>
                  <a:t>=</a:t>
                </a:r>
                <a:r>
                  <a:rPr lang="ru-RU" i="1" dirty="0"/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i="1" dirty="0">
                            <a:latin typeface="Cambria Math"/>
                          </a:rPr>
                          <m:t>5</m:t>
                        </m:r>
                        <m:r>
                          <a:rPr lang="en-US" b="0" i="1" dirty="0" smtClean="0">
                            <a:latin typeface="Cambria Math"/>
                          </a:rPr>
                          <m:t>+20</m:t>
                        </m:r>
                      </m:e>
                    </m:rad>
                    <m:r>
                      <a:rPr lang="ru-RU" b="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i="1" dirty="0"/>
                  <a:t>=</a:t>
                </a:r>
                <a:r>
                  <a:rPr lang="ru-RU" i="1" dirty="0"/>
                  <a:t> </a:t>
                </a:r>
                <a:r>
                  <a:rPr lang="en-US" i="1" dirty="0"/>
                  <a:t>5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2271" y="4801423"/>
                <a:ext cx="6251968" cy="680251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l="-780" t="-5405" b="-135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-22271" y="5410976"/>
                <a:ext cx="2635658" cy="11515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4.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𝐴𝐾𝑀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𝐴𝐻</m:t>
                    </m:r>
                    <m:r>
                      <a:rPr lang="en-US" b="0" i="1" smtClean="0">
                        <a:latin typeface="Cambria Math"/>
                        <a:sym typeface="Symbol"/>
                      </a:rPr>
                      <m:t></m:t>
                    </m:r>
                    <m:r>
                      <a:rPr lang="en-US" b="0" i="1" smtClean="0">
                        <a:latin typeface="Cambria Math"/>
                        <a:sym typeface="Symbol"/>
                      </a:rPr>
                      <m:t>𝐾𝑀</m:t>
                    </m:r>
                  </m:oMath>
                </a14:m>
                <a:endParaRPr lang="en-US" b="0" dirty="0">
                  <a:sym typeface="Symbol"/>
                </a:endParaRPr>
              </a:p>
              <a:p>
                <a:r>
                  <a:rPr lang="en-US" dirty="0"/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i="1">
                        <a:latin typeface="Cambria Math"/>
                      </a:rPr>
                      <m:t>𝐴𝐻</m:t>
                    </m:r>
                    <m:r>
                      <a:rPr lang="en-US" i="1">
                        <a:latin typeface="Cambria Math"/>
                        <a:sym typeface="Symbol"/>
                      </a:rPr>
                      <m:t></m:t>
                    </m:r>
                    <m:r>
                      <a:rPr lang="ru-RU" b="0" i="1" smtClean="0">
                        <a:latin typeface="Cambria Math"/>
                        <a:sym typeface="Symbol"/>
                      </a:rPr>
                      <m:t>5</m:t>
                    </m:r>
                    <m:r>
                      <a:rPr lang="en-US" b="0" i="0" smtClean="0">
                        <a:latin typeface="Cambria Math"/>
                        <a:sym typeface="Symbol"/>
                      </a:rPr>
                      <m:t>=5⇒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  <a:sym typeface="Symbol"/>
                      </a:rPr>
                      <m:t>AH</m:t>
                    </m:r>
                    <m:r>
                      <a:rPr lang="en-US" b="0" i="0" smtClean="0">
                        <a:latin typeface="Cambria Math"/>
                        <a:sym typeface="Symbol"/>
                      </a:rPr>
                      <m:t>=2.</m:t>
                    </m:r>
                  </m:oMath>
                </a14:m>
                <a:endParaRPr lang="en-US" dirty="0">
                  <a:sym typeface="Symbol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2271" y="5410976"/>
                <a:ext cx="2635658" cy="1151597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l="-18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4908316" y="1888808"/>
                <a:ext cx="68044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4</a:t>
                </a:r>
                <a:r>
                  <a:rPr lang="ru-RU" sz="1600" dirty="0"/>
                  <a:t>)</a:t>
                </a:r>
                <a:r>
                  <a:rPr lang="en-US" sz="1600" dirty="0"/>
                  <a:t> </a:t>
                </a:r>
                <a14:m>
                  <m:oMath xmlns:m="http://schemas.openxmlformats.org/officeDocument/2006/math">
                    <m:r>
                      <a:rPr lang="en-US" sz="1400" i="1" smtClean="0">
                        <a:latin typeface="Cambria Math"/>
                      </a:rPr>
                      <m:t>𝐴</m:t>
                    </m:r>
                    <m:r>
                      <a:rPr lang="en-US" sz="1400" b="0" i="1" smtClean="0">
                        <a:latin typeface="Cambria Math"/>
                      </a:rPr>
                      <m:t>𝐻</m:t>
                    </m:r>
                  </m:oMath>
                </a14:m>
                <a:endParaRPr lang="ru-RU" sz="16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8316" y="1888808"/>
                <a:ext cx="680443" cy="338554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l="-4464" t="-7273" b="-218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4" name="Группа 83"/>
          <p:cNvGrpSpPr/>
          <p:nvPr/>
        </p:nvGrpSpPr>
        <p:grpSpPr>
          <a:xfrm>
            <a:off x="6511157" y="1006035"/>
            <a:ext cx="2632843" cy="3744439"/>
            <a:chOff x="6511157" y="614149"/>
            <a:chExt cx="2632843" cy="3744439"/>
          </a:xfrm>
        </p:grpSpPr>
        <p:cxnSp>
          <p:nvCxnSpPr>
            <p:cNvPr id="87" name="Прямая соединительная линия 86"/>
            <p:cNvCxnSpPr>
              <a:endCxn id="106" idx="4"/>
            </p:cNvCxnSpPr>
            <p:nvPr/>
          </p:nvCxnSpPr>
          <p:spPr>
            <a:xfrm>
              <a:off x="7000103" y="741405"/>
              <a:ext cx="857349" cy="33586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Группа 87"/>
            <p:cNvGrpSpPr/>
            <p:nvPr/>
          </p:nvGrpSpPr>
          <p:grpSpPr>
            <a:xfrm>
              <a:off x="6511157" y="732673"/>
              <a:ext cx="2632843" cy="3625915"/>
              <a:chOff x="6511157" y="145809"/>
              <a:chExt cx="2632843" cy="3625915"/>
            </a:xfrm>
          </p:grpSpPr>
          <p:sp>
            <p:nvSpPr>
              <p:cNvPr id="93" name="TextBox 92"/>
              <p:cNvSpPr txBox="1"/>
              <p:nvPr/>
            </p:nvSpPr>
            <p:spPr>
              <a:xfrm>
                <a:off x="7585673" y="3402392"/>
                <a:ext cx="33214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N</a:t>
                </a:r>
                <a:endParaRPr lang="ru-RU" i="1" dirty="0"/>
              </a:p>
            </p:txBody>
          </p:sp>
          <p:grpSp>
            <p:nvGrpSpPr>
              <p:cNvPr id="94" name="Группа 93"/>
              <p:cNvGrpSpPr/>
              <p:nvPr/>
            </p:nvGrpSpPr>
            <p:grpSpPr>
              <a:xfrm>
                <a:off x="6511157" y="145809"/>
                <a:ext cx="2632843" cy="3479996"/>
                <a:chOff x="6511157" y="104865"/>
                <a:chExt cx="2632843" cy="3479996"/>
              </a:xfrm>
            </p:grpSpPr>
            <p:sp>
              <p:nvSpPr>
                <p:cNvPr id="95" name="Овал 94"/>
                <p:cNvSpPr/>
                <p:nvPr/>
              </p:nvSpPr>
              <p:spPr>
                <a:xfrm>
                  <a:off x="8715790" y="2749847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96" name="Овал 95"/>
                <p:cNvSpPr/>
                <p:nvPr/>
              </p:nvSpPr>
              <p:spPr>
                <a:xfrm>
                  <a:off x="6898291" y="1411305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97" name="Прямая соединительная линия 96"/>
                <p:cNvCxnSpPr/>
                <p:nvPr/>
              </p:nvCxnSpPr>
              <p:spPr>
                <a:xfrm flipV="1">
                  <a:off x="7397855" y="3157984"/>
                  <a:ext cx="134741" cy="76200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Прямая соединительная линия 97"/>
                <p:cNvCxnSpPr/>
                <p:nvPr/>
              </p:nvCxnSpPr>
              <p:spPr>
                <a:xfrm flipV="1">
                  <a:off x="7300473" y="3109887"/>
                  <a:ext cx="152400" cy="72008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9" name="Прямая соединительная линия 98"/>
                <p:cNvCxnSpPr/>
                <p:nvPr/>
              </p:nvCxnSpPr>
              <p:spPr>
                <a:xfrm>
                  <a:off x="7840097" y="2812786"/>
                  <a:ext cx="48691" cy="192969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Прямая соединительная линия 99"/>
                <p:cNvCxnSpPr/>
                <p:nvPr/>
              </p:nvCxnSpPr>
              <p:spPr>
                <a:xfrm>
                  <a:off x="7975678" y="2797378"/>
                  <a:ext cx="48691" cy="192969"/>
                </a:xfrm>
                <a:prstGeom prst="line">
                  <a:avLst/>
                </a:prstGeom>
                <a:ln w="12700"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1" name="Овал 100"/>
                <p:cNvSpPr/>
                <p:nvPr/>
              </p:nvSpPr>
              <p:spPr>
                <a:xfrm>
                  <a:off x="8315134" y="3037879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grpSp>
              <p:nvGrpSpPr>
                <p:cNvPr id="102" name="Группа 101"/>
                <p:cNvGrpSpPr/>
                <p:nvPr/>
              </p:nvGrpSpPr>
              <p:grpSpPr>
                <a:xfrm>
                  <a:off x="7000688" y="1459444"/>
                  <a:ext cx="1807040" cy="2025854"/>
                  <a:chOff x="4821080" y="3400555"/>
                  <a:chExt cx="1807040" cy="2025854"/>
                </a:xfrm>
              </p:grpSpPr>
              <p:cxnSp>
                <p:nvCxnSpPr>
                  <p:cNvPr id="123" name="Прямая соединительная линия 122"/>
                  <p:cNvCxnSpPr/>
                  <p:nvPr/>
                </p:nvCxnSpPr>
                <p:spPr>
                  <a:xfrm>
                    <a:off x="4821080" y="3400555"/>
                    <a:ext cx="1720117" cy="1266534"/>
                  </a:xfrm>
                  <a:prstGeom prst="line">
                    <a:avLst/>
                  </a:prstGeom>
                  <a:ln w="19050">
                    <a:solidFill>
                      <a:schemeClr val="accent3">
                        <a:lumMod val="50000"/>
                      </a:schemeClr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Прямая соединительная линия 123"/>
                  <p:cNvCxnSpPr>
                    <a:endCxn id="106" idx="1"/>
                  </p:cNvCxnSpPr>
                  <p:nvPr/>
                </p:nvCxnSpPr>
                <p:spPr>
                  <a:xfrm>
                    <a:off x="4824739" y="3426854"/>
                    <a:ext cx="802193" cy="1863535"/>
                  </a:xfrm>
                  <a:prstGeom prst="line">
                    <a:avLst/>
                  </a:prstGeom>
                  <a:ln w="19050">
                    <a:solidFill>
                      <a:schemeClr val="accent3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Прямая соединительная линия 124"/>
                  <p:cNvCxnSpPr/>
                  <p:nvPr/>
                </p:nvCxnSpPr>
                <p:spPr>
                  <a:xfrm flipH="1">
                    <a:off x="5655269" y="4756643"/>
                    <a:ext cx="972851" cy="669766"/>
                  </a:xfrm>
                  <a:prstGeom prst="line">
                    <a:avLst/>
                  </a:prstGeom>
                  <a:ln w="19050">
                    <a:solidFill>
                      <a:schemeClr val="accent3">
                        <a:lumMod val="50000"/>
                      </a:schemeClr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03" name="TextBox 102"/>
                <p:cNvSpPr txBox="1"/>
                <p:nvPr/>
              </p:nvSpPr>
              <p:spPr>
                <a:xfrm>
                  <a:off x="8233621" y="3167042"/>
                  <a:ext cx="35779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ru-RU" i="1" dirty="0"/>
                    <a:t>М</a:t>
                  </a:r>
                </a:p>
              </p:txBody>
            </p:sp>
            <p:sp>
              <p:nvSpPr>
                <p:cNvPr id="104" name="TextBox 103"/>
                <p:cNvSpPr txBox="1"/>
                <p:nvPr/>
              </p:nvSpPr>
              <p:spPr>
                <a:xfrm>
                  <a:off x="8764023" y="2443454"/>
                  <a:ext cx="30168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L</a:t>
                  </a:r>
                  <a:endParaRPr lang="ru-RU" i="1" dirty="0"/>
                </a:p>
              </p:txBody>
            </p:sp>
            <p:sp>
              <p:nvSpPr>
                <p:cNvPr id="105" name="TextBox 104"/>
                <p:cNvSpPr txBox="1"/>
                <p:nvPr/>
              </p:nvSpPr>
              <p:spPr>
                <a:xfrm>
                  <a:off x="6731735" y="2826752"/>
                  <a:ext cx="32573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A</a:t>
                  </a:r>
                  <a:endParaRPr lang="ru-RU" i="1" dirty="0"/>
                </a:p>
              </p:txBody>
            </p:sp>
            <p:sp>
              <p:nvSpPr>
                <p:cNvPr id="106" name="Овал 105"/>
                <p:cNvSpPr/>
                <p:nvPr/>
              </p:nvSpPr>
              <p:spPr>
                <a:xfrm>
                  <a:off x="7785452" y="3328187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07" name="Прямая соединительная линия 106"/>
                <p:cNvCxnSpPr/>
                <p:nvPr/>
              </p:nvCxnSpPr>
              <p:spPr>
                <a:xfrm>
                  <a:off x="7016491" y="1497266"/>
                  <a:ext cx="1396025" cy="163947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Прямая соединительная линия 107"/>
                <p:cNvCxnSpPr/>
                <p:nvPr/>
              </p:nvCxnSpPr>
              <p:spPr>
                <a:xfrm flipH="1">
                  <a:off x="7000785" y="2394936"/>
                  <a:ext cx="778837" cy="561583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9" name="Овал 108"/>
                <p:cNvSpPr/>
                <p:nvPr/>
              </p:nvSpPr>
              <p:spPr>
                <a:xfrm>
                  <a:off x="7708792" y="2333814"/>
                  <a:ext cx="144000" cy="144016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>
                  <a:off x="7722717" y="2089127"/>
                  <a:ext cx="33214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H</a:t>
                  </a:r>
                  <a:endParaRPr lang="ru-RU" i="1" dirty="0"/>
                </a:p>
              </p:txBody>
            </p:sp>
            <p:sp>
              <p:nvSpPr>
                <p:cNvPr id="111" name="Полилиния 110"/>
                <p:cNvSpPr/>
                <p:nvPr/>
              </p:nvSpPr>
              <p:spPr>
                <a:xfrm>
                  <a:off x="8103013" y="3218532"/>
                  <a:ext cx="109007" cy="125445"/>
                </a:xfrm>
                <a:custGeom>
                  <a:avLst/>
                  <a:gdLst>
                    <a:gd name="connsiteX0" fmla="*/ 0 w 124884"/>
                    <a:gd name="connsiteY0" fmla="*/ 83127 h 83127"/>
                    <a:gd name="connsiteX1" fmla="*/ 13854 w 124884"/>
                    <a:gd name="connsiteY1" fmla="*/ 13854 h 83127"/>
                    <a:gd name="connsiteX2" fmla="*/ 110836 w 124884"/>
                    <a:gd name="connsiteY2" fmla="*/ 69273 h 83127"/>
                    <a:gd name="connsiteX3" fmla="*/ 124690 w 124884"/>
                    <a:gd name="connsiteY3" fmla="*/ 0 h 831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4884" h="83127">
                      <a:moveTo>
                        <a:pt x="0" y="83127"/>
                      </a:moveTo>
                      <a:cubicBezTo>
                        <a:pt x="4618" y="60036"/>
                        <a:pt x="-5739" y="26916"/>
                        <a:pt x="13854" y="13854"/>
                      </a:cubicBezTo>
                      <a:cubicBezTo>
                        <a:pt x="65215" y="-20386"/>
                        <a:pt x="94276" y="44433"/>
                        <a:pt x="110836" y="69273"/>
                      </a:cubicBezTo>
                      <a:cubicBezTo>
                        <a:pt x="127611" y="18947"/>
                        <a:pt x="124690" y="42313"/>
                        <a:pt x="12469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2" name="Полилиния 111"/>
                <p:cNvSpPr/>
                <p:nvPr/>
              </p:nvSpPr>
              <p:spPr>
                <a:xfrm>
                  <a:off x="8535822" y="2909270"/>
                  <a:ext cx="157102" cy="165442"/>
                </a:xfrm>
                <a:custGeom>
                  <a:avLst/>
                  <a:gdLst>
                    <a:gd name="connsiteX0" fmla="*/ 0 w 124884"/>
                    <a:gd name="connsiteY0" fmla="*/ 83127 h 83127"/>
                    <a:gd name="connsiteX1" fmla="*/ 13854 w 124884"/>
                    <a:gd name="connsiteY1" fmla="*/ 13854 h 83127"/>
                    <a:gd name="connsiteX2" fmla="*/ 110836 w 124884"/>
                    <a:gd name="connsiteY2" fmla="*/ 69273 h 83127"/>
                    <a:gd name="connsiteX3" fmla="*/ 124690 w 124884"/>
                    <a:gd name="connsiteY3" fmla="*/ 0 h 831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4884" h="83127">
                      <a:moveTo>
                        <a:pt x="0" y="83127"/>
                      </a:moveTo>
                      <a:cubicBezTo>
                        <a:pt x="4618" y="60036"/>
                        <a:pt x="-5739" y="26916"/>
                        <a:pt x="13854" y="13854"/>
                      </a:cubicBezTo>
                      <a:cubicBezTo>
                        <a:pt x="65215" y="-20386"/>
                        <a:pt x="94276" y="44433"/>
                        <a:pt x="110836" y="69273"/>
                      </a:cubicBezTo>
                      <a:cubicBezTo>
                        <a:pt x="127611" y="18947"/>
                        <a:pt x="124690" y="42313"/>
                        <a:pt x="124690" y="0"/>
                      </a:cubicBezTo>
                    </a:path>
                  </a:pathLst>
                </a:custGeom>
                <a:noFill/>
                <a:ln w="254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cxnSp>
              <p:nvCxnSpPr>
                <p:cNvPr id="113" name="Прямая соединительная линия 112"/>
                <p:cNvCxnSpPr>
                  <a:stCxn id="101" idx="2"/>
                </p:cNvCxnSpPr>
                <p:nvPr/>
              </p:nvCxnSpPr>
              <p:spPr>
                <a:xfrm flipH="1" flipV="1">
                  <a:off x="6949728" y="2978291"/>
                  <a:ext cx="1365406" cy="131596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4" name="Прямая соединительная линия 113"/>
                <p:cNvCxnSpPr/>
                <p:nvPr/>
              </p:nvCxnSpPr>
              <p:spPr>
                <a:xfrm>
                  <a:off x="7000688" y="104865"/>
                  <a:ext cx="0" cy="2880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5" name="Прямая соединительная линия 114"/>
                <p:cNvCxnSpPr/>
                <p:nvPr/>
              </p:nvCxnSpPr>
              <p:spPr>
                <a:xfrm>
                  <a:off x="6989846" y="2938540"/>
                  <a:ext cx="795606" cy="461655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Прямая соединительная линия 115"/>
                <p:cNvCxnSpPr>
                  <a:endCxn id="104" idx="2"/>
                </p:cNvCxnSpPr>
                <p:nvPr/>
              </p:nvCxnSpPr>
              <p:spPr>
                <a:xfrm flipV="1">
                  <a:off x="6995673" y="2812786"/>
                  <a:ext cx="1919193" cy="128609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7" name="TextBox 116"/>
                <p:cNvSpPr txBox="1"/>
                <p:nvPr/>
              </p:nvSpPr>
              <p:spPr>
                <a:xfrm>
                  <a:off x="6567487" y="1274778"/>
                  <a:ext cx="31771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i="1" dirty="0"/>
                    <a:t>K</a:t>
                  </a:r>
                  <a:endParaRPr lang="ru-RU" i="1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8" name="Прямоугольник 117"/>
                    <p:cNvSpPr/>
                    <p:nvPr/>
                  </p:nvSpPr>
                  <p:spPr>
                    <a:xfrm>
                      <a:off x="6511157" y="2031387"/>
                      <a:ext cx="533416" cy="40754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ad>
                              <m:radPr>
                                <m:degHide m:val="on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5</m:t>
                                </m:r>
                              </m:e>
                            </m:rad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118" name="Прямоугольник 117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511157" y="2031387"/>
                      <a:ext cx="533416" cy="407547"/>
                    </a:xfrm>
                    <a:prstGeom prst="rect">
                      <a:avLst/>
                    </a:prstGeom>
                    <a:blipFill rotWithShape="1">
                      <a:blip r:embed="rId11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9" name="Прямоугольник 118"/>
                    <p:cNvSpPr/>
                    <p:nvPr/>
                  </p:nvSpPr>
                  <p:spPr>
                    <a:xfrm>
                      <a:off x="7188172" y="3215529"/>
                      <a:ext cx="381835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0" i="1" smtClean="0">
                                <a:latin typeface="Cambria Math"/>
                              </a:rPr>
                              <m:t>5</m:t>
                            </m:r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119" name="Прямоугольник 118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188172" y="3215529"/>
                      <a:ext cx="381835" cy="369332"/>
                    </a:xfrm>
                    <a:prstGeom prst="rect">
                      <a:avLst/>
                    </a:prstGeom>
                    <a:blipFill rotWithShape="1">
                      <a:blip r:embed="rId12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20" name="Прямоугольник 119"/>
                    <p:cNvSpPr/>
                    <p:nvPr/>
                  </p:nvSpPr>
                  <p:spPr>
                    <a:xfrm>
                      <a:off x="7570007" y="2621860"/>
                      <a:ext cx="381835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0" i="1" smtClean="0">
                                <a:latin typeface="Cambria Math"/>
                              </a:rPr>
                              <m:t>5</m:t>
                            </m:r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120" name="Прямоугольник 119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570007" y="2621860"/>
                      <a:ext cx="381835" cy="369332"/>
                    </a:xfrm>
                    <a:prstGeom prst="rect">
                      <a:avLst/>
                    </a:prstGeom>
                    <a:blipFill rotWithShape="1">
                      <a:blip r:embed="rId13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21" name="Прямоугольник 120"/>
                    <p:cNvSpPr/>
                    <p:nvPr/>
                  </p:nvSpPr>
                  <p:spPr>
                    <a:xfrm>
                      <a:off x="8482344" y="3140203"/>
                      <a:ext cx="661656" cy="407547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  <m:rad>
                              <m:radPr>
                                <m:degHide m:val="on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5</m:t>
                                </m:r>
                              </m:e>
                            </m:rad>
                          </m:oMath>
                        </m:oMathPara>
                      </a14:m>
                      <a:endParaRPr lang="ru-RU" dirty="0"/>
                    </a:p>
                  </p:txBody>
                </p:sp>
              </mc:Choice>
              <mc:Fallback xmlns="">
                <p:sp>
                  <p:nvSpPr>
                    <p:cNvPr id="121" name="Прямоугольник 120"/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482344" y="3140203"/>
                      <a:ext cx="661656" cy="407547"/>
                    </a:xfrm>
                    <a:prstGeom prst="rect">
                      <a:avLst/>
                    </a:prstGeom>
                    <a:blipFill rotWithShape="1">
                      <a:blip r:embed="rId14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ru-RU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22" name="Прямоугольник 121"/>
                <p:cNvSpPr/>
                <p:nvPr/>
              </p:nvSpPr>
              <p:spPr>
                <a:xfrm>
                  <a:off x="7177833" y="2273462"/>
                  <a:ext cx="31931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ru-RU" sz="2400" b="1" dirty="0">
                      <a:solidFill>
                        <a:srgbClr val="C00000"/>
                      </a:solidFill>
                    </a:rPr>
                    <a:t>?</a:t>
                  </a:r>
                </a:p>
              </p:txBody>
            </p:sp>
          </p:grpSp>
        </p:grpSp>
        <p:cxnSp>
          <p:nvCxnSpPr>
            <p:cNvPr id="89" name="Прямая соединительная линия 88"/>
            <p:cNvCxnSpPr>
              <a:endCxn id="95" idx="1"/>
            </p:cNvCxnSpPr>
            <p:nvPr/>
          </p:nvCxnSpPr>
          <p:spPr>
            <a:xfrm>
              <a:off x="7012459" y="747584"/>
              <a:ext cx="1724419" cy="26511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Box 89"/>
            <p:cNvSpPr txBox="1"/>
            <p:nvPr/>
          </p:nvSpPr>
          <p:spPr>
            <a:xfrm>
              <a:off x="6660110" y="614149"/>
              <a:ext cx="464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S</a:t>
              </a:r>
              <a:endParaRPr lang="ru-RU" dirty="0"/>
            </a:p>
          </p:txBody>
        </p:sp>
        <p:cxnSp>
          <p:nvCxnSpPr>
            <p:cNvPr id="91" name="Прямая соединительная линия 90"/>
            <p:cNvCxnSpPr/>
            <p:nvPr/>
          </p:nvCxnSpPr>
          <p:spPr>
            <a:xfrm>
              <a:off x="6860636" y="1497291"/>
              <a:ext cx="194764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Прямая соединительная линия 91"/>
            <p:cNvCxnSpPr/>
            <p:nvPr/>
          </p:nvCxnSpPr>
          <p:spPr>
            <a:xfrm>
              <a:off x="6901579" y="2616408"/>
              <a:ext cx="194764" cy="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8899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5" grpId="0" animBg="1"/>
      <p:bldP spid="86" grpId="0" animBg="1"/>
      <p:bldP spid="44" grpId="0" animBg="1"/>
      <p:bldP spid="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7871" y="29622"/>
            <a:ext cx="755527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IV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этап. Подведение итогов работы над задачей.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96393" y="338586"/>
            <a:ext cx="9360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1. Прием выделения цветом в условии задачи того, что дано и что найти, помогает…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648" y="523252"/>
            <a:ext cx="4469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… лучше разобраться в условии задачи.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96393" y="1045644"/>
            <a:ext cx="5304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2. Поиску способа решения задачи помогает…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648" y="1261088"/>
            <a:ext cx="1754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… граф-схема.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96393" y="1752702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3. Выносной чертеж плоской фигуры помогает…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648" y="1998924"/>
            <a:ext cx="6473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… обнаружить способы вычисления необходимых данных.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96393" y="2459760"/>
            <a:ext cx="4979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4. Оформлению решения задачи помогает…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648" y="2736760"/>
            <a:ext cx="2584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… составленный план.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96393" y="3166818"/>
            <a:ext cx="8989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5. Удобно запомнить, что для определения отношения объема фигур нужно выяснить, как …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648" y="3773319"/>
            <a:ext cx="756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… связаны площади оснований и как связаны высоты данных фигур.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-96393" y="4150875"/>
            <a:ext cx="91730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  <a:r>
              <a:rPr lang="ru-RU" dirty="0"/>
              <a:t>. Удобно запомнить способы нахождения высоты прямоугольного треугольника, опущенного на гипотенузу:…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648" y="4674097"/>
            <a:ext cx="76225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…а) Через нахождение площади треугольника.</a:t>
            </a:r>
          </a:p>
          <a:p>
            <a:r>
              <a:rPr lang="ru-RU" dirty="0"/>
              <a:t>  б) Используя тригонометрические функции.</a:t>
            </a:r>
          </a:p>
          <a:p>
            <a:r>
              <a:rPr lang="ru-RU" dirty="0"/>
              <a:t>  в) Через подобие треугольников.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-96393" y="5820694"/>
            <a:ext cx="9173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7. Удобно запомнить способы нахождения расстояния от точки до плоскости: …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0" y="6211843"/>
            <a:ext cx="9130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…а) Через построение перпендикуляра.</a:t>
            </a:r>
          </a:p>
          <a:p>
            <a:r>
              <a:rPr lang="ru-RU" dirty="0"/>
              <a:t>  б) Используя объем пирамиды.</a:t>
            </a:r>
          </a:p>
        </p:txBody>
      </p:sp>
    </p:spTree>
    <p:extLst>
      <p:ext uri="{BB962C8B-B14F-4D97-AF65-F5344CB8AC3E}">
        <p14:creationId xmlns:p14="http://schemas.microsoft.com/office/powerpoint/2010/main" val="80763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5" grpId="0"/>
      <p:bldP spid="3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Овал 48"/>
          <p:cNvSpPr/>
          <p:nvPr/>
        </p:nvSpPr>
        <p:spPr>
          <a:xfrm>
            <a:off x="8746004" y="1844220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V="1">
            <a:off x="7428069" y="2252357"/>
            <a:ext cx="134741" cy="762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V="1">
            <a:off x="7330687" y="2204260"/>
            <a:ext cx="152400" cy="7200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7870311" y="1907159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8005892" y="1891751"/>
            <a:ext cx="48691" cy="192969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Овал 54"/>
          <p:cNvSpPr/>
          <p:nvPr/>
        </p:nvSpPr>
        <p:spPr>
          <a:xfrm>
            <a:off x="8345348" y="2132252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6" name="Группа 55"/>
          <p:cNvGrpSpPr/>
          <p:nvPr/>
        </p:nvGrpSpPr>
        <p:grpSpPr>
          <a:xfrm>
            <a:off x="7030902" y="553817"/>
            <a:ext cx="1807040" cy="2025854"/>
            <a:chOff x="4821080" y="3400555"/>
            <a:chExt cx="1807040" cy="2025854"/>
          </a:xfrm>
        </p:grpSpPr>
        <p:cxnSp>
          <p:nvCxnSpPr>
            <p:cNvPr id="57" name="Прямая соединительная линия 56"/>
            <p:cNvCxnSpPr/>
            <p:nvPr/>
          </p:nvCxnSpPr>
          <p:spPr>
            <a:xfrm>
              <a:off x="4821080" y="3400555"/>
              <a:ext cx="1720117" cy="1266534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>
              <a:off x="4824739" y="3426854"/>
              <a:ext cx="867245" cy="1865965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flipH="1">
              <a:off x="5655269" y="4756643"/>
              <a:ext cx="972851" cy="669766"/>
            </a:xfrm>
            <a:prstGeom prst="line">
              <a:avLst/>
            </a:prstGeom>
            <a:ln w="19050">
              <a:solidFill>
                <a:schemeClr val="accent3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Box 59"/>
          <p:cNvSpPr txBox="1"/>
          <p:nvPr/>
        </p:nvSpPr>
        <p:spPr>
          <a:xfrm>
            <a:off x="8263835" y="2261415"/>
            <a:ext cx="357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/>
              <a:t>М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794237" y="153782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L</a:t>
            </a:r>
            <a:endParaRPr lang="ru-RU" i="1" dirty="0"/>
          </a:p>
        </p:txBody>
      </p:sp>
      <p:sp>
        <p:nvSpPr>
          <p:cNvPr id="62" name="TextBox 61"/>
          <p:cNvSpPr txBox="1"/>
          <p:nvPr/>
        </p:nvSpPr>
        <p:spPr>
          <a:xfrm>
            <a:off x="6720975" y="1964115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A</a:t>
            </a:r>
            <a:endParaRPr lang="ru-RU" i="1" dirty="0"/>
          </a:p>
        </p:txBody>
      </p:sp>
      <p:sp>
        <p:nvSpPr>
          <p:cNvPr id="63" name="Овал 62"/>
          <p:cNvSpPr/>
          <p:nvPr/>
        </p:nvSpPr>
        <p:spPr>
          <a:xfrm>
            <a:off x="7815666" y="2422560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7046705" y="591639"/>
            <a:ext cx="1396025" cy="163947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flipH="1">
            <a:off x="7020113" y="1500195"/>
            <a:ext cx="778837" cy="561583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Овал 65"/>
          <p:cNvSpPr/>
          <p:nvPr/>
        </p:nvSpPr>
        <p:spPr>
          <a:xfrm>
            <a:off x="7728120" y="1428187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TextBox 66"/>
          <p:cNvSpPr txBox="1"/>
          <p:nvPr/>
        </p:nvSpPr>
        <p:spPr>
          <a:xfrm>
            <a:off x="7752931" y="118350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H</a:t>
            </a:r>
            <a:endParaRPr lang="ru-RU" i="1" dirty="0"/>
          </a:p>
        </p:txBody>
      </p:sp>
      <p:sp>
        <p:nvSpPr>
          <p:cNvPr id="68" name="Полилиния 67"/>
          <p:cNvSpPr/>
          <p:nvPr/>
        </p:nvSpPr>
        <p:spPr>
          <a:xfrm>
            <a:off x="8133227" y="2312905"/>
            <a:ext cx="109007" cy="125445"/>
          </a:xfrm>
          <a:custGeom>
            <a:avLst/>
            <a:gdLst>
              <a:gd name="connsiteX0" fmla="*/ 0 w 124884"/>
              <a:gd name="connsiteY0" fmla="*/ 83127 h 83127"/>
              <a:gd name="connsiteX1" fmla="*/ 13854 w 124884"/>
              <a:gd name="connsiteY1" fmla="*/ 13854 h 83127"/>
              <a:gd name="connsiteX2" fmla="*/ 110836 w 124884"/>
              <a:gd name="connsiteY2" fmla="*/ 69273 h 83127"/>
              <a:gd name="connsiteX3" fmla="*/ 124690 w 124884"/>
              <a:gd name="connsiteY3" fmla="*/ 0 h 83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884" h="83127">
                <a:moveTo>
                  <a:pt x="0" y="83127"/>
                </a:moveTo>
                <a:cubicBezTo>
                  <a:pt x="4618" y="60036"/>
                  <a:pt x="-5739" y="26916"/>
                  <a:pt x="13854" y="13854"/>
                </a:cubicBezTo>
                <a:cubicBezTo>
                  <a:pt x="65215" y="-20386"/>
                  <a:pt x="94276" y="44433"/>
                  <a:pt x="110836" y="69273"/>
                </a:cubicBezTo>
                <a:cubicBezTo>
                  <a:pt x="127611" y="18947"/>
                  <a:pt x="124690" y="42313"/>
                  <a:pt x="124690" y="0"/>
                </a:cubicBez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Полилиния 68"/>
          <p:cNvSpPr/>
          <p:nvPr/>
        </p:nvSpPr>
        <p:spPr>
          <a:xfrm>
            <a:off x="8566036" y="2003643"/>
            <a:ext cx="157102" cy="165442"/>
          </a:xfrm>
          <a:custGeom>
            <a:avLst/>
            <a:gdLst>
              <a:gd name="connsiteX0" fmla="*/ 0 w 124884"/>
              <a:gd name="connsiteY0" fmla="*/ 83127 h 83127"/>
              <a:gd name="connsiteX1" fmla="*/ 13854 w 124884"/>
              <a:gd name="connsiteY1" fmla="*/ 13854 h 83127"/>
              <a:gd name="connsiteX2" fmla="*/ 110836 w 124884"/>
              <a:gd name="connsiteY2" fmla="*/ 69273 h 83127"/>
              <a:gd name="connsiteX3" fmla="*/ 124690 w 124884"/>
              <a:gd name="connsiteY3" fmla="*/ 0 h 83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4884" h="83127">
                <a:moveTo>
                  <a:pt x="0" y="83127"/>
                </a:moveTo>
                <a:cubicBezTo>
                  <a:pt x="4618" y="60036"/>
                  <a:pt x="-5739" y="26916"/>
                  <a:pt x="13854" y="13854"/>
                </a:cubicBezTo>
                <a:cubicBezTo>
                  <a:pt x="65215" y="-20386"/>
                  <a:pt x="94276" y="44433"/>
                  <a:pt x="110836" y="69273"/>
                </a:cubicBezTo>
                <a:cubicBezTo>
                  <a:pt x="127611" y="18947"/>
                  <a:pt x="124690" y="42313"/>
                  <a:pt x="124690" y="0"/>
                </a:cubicBez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0" name="Прямая соединительная линия 69"/>
          <p:cNvCxnSpPr>
            <a:stCxn id="55" idx="2"/>
          </p:cNvCxnSpPr>
          <p:nvPr/>
        </p:nvCxnSpPr>
        <p:spPr>
          <a:xfrm flipH="1" flipV="1">
            <a:off x="6979942" y="2072664"/>
            <a:ext cx="1365406" cy="131596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7030902" y="577686"/>
            <a:ext cx="0" cy="14566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>
            <a:endCxn id="63" idx="2"/>
          </p:cNvCxnSpPr>
          <p:nvPr/>
        </p:nvCxnSpPr>
        <p:spPr>
          <a:xfrm>
            <a:off x="7020060" y="2032913"/>
            <a:ext cx="795606" cy="46165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>
            <a:endCxn id="61" idx="2"/>
          </p:cNvCxnSpPr>
          <p:nvPr/>
        </p:nvCxnSpPr>
        <p:spPr>
          <a:xfrm flipV="1">
            <a:off x="7025887" y="1907159"/>
            <a:ext cx="1919193" cy="128609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Прямоугольник 73"/>
              <p:cNvSpPr/>
              <p:nvPr/>
            </p:nvSpPr>
            <p:spPr>
              <a:xfrm>
                <a:off x="7600221" y="1716233"/>
                <a:ext cx="38183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4" name="Прямоугольник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0221" y="1716233"/>
                <a:ext cx="381835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Прямоугольник 74"/>
              <p:cNvSpPr/>
              <p:nvPr/>
            </p:nvSpPr>
            <p:spPr>
              <a:xfrm>
                <a:off x="8512558" y="2234576"/>
                <a:ext cx="661656" cy="4075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2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5" name="Прямоугольник 7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2558" y="2234576"/>
                <a:ext cx="661656" cy="40754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TextBox 75"/>
          <p:cNvSpPr txBox="1"/>
          <p:nvPr/>
        </p:nvSpPr>
        <p:spPr>
          <a:xfrm>
            <a:off x="6653151" y="46502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K</a:t>
            </a:r>
            <a:endParaRPr lang="ru-RU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Прямоугольник 76"/>
              <p:cNvSpPr/>
              <p:nvPr/>
            </p:nvSpPr>
            <p:spPr>
              <a:xfrm>
                <a:off x="6491059" y="1003827"/>
                <a:ext cx="533416" cy="4075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7" name="Прямоугольник 7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1059" y="1003827"/>
                <a:ext cx="533416" cy="40754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Прямоугольник 79"/>
              <p:cNvSpPr/>
              <p:nvPr/>
            </p:nvSpPr>
            <p:spPr>
              <a:xfrm>
                <a:off x="7185955" y="2231109"/>
                <a:ext cx="38183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0" name="Прямоугольник 7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5955" y="2231109"/>
                <a:ext cx="381835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/>
          <p:cNvSpPr txBox="1"/>
          <p:nvPr/>
        </p:nvSpPr>
        <p:spPr>
          <a:xfrm>
            <a:off x="7699020" y="2553263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N</a:t>
            </a:r>
            <a:endParaRPr lang="ru-RU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-44541" y="6488668"/>
                <a:ext cx="1834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dirty="0"/>
                  <a:t>Ответ: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Symbol"/>
                      </a:rPr>
                      <m:t>AH</m:t>
                    </m:r>
                    <m:r>
                      <a:rPr lang="en-US">
                        <a:latin typeface="Cambria Math"/>
                        <a:sym typeface="Symbol"/>
                      </a:rPr>
                      <m:t>=2</m:t>
                    </m:r>
                  </m:oMath>
                </a14:m>
                <a:r>
                  <a:rPr lang="ru-RU" dirty="0"/>
                  <a:t>. </a:t>
                </a:r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4541" y="6488668"/>
                <a:ext cx="1834156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l="-2990" t="-9836" r="-1661" b="-229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Овал 49"/>
          <p:cNvSpPr/>
          <p:nvPr/>
        </p:nvSpPr>
        <p:spPr>
          <a:xfrm>
            <a:off x="6961163" y="505678"/>
            <a:ext cx="144000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0" y="1053994"/>
                <a:ext cx="4689554" cy="42878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342900" indent="-342900">
                  <a:buAutoNum type="arabicPeriod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𝐾𝐴𝑁𝐿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𝐾𝐴</m:t>
                    </m:r>
                    <m:r>
                      <a:rPr lang="en-US" b="0" i="1" smtClean="0">
                        <a:latin typeface="Cambria Math"/>
                        <a:sym typeface="Symbol"/>
                      </a:rPr>
                      <m:t>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  <a:sym typeface="Symbol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sym typeface="Symbol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sym typeface="Symbol"/>
                          </a:rPr>
                          <m:t>𝐴𝑁𝐿</m:t>
                        </m:r>
                      </m:sub>
                    </m:sSub>
                    <m:r>
                      <a:rPr lang="en-US" b="0" i="1" smtClean="0">
                        <a:latin typeface="Cambria Math"/>
                        <a:sym typeface="Symbol"/>
                      </a:rPr>
                      <m:t>;</m:t>
                    </m:r>
                  </m:oMath>
                </a14:m>
                <a:endParaRPr lang="ru-RU" b="0" i="1" dirty="0">
                  <a:latin typeface="Cambria Math"/>
                  <a:sym typeface="Symbol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  <a:sym typeface="Symbol"/>
                        </a:rPr>
                        <m:t>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𝐴𝑁𝐿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sym typeface="Symbol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2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  <a:sym typeface="Symbol"/>
                        </a:rPr>
                        <m:t>𝐴𝑀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𝑁𝐿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;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𝐴𝑁𝐿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sym typeface="Symbol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2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  <a:sym typeface="Symbol"/>
                        </a:rPr>
                        <m:t>2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5</m:t>
                          </m:r>
                        </m:e>
                      </m:rad>
                      <m:r>
                        <a:rPr lang="en-US" b="0" i="1" smtClean="0">
                          <a:latin typeface="Cambria Math"/>
                          <a:sym typeface="Symbol"/>
                        </a:rPr>
                        <m:t>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20</m:t>
                          </m:r>
                        </m:e>
                      </m:rad>
                      <m:r>
                        <a:rPr lang="en-US" b="0" i="1" smtClean="0">
                          <a:latin typeface="Cambria Math"/>
                          <a:sym typeface="Symbol"/>
                        </a:rPr>
                        <m:t>=10;</m:t>
                      </m:r>
                    </m:oMath>
                  </m:oMathPara>
                </a14:m>
                <a:endParaRPr lang="en-US" b="0" i="1" dirty="0">
                  <a:latin typeface="Cambria Math"/>
                  <a:sym typeface="Symbol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𝑉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𝐾𝐴𝑁𝐿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  <a:sym typeface="Symbol"/>
                        </a:rPr>
                        <m:t>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5</m:t>
                          </m:r>
                        </m:e>
                      </m:rad>
                      <m:r>
                        <a:rPr lang="en-US" b="0" i="1" smtClean="0">
                          <a:latin typeface="Cambria Math"/>
                          <a:sym typeface="Symbol"/>
                        </a:rPr>
                        <m:t>10=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10</m:t>
                          </m:r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sym typeface="Symbol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b="0" i="1" smtClean="0">
                                  <a:latin typeface="Cambria Math"/>
                                  <a:sym typeface="Symbol"/>
                                </a:rPr>
                                <m:t>5</m:t>
                              </m:r>
                            </m:e>
                          </m:rad>
                        </m:num>
                        <m:den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3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  <a:sym typeface="Symbol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/>
                        </a:rPr>
                        <m:t>2. 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𝐾</m:t>
                          </m:r>
                          <m:r>
                            <a:rPr lang="en-US" i="1">
                              <a:latin typeface="Cambria Math"/>
                            </a:rPr>
                            <m:t>𝑁𝐿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𝐴</m:t>
                      </m:r>
                      <m:r>
                        <a:rPr lang="en-US" b="0" i="1" smtClean="0">
                          <a:latin typeface="Cambria Math"/>
                        </a:rPr>
                        <m:t>𝐻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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𝑁</m:t>
                          </m:r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𝐾</m:t>
                          </m:r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𝐿</m:t>
                          </m:r>
                        </m:sub>
                      </m:sSub>
                      <m:r>
                        <a:rPr lang="en-US" i="1">
                          <a:latin typeface="Cambria Math"/>
                          <a:sym typeface="Symbol"/>
                        </a:rPr>
                        <m:t>; </m:t>
                      </m:r>
                    </m:oMath>
                  </m:oMathPara>
                </a14:m>
                <a:endParaRPr lang="ru-RU" i="1" dirty="0">
                  <a:latin typeface="Cambria Math"/>
                  <a:sym typeface="Symbol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𝑁</m:t>
                          </m:r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𝐾</m:t>
                          </m:r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𝐿</m:t>
                          </m:r>
                        </m:sub>
                      </m:sSub>
                      <m:r>
                        <a:rPr lang="en-US" i="1">
                          <a:latin typeface="Cambria Math"/>
                          <a:sym typeface="Symbol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2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  <a:sym typeface="Symbol"/>
                        </a:rPr>
                        <m:t>𝐾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𝑀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𝑁𝐿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; 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𝑆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𝑁</m:t>
                          </m:r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𝐾</m:t>
                          </m:r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𝐿</m:t>
                          </m:r>
                        </m:sub>
                      </m:sSub>
                      <m:r>
                        <a:rPr lang="en-US" i="1">
                          <a:latin typeface="Cambria Math"/>
                          <a:sym typeface="Symbol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/>
                          <a:sym typeface="Symbol"/>
                        </a:rPr>
                        <m:t>2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5</m:t>
                          </m:r>
                        </m:e>
                      </m:rad>
                      <m:r>
                        <a:rPr lang="en-US" i="1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5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5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5</m:t>
                          </m:r>
                        </m:e>
                      </m:rad>
                      <m:r>
                        <a:rPr lang="en-US" i="1">
                          <a:latin typeface="Cambria Math"/>
                          <a:sym typeface="Symbol"/>
                        </a:rPr>
                        <m:t>;</m:t>
                      </m:r>
                    </m:oMath>
                  </m:oMathPara>
                </a14:m>
                <a:endParaRPr lang="en-US" i="1" dirty="0">
                  <a:latin typeface="Cambria Math"/>
                  <a:sym typeface="Symbol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𝐾</m:t>
                          </m:r>
                          <m:r>
                            <a:rPr lang="en-US" i="1">
                              <a:latin typeface="Cambria Math"/>
                            </a:rPr>
                            <m:t>𝑁𝐿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US" i="1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𝐴𝐻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b="0" i="1" smtClean="0">
                          <a:latin typeface="Cambria Math"/>
                          <a:sym typeface="Symbol"/>
                        </a:rPr>
                        <m:t>5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b="0" i="1" smtClean="0">
                              <a:latin typeface="Cambria Math"/>
                              <a:sym typeface="Symbol"/>
                            </a:rPr>
                            <m:t>5</m:t>
                          </m:r>
                        </m:e>
                      </m:rad>
                      <m:r>
                        <a:rPr lang="en-US" b="0" i="1" smtClean="0">
                          <a:latin typeface="Cambria Math"/>
                          <a:sym typeface="Symbol"/>
                        </a:rPr>
                        <m:t>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en-US" i="1">
                          <a:latin typeface="Cambria Math"/>
                          <a:sym typeface="Symbol"/>
                        </a:rPr>
                        <m:t>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𝐴𝐻</m:t>
                      </m:r>
                      <m:r>
                        <a:rPr lang="en-US" i="1">
                          <a:latin typeface="Cambria Math"/>
                          <a:sym typeface="Symbol"/>
                        </a:rPr>
                        <m:t>5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  <a:sym typeface="Symbol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/>
                              <a:sym typeface="Symbol"/>
                            </a:rPr>
                            <m:t>5</m:t>
                          </m:r>
                        </m:e>
                      </m:rad>
                    </m:oMath>
                  </m:oMathPara>
                </a14:m>
                <a:endParaRPr lang="ru-RU" i="1" dirty="0">
                  <a:latin typeface="Cambria Math"/>
                  <a:sym typeface="Symbol"/>
                </a:endParaRPr>
              </a:p>
              <a:p>
                <a:r>
                  <a:rPr lang="ru-RU" b="0" dirty="0">
                    <a:latin typeface="Cambria Math" pitchFamily="18" charset="0"/>
                    <a:ea typeface="Cambria Math" pitchFamily="18" charset="0"/>
                    <a:sym typeface="Symbol"/>
                  </a:rPr>
                  <a:t>3.</a:t>
                </a:r>
                <a14:m>
                  <m:oMath xmlns:m="http://schemas.openxmlformats.org/officeDocument/2006/math">
                    <m:r>
                      <a:rPr lang="ru-RU" b="0" i="0" smtClean="0"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en-US" i="1">
                        <a:latin typeface="Cambria Math"/>
                        <a:sym typeface="Symbol"/>
                      </a:rPr>
                      <m:t></m:t>
                    </m:r>
                    <m:r>
                      <a:rPr lang="en-US" i="1">
                        <a:latin typeface="Cambria Math"/>
                        <a:sym typeface="Symbol"/>
                      </a:rPr>
                      <m:t>𝐴𝐻</m:t>
                    </m:r>
                    <m:r>
                      <a:rPr lang="en-US" i="1">
                        <a:latin typeface="Cambria Math"/>
                        <a:sym typeface="Symbol"/>
                      </a:rPr>
                      <m:t>5</m:t>
                    </m:r>
                    <m:rad>
                      <m:radPr>
                        <m:degHide m:val="on"/>
                        <m:ctrlPr>
                          <a:rPr lang="en-US" i="1">
                            <a:latin typeface="Cambria Math" panose="02040503050406030204" pitchFamily="18" charset="0"/>
                            <a:sym typeface="Symbol"/>
                          </a:rPr>
                        </m:ctrlPr>
                      </m:radPr>
                      <m:deg/>
                      <m:e>
                        <m:r>
                          <a:rPr lang="en-US" i="1">
                            <a:latin typeface="Cambria Math"/>
                            <a:sym typeface="Symbol"/>
                          </a:rPr>
                          <m:t>5</m:t>
                        </m:r>
                      </m:e>
                    </m:rad>
                    <m:r>
                      <a:rPr lang="en-US" b="0" i="1" smtClean="0">
                        <a:latin typeface="Cambria Math"/>
                        <a:sym typeface="Symbol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sym typeface="Symbol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Symbol"/>
                          </a:rPr>
                          <m:t>10</m:t>
                        </m:r>
                        <m:rad>
                          <m:radPr>
                            <m:degHide m:val="on"/>
                            <m:ctrlPr>
                              <a:rPr lang="en-US" i="1">
                                <a:latin typeface="Cambria Math" panose="02040503050406030204" pitchFamily="18" charset="0"/>
                                <a:sym typeface="Symbol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latin typeface="Cambria Math"/>
                                <a:sym typeface="Symbol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i="1">
                            <a:latin typeface="Cambria Math"/>
                            <a:sym typeface="Symbol"/>
                          </a:rPr>
                          <m:t>3</m:t>
                        </m:r>
                      </m:den>
                    </m:f>
                    <m:r>
                      <a:rPr lang="en-US" b="0" i="1" smtClean="0">
                        <a:latin typeface="Cambria Math"/>
                        <a:sym typeface="Symbol"/>
                      </a:rPr>
                      <m:t>⇒</m:t>
                    </m:r>
                    <m:r>
                      <a:rPr lang="en-US" b="0" i="1" smtClean="0">
                        <a:latin typeface="Cambria Math"/>
                        <a:sym typeface="Symbol"/>
                      </a:rPr>
                      <m:t>𝐴𝐻</m:t>
                    </m:r>
                    <m:r>
                      <a:rPr lang="en-US" b="0" i="1" smtClean="0">
                        <a:latin typeface="Cambria Math"/>
                        <a:sym typeface="Symbol"/>
                      </a:rPr>
                      <m:t>=2.</m:t>
                    </m:r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053994"/>
                <a:ext cx="4689554" cy="4287840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l="-104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17566" y="0"/>
            <a:ext cx="6570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Найдите расстояние </a:t>
            </a:r>
            <a:r>
              <a:rPr lang="ru-RU" i="1" dirty="0"/>
              <a:t>АН</a:t>
            </a:r>
            <a:r>
              <a:rPr lang="ru-RU" dirty="0"/>
              <a:t>, используя объем пирамиды </a:t>
            </a:r>
            <a:r>
              <a:rPr lang="en-US" i="1" dirty="0"/>
              <a:t>KALN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906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3" grpId="0" animBg="1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1231</TotalTime>
  <Words>1414</Words>
  <Application>Microsoft Office PowerPoint</Application>
  <PresentationFormat>Экран (4:3)</PresentationFormat>
  <Paragraphs>243</Paragraphs>
  <Slides>10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Calibri</vt:lpstr>
      <vt:lpstr>Cambria Math</vt:lpstr>
      <vt:lpstr>Georgia</vt:lpstr>
      <vt:lpstr>Times New Roman</vt:lpstr>
      <vt:lpstr>Trebuchet MS</vt:lpstr>
      <vt:lpstr>Воздушный поток</vt:lpstr>
      <vt:lpstr>Методика работы со стереометрической задачей на нахождение расстояния от точки до плоскости.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Антоновская</dc:creator>
  <cp:lastModifiedBy>Юлия</cp:lastModifiedBy>
  <cp:revision>108</cp:revision>
  <dcterms:created xsi:type="dcterms:W3CDTF">2015-12-25T11:27:54Z</dcterms:created>
  <dcterms:modified xsi:type="dcterms:W3CDTF">2025-10-27T17:12:30Z</dcterms:modified>
</cp:coreProperties>
</file>