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8" r:id="rId4"/>
    <p:sldId id="262" r:id="rId5"/>
    <p:sldId id="280" r:id="rId6"/>
    <p:sldId id="279" r:id="rId7"/>
    <p:sldId id="272" r:id="rId8"/>
    <p:sldId id="278" r:id="rId9"/>
    <p:sldId id="271" r:id="rId10"/>
    <p:sldId id="263" r:id="rId11"/>
    <p:sldId id="264" r:id="rId12"/>
    <p:sldId id="269" r:id="rId13"/>
    <p:sldId id="267" r:id="rId14"/>
    <p:sldId id="265" r:id="rId15"/>
    <p:sldId id="281" r:id="rId16"/>
    <p:sldId id="282" r:id="rId17"/>
    <p:sldId id="274" r:id="rId18"/>
    <p:sldId id="266" r:id="rId19"/>
    <p:sldId id="283" r:id="rId20"/>
    <p:sldId id="284" r:id="rId21"/>
    <p:sldId id="276" r:id="rId22"/>
    <p:sldId id="286" r:id="rId23"/>
    <p:sldId id="285" r:id="rId24"/>
    <p:sldId id="268" r:id="rId25"/>
    <p:sldId id="273"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1104"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97192D0-B2ED-4B1B-BD39-B9906335C216}" type="datetimeFigureOut">
              <a:rPr lang="ru-RU" smtClean="0"/>
              <a:pPr/>
              <a:t>01.02.2021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C5BB28-E37F-4EAB-8EA1-4B3C477B31BF}" type="slidenum">
              <a:rPr lang="ru-RU" smtClean="0"/>
              <a:pPr/>
              <a:t>‹#›</a:t>
            </a:fld>
            <a:endParaRPr lang="ru-RU"/>
          </a:p>
        </p:txBody>
      </p:sp>
    </p:spTree>
  </p:cSld>
  <p:clrMapOvr>
    <a:masterClrMapping/>
  </p:clrMapOvr>
  <p:transition spd="slow">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97192D0-B2ED-4B1B-BD39-B9906335C216}" type="datetimeFigureOut">
              <a:rPr lang="ru-RU" smtClean="0"/>
              <a:pPr/>
              <a:t>01.02.2021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C5BB28-E37F-4EAB-8EA1-4B3C477B31BF}" type="slidenum">
              <a:rPr lang="ru-RU" smtClean="0"/>
              <a:pPr/>
              <a:t>‹#›</a:t>
            </a:fld>
            <a:endParaRPr lang="ru-RU"/>
          </a:p>
        </p:txBody>
      </p:sp>
    </p:spTree>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97192D0-B2ED-4B1B-BD39-B9906335C216}" type="datetimeFigureOut">
              <a:rPr lang="ru-RU" smtClean="0"/>
              <a:pPr/>
              <a:t>01.02.2021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C5BB28-E37F-4EAB-8EA1-4B3C477B31BF}" type="slidenum">
              <a:rPr lang="ru-RU" smtClean="0"/>
              <a:pPr/>
              <a:t>‹#›</a:t>
            </a:fld>
            <a:endParaRPr lang="ru-RU"/>
          </a:p>
        </p:txBody>
      </p:sp>
    </p:spTree>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97192D0-B2ED-4B1B-BD39-B9906335C216}" type="datetimeFigureOut">
              <a:rPr lang="ru-RU" smtClean="0"/>
              <a:pPr/>
              <a:t>01.02.2021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2C5BB28-E37F-4EAB-8EA1-4B3C477B31BF}" type="slidenum">
              <a:rPr lang="ru-RU" smtClean="0"/>
              <a:pPr/>
              <a:t>‹#›</a:t>
            </a:fld>
            <a:endParaRPr lang="ru-RU"/>
          </a:p>
        </p:txBody>
      </p:sp>
    </p:spTree>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97192D0-B2ED-4B1B-BD39-B9906335C216}" type="datetimeFigureOut">
              <a:rPr lang="ru-RU" smtClean="0"/>
              <a:pPr/>
              <a:t>01.02.2021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2C5BB28-E37F-4EAB-8EA1-4B3C477B31BF}" type="slidenum">
              <a:rPr lang="ru-RU" smtClean="0"/>
              <a:pPr/>
              <a:t>‹#›</a:t>
            </a:fld>
            <a:endParaRPr lang="ru-RU"/>
          </a:p>
        </p:txBody>
      </p:sp>
    </p:spTree>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97192D0-B2ED-4B1B-BD39-B9906335C216}" type="datetimeFigureOut">
              <a:rPr lang="ru-RU" smtClean="0"/>
              <a:pPr/>
              <a:t>01.02.2021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2C5BB28-E37F-4EAB-8EA1-4B3C477B31BF}" type="slidenum">
              <a:rPr lang="ru-RU" smtClean="0"/>
              <a:pPr/>
              <a:t>‹#›</a:t>
            </a:fld>
            <a:endParaRPr lang="ru-RU"/>
          </a:p>
        </p:txBody>
      </p:sp>
    </p:spTree>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97192D0-B2ED-4B1B-BD39-B9906335C216}" type="datetimeFigureOut">
              <a:rPr lang="ru-RU" smtClean="0"/>
              <a:pPr/>
              <a:t>01.02.2021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2C5BB28-E37F-4EAB-8EA1-4B3C477B31BF}" type="slidenum">
              <a:rPr lang="ru-RU" smtClean="0"/>
              <a:pPr/>
              <a:t>‹#›</a:t>
            </a:fld>
            <a:endParaRPr lang="ru-RU"/>
          </a:p>
        </p:txBody>
      </p:sp>
    </p:spTree>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97192D0-B2ED-4B1B-BD39-B9906335C216}" type="datetimeFigureOut">
              <a:rPr lang="ru-RU" smtClean="0"/>
              <a:pPr/>
              <a:t>01.02.2021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2C5BB28-E37F-4EAB-8EA1-4B3C477B31BF}" type="slidenum">
              <a:rPr lang="ru-RU" smtClean="0"/>
              <a:pPr/>
              <a:t>‹#›</a:t>
            </a:fld>
            <a:endParaRPr lang="ru-RU"/>
          </a:p>
        </p:txBody>
      </p:sp>
    </p:spTree>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97192D0-B2ED-4B1B-BD39-B9906335C216}" type="datetimeFigureOut">
              <a:rPr lang="ru-RU" smtClean="0"/>
              <a:pPr/>
              <a:t>01.02.2021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2C5BB28-E37F-4EAB-8EA1-4B3C477B31BF}" type="slidenum">
              <a:rPr lang="ru-RU" smtClean="0"/>
              <a:pPr/>
              <a:t>‹#›</a:t>
            </a:fld>
            <a:endParaRPr lang="ru-RU"/>
          </a:p>
        </p:txBody>
      </p:sp>
    </p:spTree>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97192D0-B2ED-4B1B-BD39-B9906335C216}" type="datetimeFigureOut">
              <a:rPr lang="ru-RU" smtClean="0"/>
              <a:pPr/>
              <a:t>01.02.2021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C5BB28-E37F-4EAB-8EA1-4B3C477B31BF}" type="slidenum">
              <a:rPr lang="ru-RU" smtClean="0"/>
              <a:pPr/>
              <a:t>‹#›</a:t>
            </a:fld>
            <a:endParaRPr lang="ru-RU"/>
          </a:p>
        </p:txBody>
      </p:sp>
    </p:spTree>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97192D0-B2ED-4B1B-BD39-B9906335C216}" type="datetimeFigureOut">
              <a:rPr lang="ru-RU" smtClean="0"/>
              <a:pPr/>
              <a:t>01.02.2021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C5BB28-E37F-4EAB-8EA1-4B3C477B31BF}" type="slidenum">
              <a:rPr lang="ru-RU" smtClean="0"/>
              <a:pPr/>
              <a:t>‹#›</a:t>
            </a:fld>
            <a:endParaRPr lang="ru-RU"/>
          </a:p>
        </p:txBody>
      </p:sp>
    </p:spTree>
  </p:cSld>
  <p:clrMapOvr>
    <a:masterClrMapping/>
  </p:clrMapOvr>
  <p:transition spd="slow">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7192D0-B2ED-4B1B-BD39-B9906335C216}" type="datetimeFigureOut">
              <a:rPr lang="ru-RU" smtClean="0"/>
              <a:pPr/>
              <a:t>01.02.2021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C5BB28-E37F-4EAB-8EA1-4B3C477B31BF}"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wipe dir="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31640" y="357166"/>
            <a:ext cx="6840760" cy="3143272"/>
          </a:xfrm>
        </p:spPr>
        <p:txBody>
          <a:bodyPr>
            <a:normAutofit fontScale="90000"/>
          </a:bodyPr>
          <a:lstStyle/>
          <a:p>
            <a:r>
              <a:rPr lang="ru-RU" sz="6700" b="1" dirty="0" smtClean="0">
                <a:solidFill>
                  <a:srgbClr val="003300"/>
                </a:solidFill>
                <a:latin typeface="Times New Roman" pitchFamily="18" charset="0"/>
                <a:cs typeface="Times New Roman" pitchFamily="18" charset="0"/>
              </a:rPr>
              <a:t>ПРОЕКТ</a:t>
            </a:r>
            <a:br>
              <a:rPr lang="ru-RU" sz="6700" b="1" dirty="0" smtClean="0">
                <a:solidFill>
                  <a:srgbClr val="003300"/>
                </a:solidFill>
                <a:latin typeface="Times New Roman" pitchFamily="18" charset="0"/>
                <a:cs typeface="Times New Roman" pitchFamily="18" charset="0"/>
              </a:rPr>
            </a:br>
            <a:r>
              <a:rPr lang="ru-RU" sz="6700" b="1" dirty="0" smtClean="0">
                <a:solidFill>
                  <a:schemeClr val="accent3">
                    <a:lumMod val="50000"/>
                  </a:schemeClr>
                </a:solidFill>
                <a:latin typeface="Times New Roman" pitchFamily="18" charset="0"/>
                <a:cs typeface="Times New Roman" pitchFamily="18" charset="0"/>
              </a:rPr>
              <a:t>«Что делать с мусором?»</a:t>
            </a:r>
            <a:r>
              <a:rPr lang="ru-RU" b="1" dirty="0" smtClean="0">
                <a:solidFill>
                  <a:srgbClr val="003300"/>
                </a:solidFill>
                <a:latin typeface="Times New Roman" pitchFamily="18" charset="0"/>
                <a:cs typeface="Times New Roman" pitchFamily="18" charset="0"/>
              </a:rPr>
              <a:t/>
            </a:r>
            <a:br>
              <a:rPr lang="ru-RU" b="1" dirty="0" smtClean="0">
                <a:solidFill>
                  <a:srgbClr val="003300"/>
                </a:solidFill>
                <a:latin typeface="Times New Roman" pitchFamily="18" charset="0"/>
                <a:cs typeface="Times New Roman" pitchFamily="18" charset="0"/>
              </a:rPr>
            </a:br>
            <a:endParaRPr lang="ru-RU" dirty="0">
              <a:solidFill>
                <a:srgbClr val="003300"/>
              </a:solidFill>
            </a:endParaRPr>
          </a:p>
        </p:txBody>
      </p:sp>
    </p:spTree>
  </p:cSld>
  <p:clrMapOvr>
    <a:masterClrMapping/>
  </p:clrMapOvr>
  <p:transition spd="slow">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Подготовительный этап:  </a:t>
            </a:r>
            <a:endParaRPr lang="ru-RU" dirty="0"/>
          </a:p>
        </p:txBody>
      </p:sp>
      <p:sp>
        <p:nvSpPr>
          <p:cNvPr id="3" name="Содержимое 2"/>
          <p:cNvSpPr>
            <a:spLocks noGrp="1"/>
          </p:cNvSpPr>
          <p:nvPr>
            <p:ph idx="1"/>
          </p:nvPr>
        </p:nvSpPr>
        <p:spPr/>
        <p:txBody>
          <a:bodyPr>
            <a:normAutofit fontScale="55000" lnSpcReduction="20000"/>
          </a:bodyPr>
          <a:lstStyle/>
          <a:p>
            <a:pPr>
              <a:buNone/>
            </a:pPr>
            <a:r>
              <a:rPr lang="ru-RU" b="1" dirty="0" smtClean="0"/>
              <a:t>                </a:t>
            </a:r>
            <a:r>
              <a:rPr lang="ru-RU" sz="5800" b="1" dirty="0" smtClean="0"/>
              <a:t>Актуальность:</a:t>
            </a:r>
            <a:r>
              <a:rPr lang="ru-RU" sz="3800" b="1" dirty="0" smtClean="0"/>
              <a:t> </a:t>
            </a:r>
          </a:p>
          <a:p>
            <a:pPr>
              <a:buNone/>
            </a:pPr>
            <a:r>
              <a:rPr lang="ru-RU" sz="3800" dirty="0" smtClean="0"/>
              <a:t>          Сейчас как никогда остро стоят проблемы экологии нашей       планеты.               </a:t>
            </a:r>
          </a:p>
          <a:p>
            <a:pPr>
              <a:buNone/>
            </a:pPr>
            <a:r>
              <a:rPr lang="ru-RU" sz="3800" dirty="0" smtClean="0"/>
              <a:t>          Одна из проблем, с которой сталкивается каждый из нас - это мусор. Брошенные на улице банки, бутылки, отходы вокруг нас, переполненные контейнеры, свалки в местах отдыха, к сожалению, неотъемлемая часть нашего окружения. Твёрдые бытовые отходы (ТБО) - один из важнейших загрязнителей природы. Каждый гражданин ежегодно «производит» 300кг. твёрдых отходов: </a:t>
            </a:r>
            <a:r>
              <a:rPr lang="ru-RU" sz="3800" b="1" dirty="0" smtClean="0"/>
              <a:t>бумага, стекло, пластмасса, ткань</a:t>
            </a:r>
            <a:r>
              <a:rPr lang="ru-RU" sz="3800" dirty="0" smtClean="0"/>
              <a:t>. Меня заинтересовала данная тема, и я изучила проблему ТБО, а также разработала свой метод экологической утилизации мусора с целью привлечения внимания к проблеме окружающей среды и поисков методов вторичного использования бытовых отходов.  </a:t>
            </a:r>
          </a:p>
          <a:p>
            <a:pPr>
              <a:buNone/>
            </a:pPr>
            <a:r>
              <a:rPr lang="ru-RU" dirty="0" smtClean="0"/>
              <a:t> </a:t>
            </a:r>
          </a:p>
          <a:p>
            <a:endParaRPr lang="ru-RU" dirty="0" smtClean="0"/>
          </a:p>
          <a:p>
            <a:endParaRPr lang="ru-RU" dirty="0"/>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3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3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3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3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3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3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3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3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3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5536" y="1412776"/>
            <a:ext cx="8507288" cy="4525963"/>
          </a:xfrm>
        </p:spPr>
        <p:txBody>
          <a:bodyPr/>
          <a:lstStyle/>
          <a:p>
            <a:pPr>
              <a:buNone/>
            </a:pPr>
            <a:r>
              <a:rPr lang="ru-RU" b="1" dirty="0" smtClean="0">
                <a:solidFill>
                  <a:srgbClr val="003300"/>
                </a:solidFill>
                <a:latin typeface="Times New Roman" pitchFamily="18" charset="0"/>
                <a:cs typeface="Times New Roman" pitchFamily="18" charset="0"/>
              </a:rPr>
              <a:t>    </a:t>
            </a:r>
            <a:r>
              <a:rPr lang="ru-RU" b="1" u="sng" dirty="0" smtClean="0">
                <a:solidFill>
                  <a:schemeClr val="accent3">
                    <a:lumMod val="50000"/>
                  </a:schemeClr>
                </a:solidFill>
                <a:latin typeface="Times New Roman" pitchFamily="18" charset="0"/>
                <a:cs typeface="Times New Roman" pitchFamily="18" charset="0"/>
              </a:rPr>
              <a:t>Девиз проекта: </a:t>
            </a:r>
            <a:r>
              <a:rPr lang="ru-RU" dirty="0" smtClean="0">
                <a:solidFill>
                  <a:schemeClr val="accent3">
                    <a:lumMod val="50000"/>
                  </a:schemeClr>
                </a:solidFill>
                <a:latin typeface="Times New Roman" pitchFamily="18" charset="0"/>
                <a:cs typeface="Times New Roman" pitchFamily="18" charset="0"/>
              </a:rPr>
              <a:t/>
            </a:r>
            <a:br>
              <a:rPr lang="ru-RU" dirty="0" smtClean="0">
                <a:solidFill>
                  <a:schemeClr val="accent3">
                    <a:lumMod val="50000"/>
                  </a:schemeClr>
                </a:solidFill>
                <a:latin typeface="Times New Roman" pitchFamily="18" charset="0"/>
                <a:cs typeface="Times New Roman" pitchFamily="18" charset="0"/>
              </a:rPr>
            </a:br>
            <a:r>
              <a:rPr lang="ru-RU" dirty="0" smtClean="0">
                <a:solidFill>
                  <a:schemeClr val="accent3">
                    <a:lumMod val="50000"/>
                  </a:schemeClr>
                </a:solidFill>
                <a:latin typeface="Times New Roman" pitchFamily="18" charset="0"/>
                <a:cs typeface="Times New Roman" pitchFamily="18" charset="0"/>
              </a:rPr>
              <a:t>    «Не бросайте никогда корки, шкурки, упаковки – быстро наша Земля превратится               в свалку!»</a:t>
            </a:r>
            <a:br>
              <a:rPr lang="ru-RU" dirty="0" smtClean="0">
                <a:solidFill>
                  <a:schemeClr val="accent3">
                    <a:lumMod val="50000"/>
                  </a:schemeClr>
                </a:solidFill>
                <a:latin typeface="Times New Roman" pitchFamily="18" charset="0"/>
                <a:cs typeface="Times New Roman" pitchFamily="18" charset="0"/>
              </a:rPr>
            </a:br>
            <a:endParaRPr lang="ru-RU" dirty="0" smtClean="0">
              <a:solidFill>
                <a:schemeClr val="accent3">
                  <a:lumMod val="50000"/>
                </a:schemeClr>
              </a:solidFill>
              <a:latin typeface="Times New Roman" pitchFamily="18" charset="0"/>
              <a:cs typeface="Times New Roman" pitchFamily="18" charset="0"/>
            </a:endParaRPr>
          </a:p>
          <a:p>
            <a:pPr>
              <a:buNone/>
            </a:pPr>
            <a:endParaRPr lang="ru-RU" dirty="0">
              <a:solidFill>
                <a:schemeClr val="accent3">
                  <a:lumMod val="50000"/>
                </a:schemeClr>
              </a:solidFill>
              <a:latin typeface="Times New Roman" pitchFamily="18" charset="0"/>
              <a:cs typeface="Times New Roman" pitchFamily="18" charset="0"/>
            </a:endParaRPr>
          </a:p>
          <a:p>
            <a:pPr>
              <a:buNone/>
            </a:pPr>
            <a:r>
              <a:rPr lang="ru-RU" b="1" dirty="0" smtClean="0">
                <a:solidFill>
                  <a:schemeClr val="accent3">
                    <a:lumMod val="50000"/>
                  </a:schemeClr>
                </a:solidFill>
                <a:latin typeface="Times New Roman" pitchFamily="18" charset="0"/>
                <a:cs typeface="Times New Roman" pitchFamily="18" charset="0"/>
              </a:rPr>
              <a:t>    </a:t>
            </a:r>
            <a:r>
              <a:rPr lang="ru-RU" b="1" u="sng" dirty="0" smtClean="0">
                <a:solidFill>
                  <a:schemeClr val="accent3">
                    <a:lumMod val="50000"/>
                  </a:schemeClr>
                </a:solidFill>
                <a:latin typeface="Times New Roman" pitchFamily="18" charset="0"/>
                <a:cs typeface="Times New Roman" pitchFamily="18" charset="0"/>
              </a:rPr>
              <a:t>Проблема:</a:t>
            </a:r>
            <a:r>
              <a:rPr lang="ru-RU" dirty="0" smtClean="0">
                <a:solidFill>
                  <a:schemeClr val="accent3">
                    <a:lumMod val="50000"/>
                  </a:schemeClr>
                </a:solidFill>
                <a:latin typeface="Times New Roman" pitchFamily="18" charset="0"/>
                <a:cs typeface="Times New Roman" pitchFamily="18" charset="0"/>
              </a:rPr>
              <a:t> охрана природы, попытка             решить проблему мусора.</a:t>
            </a:r>
          </a:p>
          <a:p>
            <a:pPr algn="ctr">
              <a:buNone/>
            </a:pPr>
            <a:endParaRPr lang="ru-RU" dirty="0">
              <a:solidFill>
                <a:schemeClr val="tx2">
                  <a:lumMod val="75000"/>
                </a:schemeClr>
              </a:solidFill>
              <a:latin typeface="Times New Roman" pitchFamily="18" charset="0"/>
              <a:cs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11560" y="1340768"/>
            <a:ext cx="8229600" cy="4525963"/>
          </a:xfrm>
        </p:spPr>
        <p:txBody>
          <a:bodyPr>
            <a:normAutofit fontScale="92500" lnSpcReduction="20000"/>
          </a:bodyPr>
          <a:lstStyle/>
          <a:p>
            <a:pPr>
              <a:buNone/>
            </a:pPr>
            <a:r>
              <a:rPr lang="ru-RU" b="1" dirty="0" smtClean="0">
                <a:solidFill>
                  <a:schemeClr val="accent3">
                    <a:lumMod val="50000"/>
                  </a:schemeClr>
                </a:solidFill>
                <a:latin typeface="Times New Roman" pitchFamily="18" charset="0"/>
                <a:cs typeface="Times New Roman" pitchFamily="18" charset="0"/>
              </a:rPr>
              <a:t>     </a:t>
            </a:r>
            <a:r>
              <a:rPr lang="ru-RU" b="1" u="sng" dirty="0" smtClean="0">
                <a:solidFill>
                  <a:schemeClr val="accent3">
                    <a:lumMod val="50000"/>
                  </a:schemeClr>
                </a:solidFill>
                <a:latin typeface="Times New Roman" pitchFamily="18" charset="0"/>
                <a:cs typeface="Times New Roman" pitchFamily="18" charset="0"/>
              </a:rPr>
              <a:t>Гипотеза</a:t>
            </a:r>
            <a:r>
              <a:rPr lang="ru-RU" b="1" u="sng" dirty="0">
                <a:solidFill>
                  <a:schemeClr val="accent3">
                    <a:lumMod val="50000"/>
                  </a:schemeClr>
                </a:solidFill>
                <a:latin typeface="Times New Roman" pitchFamily="18" charset="0"/>
                <a:cs typeface="Times New Roman" pitchFamily="18" charset="0"/>
              </a:rPr>
              <a:t>:</a:t>
            </a:r>
            <a:r>
              <a:rPr lang="ru-RU" b="1" dirty="0">
                <a:solidFill>
                  <a:schemeClr val="accent3">
                    <a:lumMod val="50000"/>
                  </a:schemeClr>
                </a:solidFill>
                <a:latin typeface="Times New Roman" pitchFamily="18" charset="0"/>
                <a:cs typeface="Times New Roman" pitchFamily="18" charset="0"/>
              </a:rPr>
              <a:t>  </a:t>
            </a:r>
            <a:r>
              <a:rPr lang="ru-RU" dirty="0">
                <a:solidFill>
                  <a:schemeClr val="accent3">
                    <a:lumMod val="50000"/>
                  </a:schemeClr>
                </a:solidFill>
                <a:latin typeface="Times New Roman" pitchFamily="18" charset="0"/>
                <a:cs typeface="Times New Roman" pitchFamily="18" charset="0"/>
              </a:rPr>
              <a:t>Использование бытовых упаковочных отходов вторично в виде полезных </a:t>
            </a:r>
            <a:r>
              <a:rPr lang="ru-RU" dirty="0" smtClean="0">
                <a:solidFill>
                  <a:schemeClr val="accent3">
                    <a:lumMod val="50000"/>
                  </a:schemeClr>
                </a:solidFill>
                <a:latin typeface="Times New Roman" pitchFamily="18" charset="0"/>
                <a:cs typeface="Times New Roman" pitchFamily="18" charset="0"/>
              </a:rPr>
              <a:t> вещей -  </a:t>
            </a:r>
            <a:r>
              <a:rPr lang="ru-RU" dirty="0">
                <a:solidFill>
                  <a:schemeClr val="accent3">
                    <a:lumMod val="50000"/>
                  </a:schemeClr>
                </a:solidFill>
                <a:latin typeface="Times New Roman" pitchFamily="18" charset="0"/>
                <a:cs typeface="Times New Roman" pitchFamily="18" charset="0"/>
              </a:rPr>
              <a:t>это, своего рода, забота об экологии нашей планеты.</a:t>
            </a:r>
          </a:p>
          <a:p>
            <a:pPr>
              <a:buNone/>
            </a:pPr>
            <a:r>
              <a:rPr lang="ru-RU" b="1" dirty="0" smtClean="0">
                <a:solidFill>
                  <a:schemeClr val="accent3">
                    <a:lumMod val="50000"/>
                  </a:schemeClr>
                </a:solidFill>
                <a:latin typeface="Times New Roman" pitchFamily="18" charset="0"/>
                <a:cs typeface="Times New Roman" pitchFamily="18" charset="0"/>
              </a:rPr>
              <a:t>    </a:t>
            </a:r>
            <a:r>
              <a:rPr lang="ru-RU" dirty="0" smtClean="0">
                <a:solidFill>
                  <a:schemeClr val="accent3">
                    <a:lumMod val="50000"/>
                  </a:schemeClr>
                </a:solidFill>
                <a:latin typeface="Times New Roman" pitchFamily="18" charset="0"/>
                <a:cs typeface="Times New Roman" pitchFamily="18" charset="0"/>
              </a:rPr>
              <a:t>А </a:t>
            </a:r>
            <a:r>
              <a:rPr lang="ru-RU" dirty="0">
                <a:solidFill>
                  <a:schemeClr val="accent3">
                    <a:lumMod val="50000"/>
                  </a:schemeClr>
                </a:solidFill>
                <a:latin typeface="Times New Roman" pitchFamily="18" charset="0"/>
                <a:cs typeface="Times New Roman" pitchFamily="18" charset="0"/>
              </a:rPr>
              <a:t>можно ли мусору дать </a:t>
            </a:r>
            <a:r>
              <a:rPr lang="ru-RU" b="1" dirty="0">
                <a:solidFill>
                  <a:schemeClr val="accent3">
                    <a:lumMod val="50000"/>
                  </a:schemeClr>
                </a:solidFill>
                <a:latin typeface="Times New Roman" pitchFamily="18" charset="0"/>
                <a:cs typeface="Times New Roman" pitchFamily="18" charset="0"/>
              </a:rPr>
              <a:t>«вторую жизнь»?</a:t>
            </a:r>
          </a:p>
          <a:p>
            <a:pPr fontAlgn="base">
              <a:buNone/>
            </a:pPr>
            <a:r>
              <a:rPr lang="ru-RU" dirty="0" smtClean="0">
                <a:solidFill>
                  <a:schemeClr val="accent3">
                    <a:lumMod val="50000"/>
                  </a:schemeClr>
                </a:solidFill>
                <a:latin typeface="Times New Roman" pitchFamily="18" charset="0"/>
                <a:cs typeface="Times New Roman" pitchFamily="18" charset="0"/>
              </a:rPr>
              <a:t>     И </a:t>
            </a:r>
            <a:r>
              <a:rPr lang="ru-RU" dirty="0">
                <a:solidFill>
                  <a:schemeClr val="accent3">
                    <a:lumMod val="50000"/>
                  </a:schemeClr>
                </a:solidFill>
                <a:latin typeface="Times New Roman" pitchFamily="18" charset="0"/>
                <a:cs typeface="Times New Roman" pitchFamily="18" charset="0"/>
              </a:rPr>
              <a:t>тогда </a:t>
            </a:r>
            <a:r>
              <a:rPr lang="ru-RU" dirty="0" smtClean="0">
                <a:solidFill>
                  <a:schemeClr val="accent3">
                    <a:lumMod val="50000"/>
                  </a:schemeClr>
                </a:solidFill>
                <a:latin typeface="Times New Roman" pitchFamily="18" charset="0"/>
                <a:cs typeface="Times New Roman" pitchFamily="18" charset="0"/>
              </a:rPr>
              <a:t>я решила </a:t>
            </a:r>
            <a:r>
              <a:rPr lang="ru-RU" dirty="0">
                <a:solidFill>
                  <a:schemeClr val="accent3">
                    <a:lumMod val="50000"/>
                  </a:schemeClr>
                </a:solidFill>
                <a:latin typeface="Times New Roman" pitchFamily="18" charset="0"/>
                <a:cs typeface="Times New Roman" pitchFamily="18" charset="0"/>
              </a:rPr>
              <a:t>провести исследование по </a:t>
            </a:r>
            <a:r>
              <a:rPr lang="ru-RU" dirty="0" smtClean="0">
                <a:solidFill>
                  <a:schemeClr val="accent3">
                    <a:lumMod val="50000"/>
                  </a:schemeClr>
                </a:solidFill>
                <a:latin typeface="Times New Roman" pitchFamily="18" charset="0"/>
                <a:cs typeface="Times New Roman" pitchFamily="18" charset="0"/>
              </a:rPr>
              <a:t>  теме</a:t>
            </a:r>
            <a:r>
              <a:rPr lang="ru-RU" dirty="0">
                <a:solidFill>
                  <a:schemeClr val="accent3">
                    <a:lumMod val="50000"/>
                  </a:schemeClr>
                </a:solidFill>
                <a:latin typeface="Times New Roman" pitchFamily="18" charset="0"/>
                <a:cs typeface="Times New Roman" pitchFamily="18" charset="0"/>
              </a:rPr>
              <a:t>: </a:t>
            </a:r>
            <a:r>
              <a:rPr lang="ru-RU" b="1" dirty="0">
                <a:solidFill>
                  <a:schemeClr val="accent3">
                    <a:lumMod val="50000"/>
                  </a:schemeClr>
                </a:solidFill>
                <a:latin typeface="Times New Roman" pitchFamily="18" charset="0"/>
                <a:cs typeface="Times New Roman" pitchFamily="18" charset="0"/>
              </a:rPr>
              <a:t>«Что делать с мусором</a:t>
            </a:r>
            <a:r>
              <a:rPr lang="ru-RU" b="1" dirty="0" smtClean="0">
                <a:solidFill>
                  <a:schemeClr val="accent3">
                    <a:lumMod val="50000"/>
                  </a:schemeClr>
                </a:solidFill>
                <a:latin typeface="Times New Roman" pitchFamily="18" charset="0"/>
                <a:cs typeface="Times New Roman" pitchFamily="18" charset="0"/>
              </a:rPr>
              <a:t>?»</a:t>
            </a:r>
            <a:endParaRPr lang="ru-RU" b="1" dirty="0">
              <a:solidFill>
                <a:schemeClr val="accent3">
                  <a:lumMod val="50000"/>
                </a:schemeClr>
              </a:solidFill>
              <a:latin typeface="Times New Roman" pitchFamily="18" charset="0"/>
              <a:cs typeface="Times New Roman" pitchFamily="18" charset="0"/>
            </a:endParaRPr>
          </a:p>
          <a:p>
            <a:pPr fontAlgn="base">
              <a:buNone/>
            </a:pPr>
            <a:r>
              <a:rPr lang="ru-RU" dirty="0">
                <a:solidFill>
                  <a:schemeClr val="accent3">
                    <a:lumMod val="50000"/>
                  </a:schemeClr>
                </a:solidFill>
                <a:latin typeface="Times New Roman" pitchFamily="18" charset="0"/>
                <a:cs typeface="Times New Roman" pitchFamily="18" charset="0"/>
              </a:rPr>
              <a:t> </a:t>
            </a:r>
          </a:p>
          <a:p>
            <a:pPr>
              <a:buNone/>
            </a:pPr>
            <a:r>
              <a:rPr lang="ru-RU" b="1" dirty="0" smtClean="0">
                <a:solidFill>
                  <a:schemeClr val="accent3">
                    <a:lumMod val="50000"/>
                  </a:schemeClr>
                </a:solidFill>
                <a:latin typeface="Times New Roman" pitchFamily="18" charset="0"/>
                <a:cs typeface="Times New Roman" pitchFamily="18" charset="0"/>
              </a:rPr>
              <a:t>    </a:t>
            </a:r>
            <a:r>
              <a:rPr lang="ru-RU" b="1" u="sng" dirty="0" smtClean="0">
                <a:solidFill>
                  <a:schemeClr val="accent3">
                    <a:lumMod val="50000"/>
                  </a:schemeClr>
                </a:solidFill>
                <a:latin typeface="Times New Roman" pitchFamily="18" charset="0"/>
                <a:cs typeface="Times New Roman" pitchFamily="18" charset="0"/>
              </a:rPr>
              <a:t>Участники </a:t>
            </a:r>
            <a:r>
              <a:rPr lang="ru-RU" b="1" u="sng" dirty="0">
                <a:solidFill>
                  <a:schemeClr val="accent3">
                    <a:lumMod val="50000"/>
                  </a:schemeClr>
                </a:solidFill>
                <a:latin typeface="Times New Roman" pitchFamily="18" charset="0"/>
                <a:cs typeface="Times New Roman" pitchFamily="18" charset="0"/>
              </a:rPr>
              <a:t>проекта:</a:t>
            </a:r>
            <a:r>
              <a:rPr lang="ru-RU" dirty="0">
                <a:solidFill>
                  <a:schemeClr val="accent3">
                    <a:lumMod val="50000"/>
                  </a:schemeClr>
                </a:solidFill>
                <a:latin typeface="Times New Roman" pitchFamily="18" charset="0"/>
                <a:cs typeface="Times New Roman" pitchFamily="18" charset="0"/>
              </a:rPr>
              <a:t> </a:t>
            </a:r>
            <a:r>
              <a:rPr lang="ru-RU" dirty="0" smtClean="0">
                <a:solidFill>
                  <a:schemeClr val="accent3">
                    <a:lumMod val="50000"/>
                  </a:schemeClr>
                </a:solidFill>
                <a:latin typeface="Times New Roman" pitchFamily="18" charset="0"/>
                <a:cs typeface="Times New Roman" pitchFamily="18" charset="0"/>
              </a:rPr>
              <a:t>Моя мама Марина Игоревна и я Варвара.</a:t>
            </a:r>
            <a:endParaRPr lang="ru-RU" dirty="0">
              <a:solidFill>
                <a:schemeClr val="accent3">
                  <a:lumMod val="50000"/>
                </a:schemeClr>
              </a:solidFill>
              <a:latin typeface="Times New Roman" pitchFamily="18" charset="0"/>
              <a:cs typeface="Times New Roman" pitchFamily="18" charset="0"/>
            </a:endParaRPr>
          </a:p>
          <a:p>
            <a:endParaRPr lang="ru-RU" dirty="0"/>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3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3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3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3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3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3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3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3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3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3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3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3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1520" y="1124744"/>
            <a:ext cx="8748464" cy="4525963"/>
          </a:xfrm>
        </p:spPr>
        <p:txBody>
          <a:bodyPr/>
          <a:lstStyle/>
          <a:p>
            <a:pPr>
              <a:buNone/>
            </a:pPr>
            <a:r>
              <a:rPr lang="ru-RU" b="1" dirty="0">
                <a:solidFill>
                  <a:schemeClr val="accent3">
                    <a:lumMod val="50000"/>
                  </a:schemeClr>
                </a:solidFill>
              </a:rPr>
              <a:t> </a:t>
            </a:r>
            <a:r>
              <a:rPr lang="ru-RU" b="1" dirty="0" smtClean="0">
                <a:solidFill>
                  <a:schemeClr val="accent3">
                    <a:lumMod val="50000"/>
                  </a:schemeClr>
                </a:solidFill>
              </a:rPr>
              <a:t>   </a:t>
            </a:r>
            <a:r>
              <a:rPr lang="ru-RU" b="1" u="sng" dirty="0" smtClean="0">
                <a:solidFill>
                  <a:schemeClr val="accent3">
                    <a:lumMod val="50000"/>
                  </a:schemeClr>
                </a:solidFill>
                <a:latin typeface="Times New Roman" pitchFamily="18" charset="0"/>
                <a:cs typeface="Times New Roman" pitchFamily="18" charset="0"/>
              </a:rPr>
              <a:t>Цель </a:t>
            </a:r>
            <a:r>
              <a:rPr lang="ru-RU" b="1" u="sng" dirty="0">
                <a:solidFill>
                  <a:schemeClr val="accent3">
                    <a:lumMod val="50000"/>
                  </a:schemeClr>
                </a:solidFill>
                <a:latin typeface="Times New Roman" pitchFamily="18" charset="0"/>
                <a:cs typeface="Times New Roman" pitchFamily="18" charset="0"/>
              </a:rPr>
              <a:t>проекта:</a:t>
            </a:r>
            <a:r>
              <a:rPr lang="ru-RU" dirty="0">
                <a:solidFill>
                  <a:schemeClr val="accent3">
                    <a:lumMod val="50000"/>
                  </a:schemeClr>
                </a:solidFill>
                <a:latin typeface="Times New Roman" pitchFamily="18" charset="0"/>
                <a:cs typeface="Times New Roman" pitchFamily="18" charset="0"/>
              </a:rPr>
              <a:t> </a:t>
            </a:r>
            <a:r>
              <a:rPr lang="ru-RU" dirty="0" smtClean="0">
                <a:solidFill>
                  <a:schemeClr val="accent3">
                    <a:lumMod val="50000"/>
                  </a:schemeClr>
                </a:solidFill>
                <a:latin typeface="Times New Roman" pitchFamily="18" charset="0"/>
                <a:cs typeface="Times New Roman" pitchFamily="18" charset="0"/>
              </a:rPr>
              <a:t>исследовать и выявить проблему мусора и привлечь к ней взрослых и детей; научится </a:t>
            </a:r>
            <a:r>
              <a:rPr lang="ru-RU" dirty="0">
                <a:solidFill>
                  <a:schemeClr val="accent3">
                    <a:lumMod val="50000"/>
                  </a:schemeClr>
                </a:solidFill>
                <a:latin typeface="Times New Roman" pitchFamily="18" charset="0"/>
                <a:cs typeface="Times New Roman" pitchFamily="18" charset="0"/>
              </a:rPr>
              <a:t>находить применения разным упаковкам, после их первичного </a:t>
            </a:r>
            <a:r>
              <a:rPr lang="ru-RU" dirty="0" smtClean="0">
                <a:solidFill>
                  <a:schemeClr val="accent3">
                    <a:lumMod val="50000"/>
                  </a:schemeClr>
                </a:solidFill>
                <a:latin typeface="Times New Roman" pitchFamily="18" charset="0"/>
                <a:cs typeface="Times New Roman" pitchFamily="18" charset="0"/>
              </a:rPr>
              <a:t>использования</a:t>
            </a:r>
            <a:r>
              <a:rPr lang="ru-RU" dirty="0">
                <a:solidFill>
                  <a:schemeClr val="accent3">
                    <a:lumMod val="50000"/>
                  </a:schemeClr>
                </a:solidFill>
                <a:latin typeface="Times New Roman" pitchFamily="18" charset="0"/>
                <a:cs typeface="Times New Roman" pitchFamily="18" charset="0"/>
              </a:rPr>
              <a:t>.</a:t>
            </a:r>
          </a:p>
          <a:p>
            <a:endParaRPr lang="ru-RU" dirty="0"/>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96908"/>
          </a:xfrm>
        </p:spPr>
        <p:txBody>
          <a:bodyPr/>
          <a:lstStyle/>
          <a:p>
            <a:r>
              <a:rPr lang="ru-RU" dirty="0" smtClean="0"/>
              <a:t>Модель трёх вопросов</a:t>
            </a:r>
            <a:endParaRPr lang="ru-RU" dirty="0"/>
          </a:p>
        </p:txBody>
      </p:sp>
      <p:graphicFrame>
        <p:nvGraphicFramePr>
          <p:cNvPr id="10" name="Содержимое 9"/>
          <p:cNvGraphicFramePr>
            <a:graphicFrameLocks noGrp="1"/>
          </p:cNvGraphicFramePr>
          <p:nvPr>
            <p:ph idx="1"/>
          </p:nvPr>
        </p:nvGraphicFramePr>
        <p:xfrm>
          <a:off x="457200" y="1000125"/>
          <a:ext cx="8229600" cy="5114936"/>
        </p:xfrm>
        <a:graphic>
          <a:graphicData uri="http://schemas.openxmlformats.org/drawingml/2006/table">
            <a:tbl>
              <a:tblPr firstRow="1" bandRow="1">
                <a:tableStyleId>{5C22544A-7EE6-4342-B048-85BDC9FD1C3A}</a:tableStyleId>
              </a:tblPr>
              <a:tblGrid>
                <a:gridCol w="2743200"/>
                <a:gridCol w="2743200"/>
                <a:gridCol w="2743200"/>
              </a:tblGrid>
              <a:tr h="821534">
                <a:tc>
                  <a:txBody>
                    <a:bodyPr/>
                    <a:lstStyle/>
                    <a:p>
                      <a:r>
                        <a:rPr lang="ru-RU" sz="1800" i="1" dirty="0" smtClean="0">
                          <a:solidFill>
                            <a:srgbClr val="FF0000"/>
                          </a:solidFill>
                        </a:rPr>
                        <a:t> ЧТО</a:t>
                      </a:r>
                      <a:r>
                        <a:rPr lang="ru-RU" sz="1800" i="1" baseline="0" dirty="0" smtClean="0">
                          <a:solidFill>
                            <a:srgbClr val="FF0000"/>
                          </a:solidFill>
                        </a:rPr>
                        <a:t> Я ЗНАЮ О МУСОРЕ?</a:t>
                      </a:r>
                      <a:endParaRPr lang="ru-RU" sz="1800" i="1" dirty="0">
                        <a:solidFill>
                          <a:srgbClr val="FF0000"/>
                        </a:solidFill>
                      </a:endParaRPr>
                    </a:p>
                  </a:txBody>
                  <a:tcPr>
                    <a:solidFill>
                      <a:schemeClr val="accent6">
                        <a:lumMod val="40000"/>
                        <a:lumOff val="60000"/>
                      </a:schemeClr>
                    </a:solidFill>
                  </a:tcPr>
                </a:tc>
                <a:tc>
                  <a:txBody>
                    <a:bodyPr/>
                    <a:lstStyle/>
                    <a:p>
                      <a:r>
                        <a:rPr lang="ru-RU" i="1" dirty="0" smtClean="0">
                          <a:solidFill>
                            <a:srgbClr val="FF0000"/>
                          </a:solidFill>
                        </a:rPr>
                        <a:t>       ЧТО ХОЧУ УЗНАТЬ?</a:t>
                      </a:r>
                      <a:endParaRPr lang="ru-RU" i="1" dirty="0">
                        <a:solidFill>
                          <a:srgbClr val="FF0000"/>
                        </a:solidFill>
                      </a:endParaRPr>
                    </a:p>
                  </a:txBody>
                  <a:tcPr>
                    <a:solidFill>
                      <a:schemeClr val="accent6">
                        <a:lumMod val="40000"/>
                        <a:lumOff val="60000"/>
                      </a:schemeClr>
                    </a:solidFill>
                  </a:tcPr>
                </a:tc>
                <a:tc>
                  <a:txBody>
                    <a:bodyPr/>
                    <a:lstStyle/>
                    <a:p>
                      <a:r>
                        <a:rPr lang="ru-RU" i="1" dirty="0" smtClean="0">
                          <a:solidFill>
                            <a:srgbClr val="FF0000"/>
                          </a:solidFill>
                        </a:rPr>
                        <a:t>           КАК УЗНАТЬ?</a:t>
                      </a:r>
                      <a:endParaRPr lang="ru-RU" i="1" dirty="0">
                        <a:solidFill>
                          <a:srgbClr val="FF0000"/>
                        </a:solidFill>
                      </a:endParaRPr>
                    </a:p>
                  </a:txBody>
                  <a:tcPr>
                    <a:solidFill>
                      <a:schemeClr val="accent6">
                        <a:lumMod val="40000"/>
                        <a:lumOff val="60000"/>
                      </a:schemeClr>
                    </a:solidFill>
                  </a:tcPr>
                </a:tc>
              </a:tr>
              <a:tr h="821534">
                <a:tc>
                  <a:txBody>
                    <a:bodyPr/>
                    <a:lstStyle/>
                    <a:p>
                      <a:r>
                        <a:rPr lang="ru-RU" b="1" dirty="0" smtClean="0">
                          <a:solidFill>
                            <a:schemeClr val="tx1"/>
                          </a:solidFill>
                          <a:effectLst/>
                        </a:rPr>
                        <a:t>Мусор – это пакеты</a:t>
                      </a:r>
                      <a:endParaRPr lang="ru-RU" b="1" dirty="0">
                        <a:solidFill>
                          <a:schemeClr val="tx1"/>
                        </a:solidFill>
                        <a:effectLst/>
                      </a:endParaRPr>
                    </a:p>
                  </a:txBody>
                  <a:tcPr>
                    <a:solidFill>
                      <a:schemeClr val="accent5">
                        <a:lumMod val="60000"/>
                        <a:lumOff val="40000"/>
                      </a:schemeClr>
                    </a:solidFill>
                  </a:tcPr>
                </a:tc>
                <a:tc>
                  <a:txBody>
                    <a:bodyPr/>
                    <a:lstStyle/>
                    <a:p>
                      <a:r>
                        <a:rPr lang="ru-RU" b="1" dirty="0" smtClean="0"/>
                        <a:t>Откуда появляется мусор?</a:t>
                      </a:r>
                      <a:endParaRPr lang="ru-RU" b="1" dirty="0"/>
                    </a:p>
                  </a:txBody>
                  <a:tcPr>
                    <a:solidFill>
                      <a:schemeClr val="accent5">
                        <a:lumMod val="60000"/>
                        <a:lumOff val="40000"/>
                      </a:schemeClr>
                    </a:solidFill>
                  </a:tcPr>
                </a:tc>
                <a:tc>
                  <a:txBody>
                    <a:bodyPr/>
                    <a:lstStyle/>
                    <a:p>
                      <a:r>
                        <a:rPr lang="ru-RU" b="1" dirty="0" smtClean="0"/>
                        <a:t>Спросить у</a:t>
                      </a:r>
                      <a:r>
                        <a:rPr lang="ru-RU" b="1" baseline="0" dirty="0" smtClean="0"/>
                        <a:t> родителей</a:t>
                      </a:r>
                      <a:endParaRPr lang="ru-RU" b="1" dirty="0"/>
                    </a:p>
                  </a:txBody>
                  <a:tcPr>
                    <a:solidFill>
                      <a:schemeClr val="accent5">
                        <a:lumMod val="60000"/>
                        <a:lumOff val="40000"/>
                      </a:schemeClr>
                    </a:solidFill>
                  </a:tcPr>
                </a:tc>
              </a:tr>
              <a:tr h="821534">
                <a:tc>
                  <a:txBody>
                    <a:bodyPr/>
                    <a:lstStyle/>
                    <a:p>
                      <a:r>
                        <a:rPr lang="ru-RU" b="1" dirty="0" smtClean="0">
                          <a:solidFill>
                            <a:schemeClr val="tx1"/>
                          </a:solidFill>
                          <a:effectLst/>
                        </a:rPr>
                        <a:t>Банки, стекло, бумага</a:t>
                      </a:r>
                      <a:endParaRPr lang="ru-RU" b="1" dirty="0">
                        <a:solidFill>
                          <a:schemeClr val="tx1"/>
                        </a:solidFill>
                        <a:effectLst/>
                      </a:endParaRPr>
                    </a:p>
                  </a:txBody>
                  <a:tcPr>
                    <a:solidFill>
                      <a:schemeClr val="accent3">
                        <a:lumMod val="60000"/>
                        <a:lumOff val="40000"/>
                      </a:schemeClr>
                    </a:solidFill>
                  </a:tcPr>
                </a:tc>
                <a:tc>
                  <a:txBody>
                    <a:bodyPr/>
                    <a:lstStyle/>
                    <a:p>
                      <a:r>
                        <a:rPr lang="ru-RU" b="1" dirty="0" smtClean="0"/>
                        <a:t>Куда исчезает мусор?</a:t>
                      </a:r>
                      <a:endParaRPr lang="ru-RU" b="1" dirty="0"/>
                    </a:p>
                  </a:txBody>
                  <a:tcPr>
                    <a:solidFill>
                      <a:schemeClr val="accent3">
                        <a:lumMod val="60000"/>
                        <a:lumOff val="40000"/>
                      </a:schemeClr>
                    </a:solidFill>
                  </a:tcPr>
                </a:tc>
                <a:tc>
                  <a:txBody>
                    <a:bodyPr/>
                    <a:lstStyle/>
                    <a:p>
                      <a:r>
                        <a:rPr lang="ru-RU" b="1" dirty="0" smtClean="0"/>
                        <a:t>Посмотреть в интернете</a:t>
                      </a:r>
                      <a:endParaRPr lang="ru-RU" b="1" dirty="0"/>
                    </a:p>
                  </a:txBody>
                  <a:tcPr>
                    <a:solidFill>
                      <a:schemeClr val="accent3">
                        <a:lumMod val="60000"/>
                        <a:lumOff val="40000"/>
                      </a:schemeClr>
                    </a:solidFill>
                  </a:tcPr>
                </a:tc>
              </a:tr>
              <a:tr h="821534">
                <a:tc>
                  <a:txBody>
                    <a:bodyPr/>
                    <a:lstStyle/>
                    <a:p>
                      <a:r>
                        <a:rPr lang="ru-RU" b="1" dirty="0" smtClean="0">
                          <a:solidFill>
                            <a:schemeClr val="tx1"/>
                          </a:solidFill>
                          <a:effectLst/>
                        </a:rPr>
                        <a:t>Пищевые отходы</a:t>
                      </a:r>
                      <a:endParaRPr lang="ru-RU" b="1" dirty="0">
                        <a:solidFill>
                          <a:schemeClr val="tx1"/>
                        </a:solidFill>
                        <a:effectLst/>
                      </a:endParaRPr>
                    </a:p>
                  </a:txBody>
                  <a:tcPr>
                    <a:solidFill>
                      <a:schemeClr val="bg2">
                        <a:lumMod val="75000"/>
                      </a:schemeClr>
                    </a:solidFill>
                  </a:tcPr>
                </a:tc>
                <a:tc>
                  <a:txBody>
                    <a:bodyPr/>
                    <a:lstStyle/>
                    <a:p>
                      <a:r>
                        <a:rPr lang="ru-RU" b="1" dirty="0" smtClean="0"/>
                        <a:t>Чем вреден мусор?</a:t>
                      </a:r>
                      <a:endParaRPr lang="ru-RU" b="1" dirty="0"/>
                    </a:p>
                  </a:txBody>
                  <a:tcPr>
                    <a:solidFill>
                      <a:schemeClr val="bg2">
                        <a:lumMod val="75000"/>
                      </a:schemeClr>
                    </a:solidFill>
                  </a:tcPr>
                </a:tc>
                <a:tc>
                  <a:txBody>
                    <a:bodyPr/>
                    <a:lstStyle/>
                    <a:p>
                      <a:r>
                        <a:rPr lang="ru-RU" b="1" dirty="0" smtClean="0"/>
                        <a:t>Посмотреть по телевизору,</a:t>
                      </a:r>
                      <a:r>
                        <a:rPr lang="ru-RU" b="1" baseline="0" dirty="0" smtClean="0"/>
                        <a:t> прочитать в энциклопедиях</a:t>
                      </a:r>
                      <a:endParaRPr lang="ru-RU" b="1" dirty="0"/>
                    </a:p>
                  </a:txBody>
                  <a:tcPr>
                    <a:solidFill>
                      <a:schemeClr val="bg2">
                        <a:lumMod val="75000"/>
                      </a:schemeClr>
                    </a:solidFill>
                  </a:tcPr>
                </a:tc>
              </a:tr>
              <a:tr h="821534">
                <a:tc>
                  <a:txBody>
                    <a:bodyPr/>
                    <a:lstStyle/>
                    <a:p>
                      <a:r>
                        <a:rPr lang="ru-RU" b="1" dirty="0" smtClean="0">
                          <a:solidFill>
                            <a:schemeClr val="tx1"/>
                          </a:solidFill>
                          <a:effectLst/>
                        </a:rPr>
                        <a:t>Мусор приносит вред</a:t>
                      </a:r>
                      <a:endParaRPr lang="ru-RU" b="1" dirty="0">
                        <a:solidFill>
                          <a:schemeClr val="tx1"/>
                        </a:solidFill>
                        <a:effectLst/>
                      </a:endParaRPr>
                    </a:p>
                  </a:txBody>
                  <a:tcPr>
                    <a:solidFill>
                      <a:schemeClr val="bg1">
                        <a:lumMod val="75000"/>
                      </a:schemeClr>
                    </a:solidFill>
                  </a:tcPr>
                </a:tc>
                <a:tc>
                  <a:txBody>
                    <a:bodyPr/>
                    <a:lstStyle/>
                    <a:p>
                      <a:r>
                        <a:rPr lang="ru-RU" b="1" dirty="0" smtClean="0"/>
                        <a:t>Как уничтожают мусор?</a:t>
                      </a:r>
                      <a:endParaRPr lang="ru-RU" b="1" dirty="0"/>
                    </a:p>
                  </a:txBody>
                  <a:tcPr>
                    <a:solidFill>
                      <a:schemeClr val="bg1">
                        <a:lumMod val="75000"/>
                      </a:schemeClr>
                    </a:solidFill>
                  </a:tcPr>
                </a:tc>
                <a:tc>
                  <a:txBody>
                    <a:bodyPr/>
                    <a:lstStyle/>
                    <a:p>
                      <a:r>
                        <a:rPr lang="ru-RU" b="1" dirty="0" smtClean="0"/>
                        <a:t>Спросить у родителей, посмотреть видео в интернете</a:t>
                      </a:r>
                      <a:endParaRPr lang="ru-RU" b="1" dirty="0"/>
                    </a:p>
                  </a:txBody>
                  <a:tcPr>
                    <a:solidFill>
                      <a:schemeClr val="bg1">
                        <a:lumMod val="75000"/>
                      </a:schemeClr>
                    </a:solidFill>
                  </a:tcPr>
                </a:tc>
              </a:tr>
              <a:tr h="821534">
                <a:tc>
                  <a:txBody>
                    <a:bodyPr/>
                    <a:lstStyle/>
                    <a:p>
                      <a:r>
                        <a:rPr lang="ru-RU" b="1" dirty="0" smtClean="0">
                          <a:solidFill>
                            <a:schemeClr val="tx1"/>
                          </a:solidFill>
                          <a:effectLst/>
                        </a:rPr>
                        <a:t>Мусор</a:t>
                      </a:r>
                      <a:r>
                        <a:rPr lang="ru-RU" b="1" baseline="0" dirty="0" smtClean="0">
                          <a:solidFill>
                            <a:schemeClr val="tx1"/>
                          </a:solidFill>
                          <a:effectLst/>
                        </a:rPr>
                        <a:t> нужно уничтожать</a:t>
                      </a:r>
                      <a:endParaRPr lang="ru-RU" b="1" dirty="0">
                        <a:solidFill>
                          <a:schemeClr val="tx1"/>
                        </a:solidFill>
                        <a:effectLst/>
                      </a:endParaRPr>
                    </a:p>
                  </a:txBody>
                  <a:tcPr/>
                </a:tc>
                <a:tc>
                  <a:txBody>
                    <a:bodyPr/>
                    <a:lstStyle/>
                    <a:p>
                      <a:r>
                        <a:rPr lang="ru-RU" b="1" dirty="0" smtClean="0"/>
                        <a:t>Можно ли использовать бытовой мусор?</a:t>
                      </a:r>
                      <a:endParaRPr lang="ru-RU" b="1" dirty="0"/>
                    </a:p>
                  </a:txBody>
                  <a:tcPr/>
                </a:tc>
                <a:tc>
                  <a:txBody>
                    <a:bodyPr/>
                    <a:lstStyle/>
                    <a:p>
                      <a:r>
                        <a:rPr lang="ru-RU" b="1" dirty="0" smtClean="0"/>
                        <a:t>Спросить у родителей и у бабушки</a:t>
                      </a:r>
                      <a:endParaRPr lang="ru-RU" b="1" dirty="0"/>
                    </a:p>
                  </a:txBody>
                  <a:tcPr/>
                </a:tc>
              </a:tr>
            </a:tbl>
          </a:graphicData>
        </a:graphic>
      </p:graphicFrame>
    </p:spTree>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188640"/>
            <a:ext cx="7344816" cy="954344"/>
          </a:xfrm>
        </p:spPr>
        <p:txBody>
          <a:bodyPr/>
          <a:lstStyle/>
          <a:p>
            <a:r>
              <a:rPr lang="ru-RU" b="1" dirty="0" smtClean="0">
                <a:solidFill>
                  <a:schemeClr val="accent3">
                    <a:lumMod val="50000"/>
                  </a:schemeClr>
                </a:solidFill>
                <a:latin typeface="Times New Roman" pitchFamily="18" charset="0"/>
                <a:cs typeface="Times New Roman" pitchFamily="18" charset="0"/>
              </a:rPr>
              <a:t>«Что я знаю о мусоре?»</a:t>
            </a:r>
            <a:endParaRPr lang="ru-RU" b="1" dirty="0">
              <a:solidFill>
                <a:schemeClr val="accent3">
                  <a:lumMod val="50000"/>
                </a:schemeClr>
              </a:solidFill>
              <a:latin typeface="Times New Roman" pitchFamily="18" charset="0"/>
              <a:cs typeface="Times New Roman" pitchFamily="18" charset="0"/>
            </a:endParaRPr>
          </a:p>
        </p:txBody>
      </p:sp>
      <p:pic>
        <p:nvPicPr>
          <p:cNvPr id="15362" name="Picture 2" descr="Картинки по запросу &quot;картинки мусор&quot;"/>
          <p:cNvPicPr>
            <a:picLocks noChangeAspect="1" noChangeArrowheads="1"/>
          </p:cNvPicPr>
          <p:nvPr/>
        </p:nvPicPr>
        <p:blipFill>
          <a:blip r:embed="rId2"/>
          <a:srcRect/>
          <a:stretch>
            <a:fillRect/>
          </a:stretch>
        </p:blipFill>
        <p:spPr bwMode="auto">
          <a:xfrm>
            <a:off x="571471" y="1571612"/>
            <a:ext cx="5159711" cy="478634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1" name="Прямоугольник 10"/>
          <p:cNvSpPr/>
          <p:nvPr/>
        </p:nvSpPr>
        <p:spPr>
          <a:xfrm>
            <a:off x="5786446" y="1441490"/>
            <a:ext cx="3071834" cy="3539430"/>
          </a:xfrm>
          <a:prstGeom prst="rect">
            <a:avLst/>
          </a:prstGeom>
        </p:spPr>
        <p:txBody>
          <a:bodyPr wrap="square">
            <a:spAutoFit/>
          </a:bodyPr>
          <a:lstStyle/>
          <a:p>
            <a:pPr lvl="0" fontAlgn="base">
              <a:spcBef>
                <a:spcPct val="0"/>
              </a:spcBef>
              <a:spcAft>
                <a:spcPct val="0"/>
              </a:spcAft>
            </a:pPr>
            <a:r>
              <a:rPr lang="ru-RU" sz="3200" b="1" dirty="0" smtClean="0">
                <a:solidFill>
                  <a:prstClr val="black"/>
                </a:solidFill>
                <a:latin typeface="Monotype Corsiva" pitchFamily="66" charset="0"/>
                <a:ea typeface="Calibri" pitchFamily="34" charset="0"/>
                <a:cs typeface="Times New Roman" pitchFamily="18" charset="0"/>
              </a:rPr>
              <a:t>Мусор </a:t>
            </a:r>
            <a:r>
              <a:rPr lang="ru-RU" sz="3200" b="1" dirty="0" smtClean="0">
                <a:solidFill>
                  <a:prstClr val="black"/>
                </a:solidFill>
                <a:ea typeface="Calibri" pitchFamily="34" charset="0"/>
                <a:cs typeface="Times New Roman" pitchFamily="18" charset="0"/>
              </a:rPr>
              <a:t>–</a:t>
            </a:r>
            <a:r>
              <a:rPr lang="ru-RU" sz="3200" b="1" dirty="0" smtClean="0">
                <a:solidFill>
                  <a:prstClr val="black"/>
                </a:solidFill>
                <a:latin typeface="Monotype Corsiva" pitchFamily="66" charset="0"/>
                <a:ea typeface="Calibri" pitchFamily="34" charset="0"/>
                <a:cs typeface="Times New Roman" pitchFamily="18" charset="0"/>
              </a:rPr>
              <a:t> это банки, бутылки,  пакеты, упаковки и пищевые отходы, то есть использованные бытовые отходы.</a:t>
            </a:r>
            <a:endParaRPr lang="ru-RU" sz="3200" dirty="0" smtClean="0">
              <a:solidFill>
                <a:prstClr val="black"/>
              </a:solidFill>
              <a:latin typeface="Arial" pitchFamily="34" charset="0"/>
              <a:cs typeface="Arial" pitchFamily="34" charset="0"/>
            </a:endParaRPr>
          </a:p>
        </p:txBody>
      </p:sp>
    </p:spTree>
  </p:cSld>
  <p:clrMapOvr>
    <a:masterClrMapping/>
  </p:clrMapOvr>
  <p:transition spd="slow">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188640"/>
            <a:ext cx="7344816" cy="1143000"/>
          </a:xfrm>
        </p:spPr>
        <p:txBody>
          <a:bodyPr>
            <a:normAutofit fontScale="90000"/>
          </a:bodyPr>
          <a:lstStyle/>
          <a:p>
            <a:r>
              <a:rPr lang="ru-RU" b="1" dirty="0" smtClean="0">
                <a:solidFill>
                  <a:schemeClr val="accent3">
                    <a:lumMod val="50000"/>
                  </a:schemeClr>
                </a:solidFill>
                <a:latin typeface="Times New Roman" pitchFamily="18" charset="0"/>
                <a:cs typeface="Times New Roman" pitchFamily="18" charset="0"/>
              </a:rPr>
              <a:t>«Откуда появляется мусор?»</a:t>
            </a:r>
            <a:endParaRPr lang="ru-RU" b="1" dirty="0">
              <a:solidFill>
                <a:schemeClr val="accent3">
                  <a:lumMod val="50000"/>
                </a:schemeClr>
              </a:solidFill>
              <a:latin typeface="Times New Roman" pitchFamily="18" charset="0"/>
              <a:cs typeface="Times New Roman" pitchFamily="18" charset="0"/>
            </a:endParaRPr>
          </a:p>
        </p:txBody>
      </p:sp>
      <p:sp>
        <p:nvSpPr>
          <p:cNvPr id="3074" name="AutoShape 2" descr="Картинки по запросу &quot;откуда берется мусор окружающий мир 1 класс&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76" name="AutoShape 4" descr="Картинки по запросу &quot;откуда берется мусор окружающий мир 1 класс&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080" name="Picture 8" descr="Картинки по запросу &quot;откуда появляется мусор&quot;"/>
          <p:cNvPicPr>
            <a:picLocks noChangeAspect="1" noChangeArrowheads="1"/>
          </p:cNvPicPr>
          <p:nvPr/>
        </p:nvPicPr>
        <p:blipFill>
          <a:blip r:embed="rId2"/>
          <a:srcRect/>
          <a:stretch>
            <a:fillRect/>
          </a:stretch>
        </p:blipFill>
        <p:spPr bwMode="auto">
          <a:xfrm>
            <a:off x="428596" y="1285860"/>
            <a:ext cx="6858000" cy="514350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3082" name="AutoShape 10" descr="Картинки по запросу &quot;откуда берется мусор окружающий мир 1 класс&quot;"/>
          <p:cNvSpPr>
            <a:spLocks noChangeAspect="1" noChangeArrowheads="1"/>
          </p:cNvSpPr>
          <p:nvPr/>
        </p:nvSpPr>
        <p:spPr bwMode="auto">
          <a:xfrm>
            <a:off x="0" y="457200"/>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81" name="AutoShape 9" descr="Картинки по запросу &quot;откуда появляется мусор&quot;"/>
          <p:cNvSpPr>
            <a:spLocks noChangeAspect="1" noChangeArrowheads="1"/>
          </p:cNvSpPr>
          <p:nvPr/>
        </p:nvSpPr>
        <p:spPr bwMode="auto">
          <a:xfrm>
            <a:off x="0" y="762000"/>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83" name="Rectangle 11"/>
          <p:cNvSpPr>
            <a:spLocks noChangeArrowheads="1"/>
          </p:cNvSpPr>
          <p:nvPr/>
        </p:nvSpPr>
        <p:spPr bwMode="auto">
          <a:xfrm>
            <a:off x="7358082" y="1285860"/>
            <a:ext cx="1500198" cy="44319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После использования продуктов остаются упаковки , банки,</a:t>
            </a:r>
            <a:r>
              <a:rPr kumimoji="0" lang="ru-RU" sz="2400" b="1" i="0" u="none" strike="noStrike" cap="none" normalizeH="0" dirty="0" smtClean="0">
                <a:ln>
                  <a:noFill/>
                </a:ln>
                <a:solidFill>
                  <a:schemeClr val="tx1"/>
                </a:solidFill>
                <a:effectLst/>
                <a:latin typeface="Monotype Corsiva" pitchFamily="66" charset="0"/>
                <a:ea typeface="Calibri" pitchFamily="34" charset="0"/>
                <a:cs typeface="Times New Roman" pitchFamily="18" charset="0"/>
              </a:rPr>
              <a:t> бутылки </a:t>
            </a:r>
            <a:r>
              <a:rPr kumimoji="0" lang="ru-RU" sz="24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и другие разные предметы.</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84" name="Rectangle 12"/>
          <p:cNvSpPr>
            <a:spLocks noChangeArrowheads="1"/>
          </p:cNvSpPr>
          <p:nvPr/>
        </p:nvSpPr>
        <p:spPr bwMode="auto">
          <a:xfrm>
            <a:off x="0" y="7620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3085" name="Rectangle 13"/>
          <p:cNvSpPr>
            <a:spLocks noChangeArrowheads="1"/>
          </p:cNvSpPr>
          <p:nvPr/>
        </p:nvSpPr>
        <p:spPr bwMode="auto">
          <a:xfrm>
            <a:off x="0" y="10668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ransition spd="slow">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620688"/>
            <a:ext cx="8229600" cy="879486"/>
          </a:xfrm>
        </p:spPr>
        <p:txBody>
          <a:bodyPr/>
          <a:lstStyle/>
          <a:p>
            <a:r>
              <a:rPr lang="ru-RU" b="1" dirty="0" smtClean="0">
                <a:solidFill>
                  <a:schemeClr val="accent3">
                    <a:lumMod val="50000"/>
                  </a:schemeClr>
                </a:solidFill>
                <a:latin typeface="Times New Roman" pitchFamily="18" charset="0"/>
                <a:cs typeface="Times New Roman" pitchFamily="18" charset="0"/>
              </a:rPr>
              <a:t>«Куда исчезает мусор?»</a:t>
            </a:r>
            <a:endParaRPr lang="ru-RU" dirty="0">
              <a:solidFill>
                <a:schemeClr val="accent3">
                  <a:lumMod val="50000"/>
                </a:schemeClr>
              </a:solidFill>
            </a:endParaRPr>
          </a:p>
        </p:txBody>
      </p:sp>
      <p:sp>
        <p:nvSpPr>
          <p:cNvPr id="9218" name="AutoShape 2" descr="https://apf.mail.ru/cgi-bin/readmsg/IMG_20170214_115339.jpg?id=14871651160000000559%3B0%3B1&amp;x-email=prokusheva71%40inbox.ru&amp;exif=1&amp;bs=2292&amp;bl=2043383&amp;ct=image%2Fjpeg&amp;cn=IMG_20170214_115339.jpg&amp;cte=binar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220" name="AutoShape 4" descr="https://apf.mail.ru/cgi-bin/readmsg/IMG_20170214_115339.jpg?id=14871651160000000559%3B0%3B1&amp;x-email=prokusheva71%40inbox.ru&amp;exif=1&amp;bs=2292&amp;bl=2043383&amp;ct=image%2Fjpeg&amp;cn=IMG_20170214_115339.jpg&amp;cte=binar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1266" name="Picture 2" descr="Картинки по запросу &quot;свалки с мусором&quot;"/>
          <p:cNvPicPr>
            <a:picLocks noChangeAspect="1" noChangeArrowheads="1"/>
          </p:cNvPicPr>
          <p:nvPr/>
        </p:nvPicPr>
        <p:blipFill>
          <a:blip r:embed="rId2"/>
          <a:srcRect/>
          <a:stretch>
            <a:fillRect/>
          </a:stretch>
        </p:blipFill>
        <p:spPr bwMode="auto">
          <a:xfrm>
            <a:off x="500034" y="1571612"/>
            <a:ext cx="5286412" cy="478634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6" name="Прямоугольник 15"/>
          <p:cNvSpPr/>
          <p:nvPr/>
        </p:nvSpPr>
        <p:spPr>
          <a:xfrm>
            <a:off x="5857884" y="1571612"/>
            <a:ext cx="3000396" cy="646331"/>
          </a:xfrm>
          <a:prstGeom prst="rect">
            <a:avLst/>
          </a:prstGeom>
        </p:spPr>
        <p:txBody>
          <a:bodyPr wrap="square">
            <a:spAutoFit/>
          </a:bodyPr>
          <a:lstStyle/>
          <a:p>
            <a:endParaRPr lang="ru-RU" b="1" dirty="0" smtClean="0"/>
          </a:p>
          <a:p>
            <a:endParaRPr lang="ru-RU" dirty="0"/>
          </a:p>
        </p:txBody>
      </p:sp>
      <p:sp>
        <p:nvSpPr>
          <p:cNvPr id="11267" name="Rectangle 3"/>
          <p:cNvSpPr>
            <a:spLocks noChangeArrowheads="1"/>
          </p:cNvSpPr>
          <p:nvPr/>
        </p:nvSpPr>
        <p:spPr bwMode="auto">
          <a:xfrm>
            <a:off x="5786446" y="1571612"/>
            <a:ext cx="3071834"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3E3D3D"/>
                </a:solidFill>
                <a:effectLst/>
                <a:latin typeface="Monotype Corsiva" pitchFamily="66" charset="0"/>
                <a:ea typeface="Calibri" pitchFamily="34" charset="0"/>
                <a:cs typeface="Arial" pitchFamily="34" charset="0"/>
              </a:rPr>
              <a:t>В современном мире огромное скопление мусора является наиболее острой проблемой. Бытовые отходы чаще всего вывозятся на свалки за пределы города, посёлка. Для этого изначально выбирается участок  земли, который  находится на расстоянии от населённых  пунктов. При этом размеры свалок  увеличиваются настолько быстро, что в скором времени достигают ближайших  поселений.</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48680"/>
            <a:ext cx="8229600" cy="951494"/>
          </a:xfrm>
        </p:spPr>
        <p:txBody>
          <a:bodyPr>
            <a:normAutofit/>
          </a:bodyPr>
          <a:lstStyle/>
          <a:p>
            <a:r>
              <a:rPr lang="ru-RU" sz="5400" b="1" dirty="0" smtClean="0">
                <a:solidFill>
                  <a:schemeClr val="accent3">
                    <a:lumMod val="50000"/>
                  </a:schemeClr>
                </a:solidFill>
                <a:latin typeface="Times New Roman" pitchFamily="18" charset="0"/>
                <a:cs typeface="Times New Roman" pitchFamily="18" charset="0"/>
              </a:rPr>
              <a:t>«Чем вреден мусор?»</a:t>
            </a:r>
            <a:endParaRPr lang="ru-RU" sz="5400" b="1" dirty="0">
              <a:solidFill>
                <a:schemeClr val="accent3">
                  <a:lumMod val="50000"/>
                </a:schemeClr>
              </a:solidFill>
              <a:latin typeface="Times New Roman" pitchFamily="18" charset="0"/>
              <a:cs typeface="Times New Roman" pitchFamily="18" charset="0"/>
            </a:endParaRPr>
          </a:p>
        </p:txBody>
      </p:sp>
      <p:sp>
        <p:nvSpPr>
          <p:cNvPr id="10241" name="Rectangle 1"/>
          <p:cNvSpPr>
            <a:spLocks noChangeArrowheads="1"/>
          </p:cNvSpPr>
          <p:nvPr/>
        </p:nvSpPr>
        <p:spPr bwMode="auto">
          <a:xfrm>
            <a:off x="5643570" y="1500174"/>
            <a:ext cx="3214710"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3E3D3D"/>
                </a:solidFill>
                <a:effectLst/>
                <a:latin typeface="Monotype Corsiva" pitchFamily="66" charset="0"/>
                <a:ea typeface="Calibri" pitchFamily="34" charset="0"/>
                <a:cs typeface="Arial" pitchFamily="34" charset="0"/>
              </a:rPr>
              <a:t>Ухудшение экологического состояния окружающей среды из-за свалок негативно влияет на здоровье людей, приводит к опасным заболеваниям. А ведь разлагаясь, мусор  отравляет почву, воду и воздух.  Приводят к гибели местной флоры  и фауны.</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243" name="Picture 3" descr="Картинки по запросу &quot;свалки с мусором&quot;"/>
          <p:cNvPicPr>
            <a:picLocks noChangeAspect="1" noChangeArrowheads="1"/>
          </p:cNvPicPr>
          <p:nvPr/>
        </p:nvPicPr>
        <p:blipFill>
          <a:blip r:embed="rId2"/>
          <a:srcRect/>
          <a:stretch>
            <a:fillRect/>
          </a:stretch>
        </p:blipFill>
        <p:spPr bwMode="auto">
          <a:xfrm>
            <a:off x="571472" y="1500174"/>
            <a:ext cx="5072098" cy="478634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slow">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764704"/>
            <a:ext cx="8229600" cy="878346"/>
          </a:xfrm>
        </p:spPr>
        <p:txBody>
          <a:bodyPr>
            <a:normAutofit fontScale="90000"/>
          </a:bodyPr>
          <a:lstStyle/>
          <a:p>
            <a:r>
              <a:rPr lang="ru-RU" b="1" dirty="0" smtClean="0">
                <a:solidFill>
                  <a:schemeClr val="accent3">
                    <a:lumMod val="50000"/>
                  </a:schemeClr>
                </a:solidFill>
                <a:latin typeface="Times New Roman" pitchFamily="18" charset="0"/>
                <a:cs typeface="Times New Roman" pitchFamily="18" charset="0"/>
              </a:rPr>
              <a:t>«Как уничтожают мусор?»</a:t>
            </a:r>
            <a:br>
              <a:rPr lang="ru-RU" b="1" dirty="0" smtClean="0">
                <a:solidFill>
                  <a:schemeClr val="accent3">
                    <a:lumMod val="50000"/>
                  </a:schemeClr>
                </a:solidFill>
                <a:latin typeface="Times New Roman" pitchFamily="18" charset="0"/>
                <a:cs typeface="Times New Roman" pitchFamily="18" charset="0"/>
              </a:rPr>
            </a:br>
            <a:endParaRPr lang="ru-RU" b="1" dirty="0">
              <a:solidFill>
                <a:schemeClr val="accent3">
                  <a:lumMod val="50000"/>
                </a:schemeClr>
              </a:solidFill>
              <a:latin typeface="Times New Roman" pitchFamily="18" charset="0"/>
              <a:cs typeface="Times New Roman" pitchFamily="18" charset="0"/>
            </a:endParaRPr>
          </a:p>
        </p:txBody>
      </p:sp>
      <p:sp>
        <p:nvSpPr>
          <p:cNvPr id="9217" name="Rectangle 1"/>
          <p:cNvSpPr>
            <a:spLocks noChangeArrowheads="1"/>
          </p:cNvSpPr>
          <p:nvPr/>
        </p:nvSpPr>
        <p:spPr bwMode="auto">
          <a:xfrm>
            <a:off x="285720" y="1285860"/>
            <a:ext cx="8501122"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40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Современные мусороперерабатывающие</a:t>
            </a:r>
            <a:r>
              <a:rPr kumimoji="0" lang="ru-RU" sz="4000" b="1" i="0" u="none" strike="noStrike" cap="none" normalizeH="0" dirty="0" smtClean="0">
                <a:ln>
                  <a:noFill/>
                </a:ln>
                <a:solidFill>
                  <a:schemeClr val="tx1"/>
                </a:solidFill>
                <a:effectLst/>
                <a:latin typeface="Monotype Corsiva" pitchFamily="66" charset="0"/>
                <a:ea typeface="Calibri" pitchFamily="34" charset="0"/>
                <a:cs typeface="Times New Roman" pitchFamily="18" charset="0"/>
              </a:rPr>
              <a:t> заводы</a:t>
            </a:r>
            <a:r>
              <a:rPr kumimoji="0" lang="ru-RU" sz="40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 для утилизации  ТБО  </a:t>
            </a:r>
            <a:r>
              <a:rPr kumimoji="0" lang="ru-RU" sz="4000" b="1"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40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 это сложные инженерные сооружения, оснащённые системами борьбы с загрязнениями подземных  вод и атмосферного воздуха. </a:t>
            </a:r>
            <a:endParaRPr kumimoji="0" lang="ru-RU" sz="4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4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31640" y="260648"/>
            <a:ext cx="7526640" cy="882336"/>
          </a:xfrm>
        </p:spPr>
        <p:txBody>
          <a:bodyPr>
            <a:normAutofit fontScale="90000"/>
          </a:bodyPr>
          <a:lstStyle/>
          <a:p>
            <a:r>
              <a:rPr lang="ru-RU" b="1" dirty="0" smtClean="0">
                <a:solidFill>
                  <a:schemeClr val="accent3">
                    <a:lumMod val="50000"/>
                  </a:schemeClr>
                </a:solidFill>
                <a:latin typeface="Times New Roman" pitchFamily="18" charset="0"/>
                <a:cs typeface="Times New Roman" pitchFamily="18" charset="0"/>
              </a:rPr>
              <a:t>«Мусороперерабатывающий завод»</a:t>
            </a:r>
            <a:endParaRPr lang="ru-RU" b="1" dirty="0">
              <a:solidFill>
                <a:schemeClr val="accent3">
                  <a:lumMod val="50000"/>
                </a:schemeClr>
              </a:solidFill>
              <a:latin typeface="Times New Roman" pitchFamily="18" charset="0"/>
              <a:cs typeface="Times New Roman" pitchFamily="18" charset="0"/>
            </a:endParaRPr>
          </a:p>
        </p:txBody>
      </p:sp>
      <p:sp>
        <p:nvSpPr>
          <p:cNvPr id="8194" name="AutoShape 2" descr="Картинки по запросу &quot;как уничтожают мусор в россии методы&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8196" name="Picture 4" descr="Картинки по запросу &quot;как уничтожают мусор в россии методы&quot;"/>
          <p:cNvPicPr>
            <a:picLocks noChangeAspect="1" noChangeArrowheads="1"/>
          </p:cNvPicPr>
          <p:nvPr/>
        </p:nvPicPr>
        <p:blipFill>
          <a:blip r:embed="rId2"/>
          <a:srcRect/>
          <a:stretch>
            <a:fillRect/>
          </a:stretch>
        </p:blipFill>
        <p:spPr bwMode="auto">
          <a:xfrm>
            <a:off x="1071538" y="1357298"/>
            <a:ext cx="6929486" cy="507209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spd="slow">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85728"/>
            <a:ext cx="8286808" cy="928694"/>
          </a:xfrm>
        </p:spPr>
        <p:txBody>
          <a:bodyPr>
            <a:normAutofit/>
          </a:bodyPr>
          <a:lstStyle/>
          <a:p>
            <a:r>
              <a:rPr lang="ru-RU" b="1" dirty="0" smtClean="0">
                <a:solidFill>
                  <a:schemeClr val="accent3">
                    <a:lumMod val="50000"/>
                  </a:schemeClr>
                </a:solidFill>
                <a:latin typeface="Times New Roman" pitchFamily="18" charset="0"/>
                <a:cs typeface="Times New Roman" pitchFamily="18" charset="0"/>
              </a:rPr>
              <a:t>«Как уничтожают мусор?»</a:t>
            </a:r>
            <a:endParaRPr lang="ru-RU" b="1" dirty="0">
              <a:solidFill>
                <a:schemeClr val="accent3">
                  <a:lumMod val="50000"/>
                </a:schemeClr>
              </a:solidFill>
              <a:latin typeface="Times New Roman" pitchFamily="18" charset="0"/>
              <a:cs typeface="Times New Roman" pitchFamily="18" charset="0"/>
            </a:endParaRPr>
          </a:p>
        </p:txBody>
      </p:sp>
      <p:sp>
        <p:nvSpPr>
          <p:cNvPr id="7169" name="Rectangle 1"/>
          <p:cNvSpPr>
            <a:spLocks noChangeArrowheads="1"/>
          </p:cNvSpPr>
          <p:nvPr/>
        </p:nvSpPr>
        <p:spPr bwMode="auto">
          <a:xfrm>
            <a:off x="428596" y="1500174"/>
            <a:ext cx="8429684"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32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Итак, рассмотрим наиболее популярные на сегодняшний день в нашей стране методики утилизации твёрдых бытовых отходов (ТБО), к которым можно отнести:</a:t>
            </a:r>
            <a:endParaRPr kumimoji="0" lang="ru-RU" sz="3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32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*Сортировка мусора</a:t>
            </a:r>
            <a:endParaRPr kumimoji="0" lang="ru-RU" sz="3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32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*Сжигание ТБО</a:t>
            </a:r>
            <a:endParaRPr kumimoji="0" lang="ru-RU" sz="3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32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*Компостирование ТБО</a:t>
            </a:r>
            <a:endParaRPr kumimoji="0" lang="ru-RU" sz="3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6672"/>
            <a:ext cx="8229600" cy="880626"/>
          </a:xfrm>
        </p:spPr>
        <p:txBody>
          <a:bodyPr/>
          <a:lstStyle/>
          <a:p>
            <a:r>
              <a:rPr lang="ru-RU" b="1" dirty="0" smtClean="0">
                <a:solidFill>
                  <a:schemeClr val="accent3">
                    <a:lumMod val="50000"/>
                  </a:schemeClr>
                </a:solidFill>
                <a:latin typeface="Times New Roman" pitchFamily="18" charset="0"/>
                <a:cs typeface="Times New Roman" pitchFamily="18" charset="0"/>
              </a:rPr>
              <a:t>«СОРТИРОВКА»</a:t>
            </a:r>
            <a:endParaRPr lang="ru-RU" b="1" dirty="0">
              <a:solidFill>
                <a:schemeClr val="accent3">
                  <a:lumMod val="50000"/>
                </a:schemeClr>
              </a:solidFill>
              <a:latin typeface="Times New Roman" pitchFamily="18" charset="0"/>
              <a:cs typeface="Times New Roman" pitchFamily="18" charset="0"/>
            </a:endParaRPr>
          </a:p>
        </p:txBody>
      </p:sp>
      <p:sp>
        <p:nvSpPr>
          <p:cNvPr id="6145" name="Rectangle 1"/>
          <p:cNvSpPr>
            <a:spLocks noChangeArrowheads="1"/>
          </p:cNvSpPr>
          <p:nvPr/>
        </p:nvSpPr>
        <p:spPr bwMode="auto">
          <a:xfrm>
            <a:off x="285720" y="1643050"/>
            <a:ext cx="8501122"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36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Сортировка мусора предусматривает собой разделение твёрдых бытовых  отходов </a:t>
            </a:r>
            <a:r>
              <a:rPr kumimoji="0" lang="ru-RU" sz="3600" b="1"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36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 это металлы, стекло, пластмасса, бумага,</a:t>
            </a:r>
            <a:r>
              <a:rPr kumimoji="0" lang="ru-RU" sz="3600" b="1" i="0" u="none" strike="noStrike" cap="none" normalizeH="0" dirty="0" smtClean="0">
                <a:ln>
                  <a:noFill/>
                </a:ln>
                <a:solidFill>
                  <a:schemeClr val="tx1"/>
                </a:solidFill>
                <a:effectLst/>
                <a:latin typeface="Monotype Corsiva" pitchFamily="66" charset="0"/>
                <a:ea typeface="Calibri" pitchFamily="34" charset="0"/>
                <a:cs typeface="Times New Roman" pitchFamily="18" charset="0"/>
              </a:rPr>
              <a:t> резина </a:t>
            </a:r>
            <a:r>
              <a:rPr kumimoji="0" lang="ru-RU" sz="36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и иных  материалов с целью их дальнейшей раздельной вторичной переработки.</a:t>
            </a:r>
            <a:endParaRPr kumimoji="0" lang="ru-RU" sz="3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Картинки по запросу &quot;сортировка мусора&quot;"/>
          <p:cNvPicPr>
            <a:picLocks noChangeAspect="1" noChangeArrowheads="1"/>
          </p:cNvPicPr>
          <p:nvPr/>
        </p:nvPicPr>
        <p:blipFill>
          <a:blip r:embed="rId2"/>
          <a:srcRect/>
          <a:stretch>
            <a:fillRect/>
          </a:stretch>
        </p:blipFill>
        <p:spPr bwMode="auto">
          <a:xfrm>
            <a:off x="357159" y="642918"/>
            <a:ext cx="8358245" cy="542928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2" descr="Картинки по запросу &quot;сортировка мусор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5844" name="Picture 4" descr="Картинки по запросу &quot;сортировка мусора&quot;"/>
          <p:cNvPicPr>
            <a:picLocks noChangeAspect="1" noChangeArrowheads="1"/>
          </p:cNvPicPr>
          <p:nvPr/>
        </p:nvPicPr>
        <p:blipFill>
          <a:blip r:embed="rId2"/>
          <a:srcRect/>
          <a:stretch>
            <a:fillRect/>
          </a:stretch>
        </p:blipFill>
        <p:spPr bwMode="auto">
          <a:xfrm>
            <a:off x="428596" y="714356"/>
            <a:ext cx="8239128" cy="549592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04"/>
            <a:ext cx="8229600" cy="928694"/>
          </a:xfrm>
        </p:spPr>
        <p:txBody>
          <a:bodyPr>
            <a:normAutofit fontScale="90000"/>
          </a:bodyPr>
          <a:lstStyle/>
          <a:p>
            <a:r>
              <a:rPr lang="ru-RU" b="1" dirty="0" smtClean="0">
                <a:solidFill>
                  <a:schemeClr val="accent3">
                    <a:lumMod val="50000"/>
                  </a:schemeClr>
                </a:solidFill>
                <a:latin typeface="Times New Roman" pitchFamily="18" charset="0"/>
                <a:cs typeface="Times New Roman" pitchFamily="18" charset="0"/>
              </a:rPr>
              <a:t>«СЖИГАНИЕ»</a:t>
            </a:r>
            <a:r>
              <a:rPr lang="ru-RU" sz="2800" b="1" dirty="0" smtClean="0">
                <a:solidFill>
                  <a:schemeClr val="accent3">
                    <a:lumMod val="50000"/>
                  </a:schemeClr>
                </a:solidFill>
                <a:latin typeface="Times New Roman" pitchFamily="18" charset="0"/>
                <a:cs typeface="Times New Roman" pitchFamily="18" charset="0"/>
              </a:rPr>
              <a:t/>
            </a:r>
            <a:br>
              <a:rPr lang="ru-RU" sz="2800" b="1" dirty="0" smtClean="0">
                <a:solidFill>
                  <a:schemeClr val="accent3">
                    <a:lumMod val="50000"/>
                  </a:schemeClr>
                </a:solidFill>
                <a:latin typeface="Times New Roman" pitchFamily="18" charset="0"/>
                <a:cs typeface="Times New Roman" pitchFamily="18" charset="0"/>
              </a:rPr>
            </a:br>
            <a:endParaRPr lang="ru-RU" dirty="0"/>
          </a:p>
        </p:txBody>
      </p:sp>
      <p:sp>
        <p:nvSpPr>
          <p:cNvPr id="5121" name="Rectangle 1"/>
          <p:cNvSpPr>
            <a:spLocks noChangeArrowheads="1"/>
          </p:cNvSpPr>
          <p:nvPr/>
        </p:nvSpPr>
        <p:spPr bwMode="auto">
          <a:xfrm>
            <a:off x="357158" y="928670"/>
            <a:ext cx="8429684"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Сжигание ТБО является наиболее распространённым способом уничтожения твёрдых бытовых отходов, который применяется на практике более ста лет. Сжигание бытового мусора позволяет добиться существенного снижения объёма и массы мусора и позволяет получать в процессе утилизации дополнительные энергетические ресурсы, которые могут быть использованы для производства электроэнергии. Естественно, данный способ имеет множество плюсов, но он также не обделён и недостатками. В процессе сжигания в атмосферу выделяются  вредные вещества.</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Картинки по запросу &quot;сжигание  мусора на заводах&quot;"/>
          <p:cNvPicPr>
            <a:picLocks noChangeAspect="1" noChangeArrowheads="1"/>
          </p:cNvPicPr>
          <p:nvPr/>
        </p:nvPicPr>
        <p:blipFill>
          <a:blip r:embed="rId2"/>
          <a:srcRect/>
          <a:stretch>
            <a:fillRect/>
          </a:stretch>
        </p:blipFill>
        <p:spPr bwMode="auto">
          <a:xfrm>
            <a:off x="4071934" y="357166"/>
            <a:ext cx="4662486" cy="27860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5" name="AutoShape 4" descr="Картинки по запросу &quot;сжигание  мусора на заводах&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4102" name="Picture 6" descr="Картинки по запросу &quot;сжигание  мусора на заводах&quot;"/>
          <p:cNvPicPr>
            <a:picLocks noChangeAspect="1" noChangeArrowheads="1"/>
          </p:cNvPicPr>
          <p:nvPr/>
        </p:nvPicPr>
        <p:blipFill>
          <a:blip r:embed="rId3"/>
          <a:srcRect/>
          <a:stretch>
            <a:fillRect/>
          </a:stretch>
        </p:blipFill>
        <p:spPr bwMode="auto">
          <a:xfrm>
            <a:off x="357158" y="2643182"/>
            <a:ext cx="6429420" cy="387440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slow">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042"/>
            <a:ext cx="8258204" cy="857256"/>
          </a:xfrm>
        </p:spPr>
        <p:txBody>
          <a:bodyPr>
            <a:normAutofit fontScale="90000"/>
          </a:bodyPr>
          <a:lstStyle/>
          <a:p>
            <a:r>
              <a:rPr lang="ru-RU" b="1" dirty="0" smtClean="0">
                <a:solidFill>
                  <a:schemeClr val="accent3">
                    <a:lumMod val="50000"/>
                  </a:schemeClr>
                </a:solidFill>
                <a:latin typeface="Times New Roman" pitchFamily="18" charset="0"/>
                <a:cs typeface="Times New Roman" pitchFamily="18" charset="0"/>
              </a:rPr>
              <a:t>«КОМПОСТИРОВАНИЕ»</a:t>
            </a:r>
            <a:r>
              <a:rPr lang="ru-RU" sz="2800" b="1" dirty="0" smtClean="0">
                <a:solidFill>
                  <a:schemeClr val="accent3">
                    <a:lumMod val="50000"/>
                  </a:schemeClr>
                </a:solidFill>
                <a:latin typeface="Times New Roman" pitchFamily="18" charset="0"/>
                <a:cs typeface="Times New Roman" pitchFamily="18" charset="0"/>
              </a:rPr>
              <a:t/>
            </a:r>
            <a:br>
              <a:rPr lang="ru-RU" sz="2800" b="1" dirty="0" smtClean="0">
                <a:solidFill>
                  <a:schemeClr val="accent3">
                    <a:lumMod val="50000"/>
                  </a:schemeClr>
                </a:solidFill>
                <a:latin typeface="Times New Roman" pitchFamily="18" charset="0"/>
                <a:cs typeface="Times New Roman" pitchFamily="18" charset="0"/>
              </a:rPr>
            </a:br>
            <a:endParaRPr lang="ru-RU" dirty="0"/>
          </a:p>
        </p:txBody>
      </p:sp>
      <p:sp>
        <p:nvSpPr>
          <p:cNvPr id="36865" name="Rectangle 1"/>
          <p:cNvSpPr>
            <a:spLocks noChangeArrowheads="1"/>
          </p:cNvSpPr>
          <p:nvPr/>
        </p:nvSpPr>
        <p:spPr bwMode="auto">
          <a:xfrm>
            <a:off x="357158" y="1214422"/>
            <a:ext cx="8429684"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Компостирование  ТБО  </a:t>
            </a:r>
            <a:r>
              <a:rPr kumimoji="0" lang="ru-RU" sz="2800" b="1"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2800" b="1" i="0" u="none" strike="noStrike" cap="none" normalizeH="0" baseline="0" dirty="0" smtClean="0">
                <a:ln>
                  <a:noFill/>
                </a:ln>
                <a:solidFill>
                  <a:schemeClr val="tx1"/>
                </a:solidFill>
                <a:effectLst/>
                <a:latin typeface="Monotype Corsiva" pitchFamily="66" charset="0"/>
                <a:ea typeface="Calibri" pitchFamily="34" charset="0"/>
                <a:cs typeface="Times New Roman" pitchFamily="18" charset="0"/>
              </a:rPr>
              <a:t> это способ приготовления удобрений путём обезвреживания бытовых, пищевых, сельскохозяйственных и некоторых промышленных отходов и отбросов, основанный на разложении органических веществ под влиянием микроорганизмов. В процессе переработки ТБО превращаются в компост. Однако для реализации подобной технологической схемы исходный мусор обязательно должен быть очищен от крупных предметов, а также металлов, керамики, пластмассы, стекла и резины, поскольку содержание подобных веществ в компосте просто недопустимо.</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Картинки по запросу &quot;компостирование мусора&quot;"/>
          <p:cNvPicPr>
            <a:picLocks noChangeAspect="1" noChangeArrowheads="1"/>
          </p:cNvPicPr>
          <p:nvPr/>
        </p:nvPicPr>
        <p:blipFill>
          <a:blip r:embed="rId2"/>
          <a:srcRect/>
          <a:stretch>
            <a:fillRect/>
          </a:stretch>
        </p:blipFill>
        <p:spPr bwMode="auto">
          <a:xfrm>
            <a:off x="428596" y="928670"/>
            <a:ext cx="8286808" cy="543644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solidFill>
                  <a:schemeClr val="accent3">
                    <a:lumMod val="50000"/>
                  </a:schemeClr>
                </a:solidFill>
                <a:latin typeface="Times New Roman" pitchFamily="18" charset="0"/>
                <a:cs typeface="Times New Roman" pitchFamily="18" charset="0"/>
              </a:rPr>
              <a:t>«Можно ли использовать бытовой мусор?»</a:t>
            </a:r>
            <a:endParaRPr lang="ru-RU" dirty="0"/>
          </a:p>
        </p:txBody>
      </p:sp>
      <p:sp>
        <p:nvSpPr>
          <p:cNvPr id="4" name="Содержимое 3"/>
          <p:cNvSpPr>
            <a:spLocks noGrp="1"/>
          </p:cNvSpPr>
          <p:nvPr>
            <p:ph idx="1"/>
          </p:nvPr>
        </p:nvSpPr>
        <p:spPr/>
        <p:txBody>
          <a:bodyPr/>
          <a:lstStyle/>
          <a:p>
            <a:pPr fontAlgn="base"/>
            <a:r>
              <a:rPr lang="ru-RU" dirty="0" smtClean="0"/>
              <a:t>Есть очень много вещей, которым можно дать вторую жизнь, а не отправлять сразу же в мусорное ведро.</a:t>
            </a:r>
          </a:p>
          <a:p>
            <a:pPr fontAlgn="base"/>
            <a:r>
              <a:rPr lang="ru-RU" dirty="0" smtClean="0"/>
              <a:t>Это и картонные трубки, и коробки, и пластиковые бутылки. В этом разделе я хотела бы рассказать, как превратить мусор в полезные и красивые вещи.</a:t>
            </a:r>
          </a:p>
          <a:p>
            <a:pPr>
              <a:buNone/>
            </a:pPr>
            <a:r>
              <a:rPr lang="ru-RU" dirty="0" smtClean="0"/>
              <a:t> </a:t>
            </a:r>
          </a:p>
          <a:p>
            <a:endParaRPr lang="ru-RU" dirty="0"/>
          </a:p>
        </p:txBody>
      </p:sp>
    </p:spTree>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C:\Users\Марина\Desktop\IMG_20200226_080141.jpg"/>
          <p:cNvPicPr/>
          <p:nvPr/>
        </p:nvPicPr>
        <p:blipFill>
          <a:blip r:embed="rId2" cstate="print"/>
          <a:srcRect/>
          <a:stretch>
            <a:fillRect/>
          </a:stretch>
        </p:blipFill>
        <p:spPr bwMode="auto">
          <a:xfrm>
            <a:off x="2571736" y="500042"/>
            <a:ext cx="3143272" cy="235745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Рисунок 4" descr="Картинки по запросу &quot;картинки поделок из бросового материала&quot;"/>
          <p:cNvPicPr/>
          <p:nvPr/>
        </p:nvPicPr>
        <p:blipFill>
          <a:blip r:embed="rId3"/>
          <a:srcRect/>
          <a:stretch>
            <a:fillRect/>
          </a:stretch>
        </p:blipFill>
        <p:spPr bwMode="auto">
          <a:xfrm>
            <a:off x="500034" y="4500570"/>
            <a:ext cx="2619375" cy="173533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Рисунок 5" descr="Картинки по запросу &quot;картинки поделок из бросового материала&quot;"/>
          <p:cNvPicPr/>
          <p:nvPr/>
        </p:nvPicPr>
        <p:blipFill>
          <a:blip r:embed="rId4"/>
          <a:srcRect/>
          <a:stretch>
            <a:fillRect/>
          </a:stretch>
        </p:blipFill>
        <p:spPr bwMode="auto">
          <a:xfrm>
            <a:off x="428596" y="1571612"/>
            <a:ext cx="1910748" cy="25812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Рисунок 6" descr="C:\Users\Марина\Desktop\IMG-20190214-WA0031.jpg"/>
          <p:cNvPicPr/>
          <p:nvPr/>
        </p:nvPicPr>
        <p:blipFill>
          <a:blip r:embed="rId5"/>
          <a:srcRect/>
          <a:stretch>
            <a:fillRect/>
          </a:stretch>
        </p:blipFill>
        <p:spPr bwMode="auto">
          <a:xfrm>
            <a:off x="5929322" y="357166"/>
            <a:ext cx="2832100" cy="21240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8" name="Рисунок 7" descr="C:\Users\Марина\Desktop\IMG_20200226_111908.jpg"/>
          <p:cNvPicPr/>
          <p:nvPr/>
        </p:nvPicPr>
        <p:blipFill>
          <a:blip r:embed="rId6" cstate="print"/>
          <a:srcRect/>
          <a:stretch>
            <a:fillRect/>
          </a:stretch>
        </p:blipFill>
        <p:spPr bwMode="auto">
          <a:xfrm>
            <a:off x="6500826" y="3286124"/>
            <a:ext cx="2057400" cy="27432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9" name="Рисунок 8" descr="Картинки по запросу &quot;картинки поделоки из киндер яиц&quot;"/>
          <p:cNvPicPr/>
          <p:nvPr/>
        </p:nvPicPr>
        <p:blipFill>
          <a:blip r:embed="rId7"/>
          <a:srcRect/>
          <a:stretch>
            <a:fillRect/>
          </a:stretch>
        </p:blipFill>
        <p:spPr bwMode="auto">
          <a:xfrm>
            <a:off x="3643306" y="3071810"/>
            <a:ext cx="2286016" cy="321471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chemeClr val="accent3">
                    <a:lumMod val="50000"/>
                  </a:schemeClr>
                </a:solidFill>
                <a:latin typeface="Times New Roman" pitchFamily="18" charset="0"/>
                <a:cs typeface="Times New Roman" pitchFamily="18" charset="0"/>
              </a:rPr>
              <a:t>Заключительный этап</a:t>
            </a:r>
            <a:endParaRPr lang="ru-RU" dirty="0"/>
          </a:p>
        </p:txBody>
      </p:sp>
      <p:sp>
        <p:nvSpPr>
          <p:cNvPr id="3" name="Содержимое 2"/>
          <p:cNvSpPr>
            <a:spLocks noGrp="1"/>
          </p:cNvSpPr>
          <p:nvPr>
            <p:ph idx="1"/>
          </p:nvPr>
        </p:nvSpPr>
        <p:spPr/>
        <p:txBody>
          <a:bodyPr>
            <a:normAutofit fontScale="92500" lnSpcReduction="10000"/>
          </a:bodyPr>
          <a:lstStyle/>
          <a:p>
            <a:pPr>
              <a:buNone/>
            </a:pPr>
            <a:r>
              <a:rPr lang="ru-RU" b="1" dirty="0" smtClean="0"/>
              <a:t>    Работая над проектом и получая различную информацию я серьёзно задумалась о проблеме загрязнения окружающей среды бытовыми отходами. При получении данной информации, я поняла, как каждая семья может частично решить проблему утилизации мусора. Проявив немного фантазии, терпения, можно красивыми поделками из мусора украсить дом, помочь птицам, сделать спортивный инвентарь.</a:t>
            </a:r>
            <a:endParaRPr lang="ru-RU" dirty="0" smtClean="0"/>
          </a:p>
          <a:p>
            <a:pPr>
              <a:buNone/>
            </a:pPr>
            <a:endParaRPr lang="ru-RU" b="1" dirty="0">
              <a:solidFill>
                <a:schemeClr val="accent3">
                  <a:lumMod val="50000"/>
                </a:schemeClr>
              </a:solidFill>
              <a:latin typeface="Times New Roman" pitchFamily="18" charset="0"/>
              <a:cs typeface="Times New Roman" pitchFamily="18" charset="0"/>
            </a:endParaRPr>
          </a:p>
        </p:txBody>
      </p:sp>
    </p:spTree>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ЦИТАТА</a:t>
            </a:r>
            <a:endParaRPr lang="ru-RU" b="1" dirty="0"/>
          </a:p>
        </p:txBody>
      </p:sp>
      <p:sp>
        <p:nvSpPr>
          <p:cNvPr id="6" name="Содержимое 5"/>
          <p:cNvSpPr>
            <a:spLocks noGrp="1"/>
          </p:cNvSpPr>
          <p:nvPr>
            <p:ph idx="1"/>
          </p:nvPr>
        </p:nvSpPr>
        <p:spPr>
          <a:xfrm>
            <a:off x="467544" y="1052736"/>
            <a:ext cx="8229600" cy="4536504"/>
          </a:xfrm>
        </p:spPr>
        <p:txBody>
          <a:bodyPr>
            <a:normAutofit/>
          </a:bodyPr>
          <a:lstStyle/>
          <a:p>
            <a:pPr algn="ctr">
              <a:buNone/>
            </a:pPr>
            <a:endParaRPr lang="ru-RU" dirty="0" smtClean="0">
              <a:solidFill>
                <a:srgbClr val="66FFFF"/>
              </a:solidFill>
            </a:endParaRPr>
          </a:p>
          <a:p>
            <a:pPr algn="ctr">
              <a:buNone/>
            </a:pPr>
            <a:r>
              <a:rPr lang="ru-RU" sz="4400" b="1" dirty="0" smtClean="0">
                <a:solidFill>
                  <a:schemeClr val="accent3">
                    <a:lumMod val="50000"/>
                  </a:schemeClr>
                </a:solidFill>
                <a:latin typeface="Times New Roman" pitchFamily="18" charset="0"/>
                <a:cs typeface="Times New Roman" pitchFamily="18" charset="0"/>
              </a:rPr>
              <a:t>«Мы имеем один экземпляр Вселенной и не можем над ним экспериментировать».</a:t>
            </a:r>
            <a:r>
              <a:rPr lang="ru-RU" b="1" dirty="0" smtClean="0">
                <a:solidFill>
                  <a:schemeClr val="accent3">
                    <a:lumMod val="50000"/>
                  </a:schemeClr>
                </a:solidFill>
                <a:latin typeface="Times New Roman" pitchFamily="18" charset="0"/>
                <a:cs typeface="Times New Roman" pitchFamily="18" charset="0"/>
              </a:rPr>
              <a:t> </a:t>
            </a:r>
          </a:p>
          <a:p>
            <a:pPr algn="ctr">
              <a:buNone/>
            </a:pPr>
            <a:endParaRPr lang="ru-RU" dirty="0" smtClean="0">
              <a:solidFill>
                <a:srgbClr val="CC3300"/>
              </a:solidFill>
            </a:endParaRPr>
          </a:p>
          <a:p>
            <a:pPr algn="r">
              <a:buNone/>
            </a:pPr>
            <a:r>
              <a:rPr lang="ru-RU" b="1" dirty="0" smtClean="0">
                <a:solidFill>
                  <a:srgbClr val="CC3300"/>
                </a:solidFill>
                <a:latin typeface="Times New Roman" pitchFamily="18" charset="0"/>
                <a:cs typeface="Times New Roman" pitchFamily="18" charset="0"/>
              </a:rPr>
              <a:t>В.Л.Гинзбург</a:t>
            </a:r>
          </a:p>
          <a:p>
            <a:endParaRPr lang="ru-RU" dirty="0"/>
          </a:p>
        </p:txBody>
      </p:sp>
    </p:spTree>
  </p:cSld>
  <p:clrMapOvr>
    <a:masterClrMapping/>
  </p:clrMapOvr>
  <p:transition spd="slow">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928670"/>
            <a:ext cx="8286808" cy="4097335"/>
          </a:xfrm>
        </p:spPr>
        <p:txBody>
          <a:bodyPr>
            <a:normAutofit/>
          </a:bodyPr>
          <a:lstStyle/>
          <a:p>
            <a:pPr algn="ctr">
              <a:buNone/>
            </a:pPr>
            <a:endParaRPr lang="ru-RU" sz="6600" dirty="0" smtClean="0">
              <a:latin typeface="Times New Roman" pitchFamily="18" charset="0"/>
              <a:cs typeface="Times New Roman" pitchFamily="18" charset="0"/>
            </a:endParaRPr>
          </a:p>
          <a:p>
            <a:pPr algn="ctr">
              <a:buNone/>
            </a:pPr>
            <a:r>
              <a:rPr lang="ru-RU" sz="6600" b="1" dirty="0" smtClean="0">
                <a:solidFill>
                  <a:schemeClr val="accent3">
                    <a:lumMod val="50000"/>
                  </a:schemeClr>
                </a:solidFill>
                <a:latin typeface="Times New Roman" pitchFamily="18" charset="0"/>
                <a:cs typeface="Times New Roman" pitchFamily="18" charset="0"/>
              </a:rPr>
              <a:t>СПАСИБО ЗА ВНИМАНИЕ!</a:t>
            </a:r>
            <a:endParaRPr lang="ru-RU" sz="6600" b="1" dirty="0">
              <a:solidFill>
                <a:schemeClr val="accent3">
                  <a:lumMod val="50000"/>
                </a:schemeClr>
              </a:solidFill>
              <a:latin typeface="Times New Roman" pitchFamily="18" charset="0"/>
              <a:cs typeface="Times New Roman" pitchFamily="18" charset="0"/>
            </a:endParaRPr>
          </a:p>
        </p:txBody>
      </p:sp>
    </p:spTree>
  </p:cSld>
  <p:clrMapOvr>
    <a:masterClrMapping/>
  </p:clrMapOvr>
  <p:transition spd="slow">
    <p:wipe dir="r"/>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1428</TotalTime>
  <Words>837</Words>
  <Application>Microsoft Office PowerPoint</Application>
  <PresentationFormat>Экран (4:3)</PresentationFormat>
  <Paragraphs>71</Paragraphs>
  <Slides>25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Тема Office</vt:lpstr>
      <vt:lpstr>ПРОЕКТ «Что делать с мусором?» </vt:lpstr>
      <vt:lpstr>  Подготовительный этап:  </vt:lpstr>
      <vt:lpstr>Слайд 3</vt:lpstr>
      <vt:lpstr>Слайд 4</vt:lpstr>
      <vt:lpstr>Слайд 5</vt:lpstr>
      <vt:lpstr>Модель трёх вопросов</vt:lpstr>
      <vt:lpstr>«Что я знаю о мусоре?»</vt:lpstr>
      <vt:lpstr>«Откуда появляется мусор?»</vt:lpstr>
      <vt:lpstr>«Куда исчезает мусор?»</vt:lpstr>
      <vt:lpstr>«Чем вреден мусор?»</vt:lpstr>
      <vt:lpstr>«Как уничтожают мусор?» </vt:lpstr>
      <vt:lpstr>«Мусороперерабатывающий завод»</vt:lpstr>
      <vt:lpstr>«Как уничтожают мусор?»</vt:lpstr>
      <vt:lpstr>«СОРТИРОВКА»</vt:lpstr>
      <vt:lpstr>Слайд 15</vt:lpstr>
      <vt:lpstr>Слайд 16</vt:lpstr>
      <vt:lpstr>«СЖИГАНИЕ» </vt:lpstr>
      <vt:lpstr>Слайд 18</vt:lpstr>
      <vt:lpstr>«КОМПОСТИРОВАНИЕ» </vt:lpstr>
      <vt:lpstr>Слайд 20</vt:lpstr>
      <vt:lpstr>«Можно ли использовать бытовой мусор?»</vt:lpstr>
      <vt:lpstr>Слайд 22</vt:lpstr>
      <vt:lpstr>Заключительный этап</vt:lpstr>
      <vt:lpstr>ЦИТАТА</vt:lpstr>
      <vt:lpstr>Слайд 25</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Microsoft Office</dc:creator>
  <cp:lastModifiedBy>Марина</cp:lastModifiedBy>
  <cp:revision>117</cp:revision>
  <dcterms:created xsi:type="dcterms:W3CDTF">2015-10-31T04:47:44Z</dcterms:created>
  <dcterms:modified xsi:type="dcterms:W3CDTF">2021-02-01T10:29:09Z</dcterms:modified>
</cp:coreProperties>
</file>