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473" r:id="rId2"/>
    <p:sldId id="474" r:id="rId3"/>
    <p:sldId id="256" r:id="rId4"/>
    <p:sldId id="480" r:id="rId5"/>
    <p:sldId id="481" r:id="rId6"/>
    <p:sldId id="491" r:id="rId7"/>
    <p:sldId id="497" r:id="rId8"/>
    <p:sldId id="483" r:id="rId9"/>
    <p:sldId id="490" r:id="rId10"/>
    <p:sldId id="498" r:id="rId11"/>
    <p:sldId id="503" r:id="rId12"/>
    <p:sldId id="485" r:id="rId13"/>
    <p:sldId id="487" r:id="rId14"/>
    <p:sldId id="499" r:id="rId15"/>
    <p:sldId id="500" r:id="rId16"/>
    <p:sldId id="501" r:id="rId17"/>
    <p:sldId id="502" r:id="rId18"/>
    <p:sldId id="493" r:id="rId19"/>
    <p:sldId id="496" r:id="rId20"/>
    <p:sldId id="495" r:id="rId21"/>
  </p:sldIdLst>
  <p:sldSz cx="9144000" cy="6858000" type="screen4x3"/>
  <p:notesSz cx="6858000" cy="9144000"/>
  <p:custDataLst>
    <p:tags r:id="rId2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ellogg College" initials="O" lastIdx="0" clrIdx="0"/>
  <p:cmAuthor id="1" name="navar" initials="n" lastIdx="3" clrIdx="1"/>
  <p:cmAuthor id="2" name="Work" initials="W" lastIdx="1" clrIdx="2"/>
  <p:cmAuthor id="3" name="Alex" initials="A" lastIdx="4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5F2AD"/>
    <a:srgbClr val="FFFFFF"/>
    <a:srgbClr val="D0B700"/>
    <a:srgbClr val="D6BD00"/>
    <a:srgbClr val="EADF00"/>
    <a:srgbClr val="D2AA00"/>
    <a:srgbClr val="B8AF00"/>
    <a:srgbClr val="F2EE98"/>
    <a:srgbClr val="FFF86D"/>
    <a:srgbClr val="FFF3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15" autoAdjust="0"/>
    <p:restoredTop sz="95954" autoAdjust="0"/>
  </p:normalViewPr>
  <p:slideViewPr>
    <p:cSldViewPr>
      <p:cViewPr varScale="1">
        <p:scale>
          <a:sx n="77" d="100"/>
          <a:sy n="77" d="100"/>
        </p:scale>
        <p:origin x="1339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 varScale="1">
      <p:scale>
        <a:sx n="1" d="1"/>
        <a:sy n="1" d="1"/>
      </p:scale>
      <p:origin x="0" y="-41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9B225-5EFA-48B1-8FB3-6D60A59A3036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61E2C-2AD3-4BB1-988E-BEFFAD97D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545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61E2C-2AD3-4BB1-988E-BEFFAD97DA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338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61E2C-2AD3-4BB1-988E-BEFFAD97DA8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436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EC1E-233B-47AF-B297-C44C993EC026}" type="datetime1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024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91271-ECDF-4E0D-95AF-26F723CAA663}" type="datetime1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738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F90C-14BE-41C9-B29E-632C3B157209}" type="datetime1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94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BA7F4-768C-4595-A5CA-58F49532CDEF}" type="datetime1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8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DAC11-2776-4FC9-AA95-DA4718CBE983}" type="datetime1">
              <a:rPr lang="ru-RU" smtClean="0"/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653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9B46-D5E9-47EE-B0C0-0DAC3F8D8D5D}" type="datetime1">
              <a:rPr lang="ru-RU" smtClean="0"/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230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3B1BB-70BE-4F78-ACC8-D4E5E9933E3A}" type="datetime1">
              <a:rPr lang="ru-RU" smtClean="0"/>
              <a:t>09.04.2025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86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4319D-59BD-4ECC-9689-71417CCB5EBC}" type="datetime1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20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1365-2641-4DFE-BFEF-9F1183A6CFB3}" type="datetime1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722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F2241-4D0A-4847-B416-0190A9836A3A}" type="datetime1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9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5DEC-AC5D-4BD1-9A2F-E96CF10575BE}" type="datetime1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165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DA45B-9E6E-47DA-96E6-9BD72F886D5F}" type="datetime1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© InfoUrok.ru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8631F-C964-47B5-B9E2-AC2B6FDB9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921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584" y="0"/>
            <a:ext cx="9209584" cy="760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712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13"/>
    </mc:Choice>
    <mc:Fallback xmlns="">
      <p:transition spd="slow" advTm="59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7" r="7395"/>
          <a:stretch/>
        </p:blipFill>
        <p:spPr bwMode="auto">
          <a:xfrm>
            <a:off x="48378" y="0"/>
            <a:ext cx="5791200" cy="6768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89248"/>
            <a:ext cx="1811337" cy="140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135" y="1052736"/>
            <a:ext cx="1816765" cy="1402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961" y="2507994"/>
            <a:ext cx="15970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544" y="2492896"/>
            <a:ext cx="15970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6195"/>
            <a:ext cx="167005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100" y="3944597"/>
            <a:ext cx="1725613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73" y="3908684"/>
            <a:ext cx="1774825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961" y="5229200"/>
            <a:ext cx="1743075" cy="1217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417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25"/>
    </mc:Choice>
    <mc:Fallback xmlns="">
      <p:transition spd="slow" advTm="65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7767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85800" y="0"/>
            <a:ext cx="77724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bg1"/>
                </a:solidFill>
              </a:rPr>
              <a:t/>
            </a:r>
            <a:br>
              <a:rPr lang="ru-RU" sz="3600" dirty="0">
                <a:solidFill>
                  <a:schemeClr val="bg1"/>
                </a:solidFill>
              </a:rPr>
            </a:br>
            <a:r>
              <a:rPr lang="ru-RU" sz="3600" dirty="0">
                <a:solidFill>
                  <a:schemeClr val="bg1"/>
                </a:solidFill>
              </a:rPr>
              <a:t>Местоимение</a:t>
            </a:r>
            <a:br>
              <a:rPr lang="ru-RU" sz="3600" dirty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85800" y="458112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latin typeface="PF Din Text Cond Pro" pitchFamily="2" charset="0"/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© </a:t>
            </a:r>
            <a:r>
              <a:rPr lang="sk-SK" dirty="0" smtClean="0">
                <a:solidFill>
                  <a:schemeClr val="bg1"/>
                </a:solidFill>
              </a:rPr>
              <a:t>InfoUrok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r>
              <a:rPr lang="en-US" dirty="0" err="1" smtClean="0">
                <a:solidFill>
                  <a:schemeClr val="bg1"/>
                </a:solidFill>
              </a:rPr>
              <a:t>ru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 rot="5400000">
            <a:off x="3577580" y="346348"/>
            <a:ext cx="1988840" cy="1296144"/>
          </a:xfrm>
          <a:prstGeom prst="homePlate">
            <a:avLst>
              <a:gd name="adj" fmla="val 22207"/>
            </a:avLst>
          </a:prstGeom>
          <a:solidFill>
            <a:schemeClr val="bg1"/>
          </a:solidFill>
        </p:spPr>
        <p:txBody>
          <a:bodyPr vert="vert270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18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РУССКИЙ ЯЗЫК</a:t>
            </a:r>
          </a:p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057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9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6634499"/>
              </p:ext>
            </p:extLst>
          </p:nvPr>
        </p:nvGraphicFramePr>
        <p:xfrm>
          <a:off x="-108520" y="-99392"/>
          <a:ext cx="9286810" cy="705678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47310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5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56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5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48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pic>
        <p:nvPicPr>
          <p:cNvPr id="8" name="Picture 66" descr="j03967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640" y="2636836"/>
            <a:ext cx="158432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7" descr="j039814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493" y="4405741"/>
            <a:ext cx="1655763" cy="1935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8" descr="j039815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247" y="2520155"/>
            <a:ext cx="1584325" cy="122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9" descr="j028312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059" y="542608"/>
            <a:ext cx="129698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1" descr="j039815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943" y="138357"/>
            <a:ext cx="1548607" cy="1450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1" descr="j028312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80520"/>
            <a:ext cx="129698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Box 95"/>
          <p:cNvSpPr txBox="1">
            <a:spLocks noChangeArrowheads="1"/>
          </p:cNvSpPr>
          <p:nvPr/>
        </p:nvSpPr>
        <p:spPr bwMode="auto">
          <a:xfrm>
            <a:off x="3716816" y="793873"/>
            <a:ext cx="93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FF3300"/>
                </a:solidFill>
              </a:rPr>
              <a:t>Я</a:t>
            </a:r>
          </a:p>
        </p:txBody>
      </p:sp>
      <p:sp>
        <p:nvSpPr>
          <p:cNvPr id="16" name="Text Box 96"/>
          <p:cNvSpPr txBox="1">
            <a:spLocks noChangeArrowheads="1"/>
          </p:cNvSpPr>
          <p:nvPr/>
        </p:nvSpPr>
        <p:spPr bwMode="auto">
          <a:xfrm>
            <a:off x="1267498" y="2781300"/>
            <a:ext cx="11525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FF3300"/>
                </a:solidFill>
              </a:rPr>
              <a:t>ТЫ</a:t>
            </a:r>
          </a:p>
        </p:txBody>
      </p:sp>
      <p:sp>
        <p:nvSpPr>
          <p:cNvPr id="17" name="Text Box 97"/>
          <p:cNvSpPr txBox="1">
            <a:spLocks noChangeArrowheads="1"/>
          </p:cNvSpPr>
          <p:nvPr/>
        </p:nvSpPr>
        <p:spPr bwMode="auto">
          <a:xfrm>
            <a:off x="7874550" y="1112838"/>
            <a:ext cx="12969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FF3300"/>
                </a:solidFill>
              </a:rPr>
              <a:t>МЫ</a:t>
            </a:r>
          </a:p>
        </p:txBody>
      </p:sp>
      <p:sp>
        <p:nvSpPr>
          <p:cNvPr id="18" name="Text Box 98"/>
          <p:cNvSpPr txBox="1">
            <a:spLocks noChangeArrowheads="1"/>
          </p:cNvSpPr>
          <p:nvPr/>
        </p:nvSpPr>
        <p:spPr bwMode="auto">
          <a:xfrm>
            <a:off x="5920734" y="2781300"/>
            <a:ext cx="1295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FF3300"/>
                </a:solidFill>
              </a:rPr>
              <a:t>ВЫ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666302" y="4405739"/>
            <a:ext cx="3745852" cy="2452261"/>
            <a:chOff x="1115073" y="4270802"/>
            <a:chExt cx="3745852" cy="2452261"/>
          </a:xfrm>
        </p:grpSpPr>
        <p:pic>
          <p:nvPicPr>
            <p:cNvPr id="5" name="Picture 60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72229" y="5278133"/>
              <a:ext cx="1056216" cy="7921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4" descr="j039812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073" y="4270802"/>
              <a:ext cx="1439863" cy="12997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65" descr="j0398149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75" y="4270804"/>
              <a:ext cx="1152525" cy="1128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Text Box 99"/>
            <p:cNvSpPr txBox="1">
              <a:spLocks noChangeArrowheads="1"/>
            </p:cNvSpPr>
            <p:nvPr/>
          </p:nvSpPr>
          <p:spPr bwMode="auto">
            <a:xfrm>
              <a:off x="1140007" y="5368620"/>
              <a:ext cx="1152525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 b="1" dirty="0">
                  <a:solidFill>
                    <a:srgbClr val="FF3300"/>
                  </a:solidFill>
                </a:rPr>
                <a:t>ОН</a:t>
              </a:r>
            </a:p>
          </p:txBody>
        </p:sp>
        <p:sp>
          <p:nvSpPr>
            <p:cNvPr id="20" name="Text Box 100"/>
            <p:cNvSpPr txBox="1">
              <a:spLocks noChangeArrowheads="1"/>
            </p:cNvSpPr>
            <p:nvPr/>
          </p:nvSpPr>
          <p:spPr bwMode="auto">
            <a:xfrm>
              <a:off x="3492500" y="5337297"/>
              <a:ext cx="1368425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 b="1" dirty="0">
                  <a:solidFill>
                    <a:srgbClr val="FF3300"/>
                  </a:solidFill>
                </a:rPr>
                <a:t>ОНА</a:t>
              </a:r>
            </a:p>
          </p:txBody>
        </p:sp>
        <p:sp>
          <p:nvSpPr>
            <p:cNvPr id="21" name="Text Box 101"/>
            <p:cNvSpPr txBox="1">
              <a:spLocks noChangeArrowheads="1"/>
            </p:cNvSpPr>
            <p:nvPr/>
          </p:nvSpPr>
          <p:spPr bwMode="auto">
            <a:xfrm>
              <a:off x="2700338" y="6021388"/>
              <a:ext cx="1584325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000" b="1">
                  <a:solidFill>
                    <a:srgbClr val="FF3300"/>
                  </a:solidFill>
                </a:rPr>
                <a:t>ОНО</a:t>
              </a:r>
            </a:p>
          </p:txBody>
        </p:sp>
      </p:grpSp>
      <p:sp>
        <p:nvSpPr>
          <p:cNvPr id="22" name="Text Box 102"/>
          <p:cNvSpPr txBox="1">
            <a:spLocks noChangeArrowheads="1"/>
          </p:cNvSpPr>
          <p:nvPr/>
        </p:nvSpPr>
        <p:spPr bwMode="auto">
          <a:xfrm>
            <a:off x="7236296" y="5404950"/>
            <a:ext cx="1441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>
                <a:solidFill>
                  <a:srgbClr val="FF3300"/>
                </a:solidFill>
              </a:rPr>
              <a:t>ОНИ</a:t>
            </a:r>
          </a:p>
        </p:txBody>
      </p:sp>
      <p:sp>
        <p:nvSpPr>
          <p:cNvPr id="23" name="Text Box 103"/>
          <p:cNvSpPr txBox="1">
            <a:spLocks noChangeArrowheads="1"/>
          </p:cNvSpPr>
          <p:nvPr/>
        </p:nvSpPr>
        <p:spPr bwMode="auto">
          <a:xfrm>
            <a:off x="519113" y="4968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25" name="Picture 81" descr="j028312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06" y="2880520"/>
            <a:ext cx="129698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352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66"/>
    </mc:Choice>
    <mc:Fallback xmlns="">
      <p:transition spd="slow" advTm="23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5E072BF-FECB-4C3B-B484-3332C66F9471}" type="slidenum">
              <a:rPr lang="ru-RU">
                <a:solidFill>
                  <a:schemeClr val="tx1"/>
                </a:solidFill>
                <a:latin typeface="+mj-lt"/>
              </a:rPr>
              <a:pPr/>
              <a:t>5</a:t>
            </a:fld>
            <a:endParaRPr lang="ru-RU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042989" y="1412875"/>
            <a:ext cx="6769372" cy="489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ru-RU" dirty="0" smtClean="0">
                <a:latin typeface="+mj-lt"/>
              </a:rPr>
              <a:t>		</a:t>
            </a:r>
            <a:r>
              <a:rPr lang="ru-RU" sz="5400" i="1" u="sng" dirty="0" smtClean="0">
                <a:solidFill>
                  <a:srgbClr val="0070C0"/>
                </a:solidFill>
                <a:latin typeface="+mj-lt"/>
              </a:rPr>
              <a:t>Местоимение – </a:t>
            </a:r>
            <a:r>
              <a:rPr lang="ru-RU" sz="5400" i="1" dirty="0" smtClean="0">
                <a:latin typeface="+mj-lt"/>
              </a:rPr>
              <a:t>это часть речи, которая указывает на предметы, но </a:t>
            </a:r>
          </a:p>
          <a:p>
            <a:pPr algn="ctr">
              <a:buFontTx/>
              <a:buNone/>
            </a:pPr>
            <a:r>
              <a:rPr lang="ru-RU" sz="5400" i="1" dirty="0" smtClean="0">
                <a:solidFill>
                  <a:srgbClr val="0070C0"/>
                </a:solidFill>
                <a:latin typeface="+mj-lt"/>
              </a:rPr>
              <a:t>НЕ</a:t>
            </a:r>
            <a:r>
              <a:rPr lang="ru-RU" sz="5400" i="1" dirty="0" smtClean="0">
                <a:latin typeface="+mj-lt"/>
              </a:rPr>
              <a:t> называет их.</a:t>
            </a:r>
            <a:r>
              <a:rPr lang="ru-RU" sz="4000" i="1" dirty="0" smtClean="0">
                <a:latin typeface="+mj-lt"/>
              </a:rPr>
              <a:t> </a:t>
            </a:r>
            <a:endParaRPr lang="ru-RU" sz="4000" i="1" dirty="0">
              <a:latin typeface="+mj-lt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4400" b="1" i="1" dirty="0">
                <a:solidFill>
                  <a:srgbClr val="00B050"/>
                </a:solidFill>
                <a:latin typeface="+mj-lt"/>
              </a:rPr>
              <a:t>Что такое местоимение?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163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75"/>
    </mc:Choice>
    <mc:Fallback xmlns="">
      <p:transition spd="slow" advTm="17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0" y="1161215"/>
            <a:ext cx="9144000" cy="5084559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971600" y="1991944"/>
            <a:ext cx="741682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По </a:t>
            </a:r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вечерам Маша часто играет с папой в шахматы. Маша </a:t>
            </a:r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всегда выигрывает</a:t>
            </a:r>
            <a:r>
              <a:rPr lang="ru-RU" sz="4000" i="1" dirty="0" smtClean="0">
                <a:latin typeface="+mj-lt"/>
                <a:cs typeface="Arial" pitchFamily="34" charset="0"/>
              </a:rPr>
              <a:t>.</a:t>
            </a:r>
            <a:endParaRPr lang="ru-RU" sz="4000" i="1" dirty="0" smtClean="0">
              <a:latin typeface="+mj-lt"/>
              <a:cs typeface="Arial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331913" y="476250"/>
            <a:ext cx="61928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257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98"/>
    </mc:Choice>
    <mc:Fallback xmlns="">
      <p:transition spd="slow" advTm="29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AutoShape 8"/>
          <p:cNvSpPr>
            <a:spLocks noChangeArrowheads="1"/>
          </p:cNvSpPr>
          <p:nvPr/>
        </p:nvSpPr>
        <p:spPr bwMode="auto">
          <a:xfrm>
            <a:off x="0" y="1161215"/>
            <a:ext cx="9144000" cy="5084559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971600" y="1991944"/>
            <a:ext cx="741682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По </a:t>
            </a:r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вечерам Маша часто играет с папой в шахматы. </a:t>
            </a:r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Она</a:t>
            </a:r>
            <a:r>
              <a:rPr lang="ru-RU" sz="4000" i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всегда выигрывает</a:t>
            </a:r>
            <a:r>
              <a:rPr lang="ru-RU" sz="4000" i="1" dirty="0" smtClean="0">
                <a:latin typeface="+mj-lt"/>
                <a:cs typeface="Arial" pitchFamily="34" charset="0"/>
              </a:rPr>
              <a:t>.</a:t>
            </a:r>
            <a:endParaRPr lang="ru-RU" sz="4000" i="1" dirty="0" smtClean="0">
              <a:latin typeface="+mj-lt"/>
              <a:cs typeface="Arial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331913" y="476250"/>
            <a:ext cx="61928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298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98"/>
    </mc:Choice>
    <mc:Fallback xmlns="">
      <p:transition spd="slow" advTm="29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5"/>
          <p:cNvSpPr txBox="1">
            <a:spLocks/>
          </p:cNvSpPr>
          <p:nvPr/>
        </p:nvSpPr>
        <p:spPr>
          <a:xfrm>
            <a:off x="1785393" y="1241376"/>
            <a:ext cx="2736304" cy="535597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медведь –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лиса –</a:t>
            </a:r>
            <a:b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заяц –</a:t>
            </a:r>
            <a:b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мышь –</a:t>
            </a:r>
            <a:b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солнце –</a:t>
            </a:r>
            <a:b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ветер –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облака –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sz="4000" b="1" i="1" dirty="0" smtClean="0"/>
              <a:t>	</a:t>
            </a:r>
          </a:p>
        </p:txBody>
      </p:sp>
      <p:sp>
        <p:nvSpPr>
          <p:cNvPr id="5" name="Объект 7"/>
          <p:cNvSpPr txBox="1">
            <a:spLocks/>
          </p:cNvSpPr>
          <p:nvPr/>
        </p:nvSpPr>
        <p:spPr>
          <a:xfrm>
            <a:off x="4521697" y="1238563"/>
            <a:ext cx="2304256" cy="535878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она</a:t>
            </a: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</a:t>
            </a: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она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оно</a:t>
            </a: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</a:t>
            </a:r>
          </a:p>
          <a:p>
            <a:pPr marL="0" indent="0">
              <a:buFont typeface="Arial" pitchFamily="34" charset="0"/>
              <a:buNone/>
            </a:pPr>
            <a:r>
              <a:rPr lang="ru-RU" b="1" i="1" dirty="0" smtClean="0">
                <a:latin typeface="Arial" pitchFamily="34" charset="0"/>
                <a:cs typeface="Arial" pitchFamily="34" charset="0"/>
              </a:rPr>
              <a:t> они	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260648"/>
            <a:ext cx="82523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>
                <a:solidFill>
                  <a:srgbClr val="00B050"/>
                </a:solidFill>
              </a:rPr>
              <a:t>Замените слова </a:t>
            </a:r>
            <a:r>
              <a:rPr lang="ru-RU" sz="4400" b="1" dirty="0" smtClean="0">
                <a:solidFill>
                  <a:srgbClr val="00B050"/>
                </a:solidFill>
              </a:rPr>
              <a:t>местоимениями</a:t>
            </a:r>
            <a:endParaRPr lang="ru-RU" sz="4400" b="1" dirty="0">
              <a:solidFill>
                <a:srgbClr val="00B05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01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16"/>
    </mc:Choice>
    <mc:Fallback xmlns="">
      <p:transition spd="slow" advTm="60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32656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/>
              <a:t>Я </a:t>
            </a:r>
            <a:r>
              <a:rPr lang="ru-RU" sz="4000" i="1" dirty="0" smtClean="0"/>
              <a:t>,</a:t>
            </a:r>
            <a:r>
              <a:rPr lang="ru-RU" sz="4000" b="1" i="1" dirty="0" smtClean="0"/>
              <a:t> ПАРТА, </a:t>
            </a:r>
            <a:r>
              <a:rPr lang="ru-RU" sz="4000" b="1" i="1" dirty="0"/>
              <a:t>МЫ, ТЫ </a:t>
            </a:r>
            <a:r>
              <a:rPr lang="ru-RU" sz="4000" i="1" dirty="0"/>
              <a:t>,</a:t>
            </a:r>
            <a:r>
              <a:rPr lang="ru-RU" sz="4000" b="1" i="1" dirty="0" smtClean="0"/>
              <a:t> </a:t>
            </a:r>
            <a:r>
              <a:rPr lang="ru-RU" sz="4000" b="1" i="1" dirty="0" smtClean="0"/>
              <a:t>СОЛНЦЕ, </a:t>
            </a:r>
            <a:r>
              <a:rPr lang="ru-RU" sz="4000" b="1" i="1" dirty="0" smtClean="0"/>
              <a:t>ВЫ</a:t>
            </a:r>
            <a:r>
              <a:rPr lang="ru-RU" sz="4000" b="1" i="1" dirty="0"/>
              <a:t>,</a:t>
            </a:r>
          </a:p>
          <a:p>
            <a:r>
              <a:rPr lang="ru-RU" sz="4000" b="1" i="1" dirty="0"/>
              <a:t>ОН, </a:t>
            </a:r>
            <a:r>
              <a:rPr lang="ru-RU" sz="4000" b="1" i="1" dirty="0" smtClean="0"/>
              <a:t>ВЬЮГА, ОНА, ДЕТИ, </a:t>
            </a:r>
            <a:r>
              <a:rPr lang="ru-RU" sz="4000" b="1" i="1" dirty="0"/>
              <a:t>ОНО, ОНИ </a:t>
            </a:r>
            <a:r>
              <a:rPr lang="ru-RU" sz="4000" i="1" dirty="0"/>
              <a:t>.</a:t>
            </a:r>
            <a:endParaRPr lang="ru-RU" sz="40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423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29"/>
    </mc:Choice>
    <mc:Fallback xmlns="">
      <p:transition spd="slow" advTm="17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02839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/>
              <a:t>Я </a:t>
            </a:r>
            <a:r>
              <a:rPr lang="ru-RU" sz="4000" i="1" dirty="0" smtClean="0"/>
              <a:t>,</a:t>
            </a:r>
            <a:r>
              <a:rPr lang="ru-RU" sz="4000" b="1" i="1" dirty="0" smtClean="0"/>
              <a:t> </a:t>
            </a:r>
            <a:r>
              <a:rPr lang="ru-RU" sz="4000" b="1" i="1" dirty="0"/>
              <a:t>МЫ, ТЫ </a:t>
            </a:r>
            <a:r>
              <a:rPr lang="ru-RU" sz="4000" i="1" dirty="0" smtClean="0"/>
              <a:t>,</a:t>
            </a:r>
            <a:r>
              <a:rPr lang="ru-RU" sz="4000" b="1" i="1" dirty="0" smtClean="0"/>
              <a:t> </a:t>
            </a:r>
            <a:r>
              <a:rPr lang="ru-RU" sz="4000" b="1" i="1" dirty="0" smtClean="0"/>
              <a:t>ВЫ, ОН, ОНА,ОНО</a:t>
            </a:r>
            <a:r>
              <a:rPr lang="ru-RU" sz="4000" b="1" i="1" dirty="0"/>
              <a:t>, ОНИ </a:t>
            </a:r>
            <a:r>
              <a:rPr lang="ru-RU" sz="4000" i="1" dirty="0" smtClean="0"/>
              <a:t>.</a:t>
            </a:r>
          </a:p>
          <a:p>
            <a:endParaRPr lang="ru-RU" sz="4000" i="1" dirty="0" smtClean="0"/>
          </a:p>
          <a:p>
            <a:endParaRPr lang="ru-RU" sz="40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41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29"/>
    </mc:Choice>
    <mc:Fallback xmlns="">
      <p:transition spd="slow" advTm="17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332656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/>
              <a:t>ед. ч.- я, ты, он, она, оно</a:t>
            </a:r>
          </a:p>
          <a:p>
            <a:r>
              <a:rPr lang="ru-RU" sz="4000" i="1" dirty="0" err="1" smtClean="0"/>
              <a:t>мн.ч</a:t>
            </a:r>
            <a:r>
              <a:rPr lang="ru-RU" sz="4000" i="1" dirty="0" smtClean="0"/>
              <a:t>.- мы, вы, они.</a:t>
            </a:r>
            <a:endParaRPr lang="ru-RU" sz="40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000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29"/>
    </mc:Choice>
    <mc:Fallback xmlns="">
      <p:transition spd="slow" advTm="17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267744" y="404663"/>
            <a:ext cx="45115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Физкультминутка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01473"/>
            <a:ext cx="1872208" cy="10492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436927"/>
            <a:ext cx="1872208" cy="1049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387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25"/>
    </mc:Choice>
    <mc:Fallback xmlns="">
      <p:transition spd="slow" advTm="48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  <p:extLst mod="1">
    <p:ext uri="{E180D4A7-C9FB-4DFB-919C-405C955672EB}">
      <p14:showEvtLst xmlns:p14="http://schemas.microsoft.com/office/powerpoint/2010/main">
        <p14:playEvt time="0" objId="7"/>
        <p14:stopEvt time="7156" objId="7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196752"/>
            <a:ext cx="8640960" cy="769441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«Саша, ты пойдешь в кино?»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51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39"/>
    </mc:Choice>
    <mc:Fallback xmlns="">
      <p:transition spd="slow" advTm="75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268760"/>
            <a:ext cx="8640960" cy="14465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«Тамара Ивановна, Вы не ответили на вопрос.»</a:t>
            </a:r>
            <a:endParaRPr lang="ru-RU" sz="44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320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39"/>
    </mc:Choice>
    <mc:Fallback xmlns="">
      <p:transition spd="slow" advTm="75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268760"/>
            <a:ext cx="8640960" cy="769441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«Ты, дай мне  книгу.»</a:t>
            </a:r>
            <a:endParaRPr lang="ru-RU" sz="44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34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39"/>
    </mc:Choice>
    <mc:Fallback xmlns="">
      <p:transition spd="slow" advTm="75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268760"/>
            <a:ext cx="8640960" cy="14465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«Саша, дай мне, пожалуйста, книгу.»</a:t>
            </a:r>
            <a:endParaRPr lang="ru-RU" sz="44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164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39"/>
    </mc:Choice>
    <mc:Fallback xmlns="">
      <p:transition spd="slow" advTm="75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268760"/>
            <a:ext cx="8640960" cy="2123658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«Будьте добры…», </a:t>
            </a:r>
          </a:p>
          <a:p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«Будьте любезны…», </a:t>
            </a:r>
          </a:p>
          <a:p>
            <a:r>
              <a:rPr lang="ru-RU" sz="4400" b="1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«Скажите, пожалуйста…»</a:t>
            </a:r>
            <a:endParaRPr lang="ru-RU" sz="4400" b="1" dirty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060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39"/>
    </mc:Choice>
    <mc:Fallback xmlns="">
      <p:transition spd="slow" advTm="75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275856" y="1581780"/>
            <a:ext cx="5985707" cy="12241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ru-RU" sz="2800" i="1" dirty="0" smtClean="0">
                <a:latin typeface="+mj-lt"/>
                <a:cs typeface="Arial" pitchFamily="34" charset="0"/>
              </a:rPr>
              <a:t>Какая часть речи может употребляться вместо имени существительного?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4455" y="4141796"/>
            <a:ext cx="8784976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dirty="0" smtClean="0">
                <a:latin typeface="+mj-lt"/>
              </a:rPr>
              <a:t>	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Местоимение</a:t>
            </a:r>
            <a:r>
              <a:rPr lang="ru-RU" sz="2800" dirty="0" smtClean="0">
                <a:solidFill>
                  <a:srgbClr val="0070C0"/>
                </a:solidFill>
                <a:latin typeface="+mj-lt"/>
              </a:rPr>
              <a:t>  </a:t>
            </a:r>
            <a:r>
              <a:rPr lang="ru-RU" sz="2800" dirty="0">
                <a:solidFill>
                  <a:srgbClr val="0070C0"/>
                </a:solidFill>
                <a:latin typeface="+mj-lt"/>
              </a:rPr>
              <a:t>– это часть речи, </a:t>
            </a:r>
            <a:r>
              <a:rPr lang="ru-RU" sz="2800" dirty="0" smtClean="0">
                <a:solidFill>
                  <a:srgbClr val="0070C0"/>
                </a:solidFill>
                <a:latin typeface="+mj-lt"/>
              </a:rPr>
              <a:t>которая употребляется </a:t>
            </a:r>
            <a:r>
              <a:rPr lang="ru-RU" sz="2800" dirty="0">
                <a:solidFill>
                  <a:srgbClr val="0070C0"/>
                </a:solidFill>
                <a:latin typeface="+mj-lt"/>
              </a:rPr>
              <a:t>вместо имени существительного. </a:t>
            </a:r>
          </a:p>
          <a:p>
            <a:r>
              <a:rPr lang="ru-RU" sz="2800" dirty="0">
                <a:solidFill>
                  <a:srgbClr val="0070C0"/>
                </a:solidFill>
                <a:latin typeface="+mj-lt"/>
              </a:rPr>
              <a:t>Она только указывает на предметы, </a:t>
            </a:r>
            <a:r>
              <a:rPr lang="ru-RU" sz="2800" dirty="0" smtClean="0">
                <a:solidFill>
                  <a:srgbClr val="0070C0"/>
                </a:solidFill>
                <a:latin typeface="+mj-lt"/>
              </a:rPr>
              <a:t>но </a:t>
            </a:r>
            <a:r>
              <a:rPr lang="ru-RU" sz="2800" dirty="0">
                <a:solidFill>
                  <a:srgbClr val="0070C0"/>
                </a:solidFill>
                <a:latin typeface="+mj-lt"/>
              </a:rPr>
              <a:t>не называет их.</a:t>
            </a:r>
          </a:p>
          <a:p>
            <a:endParaRPr lang="ru-RU" sz="2800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1772816"/>
            <a:ext cx="2031917" cy="2189670"/>
          </a:xfrm>
          <a:prstGeom prst="rect">
            <a:avLst/>
          </a:prstGeom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2771800" y="1424008"/>
            <a:ext cx="5832648" cy="1572944"/>
          </a:xfrm>
          <a:prstGeom prst="wedgeRoundRectCallout">
            <a:avLst>
              <a:gd name="adj1" fmla="val -57888"/>
              <a:gd name="adj2" fmla="val 49665"/>
              <a:gd name="adj3" fmla="val 16667"/>
            </a:avLst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520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80"/>
    </mc:Choice>
    <mc:Fallback xmlns="">
      <p:transition spd="slow" advTm="34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59474" y="755516"/>
            <a:ext cx="64087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+mj-lt"/>
                <a:cs typeface="Arial" pitchFamily="34" charset="0"/>
              </a:rPr>
              <a:t>Вы считаете, что урок прошёл для вас плодотворно, с пользой. Вы научились и можете помочь другим.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25177" y="2852935"/>
            <a:ext cx="61206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+mj-lt"/>
                <a:cs typeface="Arial" pitchFamily="34" charset="0"/>
              </a:rPr>
              <a:t>Вы считаете, что научились </a:t>
            </a:r>
            <a:r>
              <a:rPr lang="ru-RU" sz="2800" dirty="0" smtClean="0">
                <a:solidFill>
                  <a:srgbClr val="000000"/>
                </a:solidFill>
                <a:latin typeface="+mj-lt"/>
                <a:cs typeface="Arial" pitchFamily="34" charset="0"/>
              </a:rPr>
              <a:t>определять местоимения, </a:t>
            </a:r>
            <a:r>
              <a:rPr lang="ru-RU" sz="2800" dirty="0">
                <a:solidFill>
                  <a:srgbClr val="000000"/>
                </a:solidFill>
                <a:latin typeface="+mj-lt"/>
                <a:cs typeface="Arial" pitchFamily="34" charset="0"/>
              </a:rPr>
              <a:t>но вам ещё нужна помощь.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25177" y="494116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+mj-lt"/>
                <a:cs typeface="Arial" pitchFamily="34" charset="0"/>
              </a:rPr>
              <a:t>Вы считаете, что было трудно на уроке.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29" y="755516"/>
            <a:ext cx="1340768" cy="13407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00" y="2576426"/>
            <a:ext cx="1497554" cy="178867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63" y="4799557"/>
            <a:ext cx="1277233" cy="12772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031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01"/>
    </mc:Choice>
    <mc:Fallback xmlns="">
      <p:transition spd="slow" advTm="39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InfoUrok.ru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91680" y="1484784"/>
            <a:ext cx="60486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accent6">
                    <a:lumMod val="75000"/>
                  </a:schemeClr>
                </a:solidFill>
              </a:rPr>
              <a:t>Спасибо </a:t>
            </a:r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</a:rPr>
              <a:t>за </a:t>
            </a:r>
            <a:r>
              <a:rPr lang="ru-RU" sz="5400" b="1" dirty="0">
                <a:solidFill>
                  <a:schemeClr val="accent6">
                    <a:lumMod val="75000"/>
                  </a:schemeClr>
                </a:solidFill>
              </a:rPr>
              <a:t>урок!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91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1"/>
    </mc:Choice>
    <mc:Fallback xmlns="">
      <p:transition spd="slow" advTm="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58b9757e0e7426b2eaba0791030c2a77498c44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9.7|6|4.6|6.4|7.5|1|0.8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5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3.8|11.6|7.9|2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3.8|11.6|7.9|2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3.8|11.6|7.9|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3.8|11.6|7.9|2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|23.8|11.6|7.9|2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5|0.6|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5.5|12.8|2.7|7.7|3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|2.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28575">
          <a:solidFill>
            <a:schemeClr val="tx1">
              <a:lumMod val="50000"/>
              <a:lumOff val="50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7661</TotalTime>
  <Words>274</Words>
  <Application>Microsoft Office PowerPoint</Application>
  <PresentationFormat>Экран (4:3)</PresentationFormat>
  <Paragraphs>73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PF Din Text Cond Pro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Раздва Тричетыре Пякть</dc:title>
  <dc:creator>Katlianik</dc:creator>
  <cp:lastModifiedBy>Admin</cp:lastModifiedBy>
  <cp:revision>440</cp:revision>
  <dcterms:created xsi:type="dcterms:W3CDTF">2011-12-08T07:08:27Z</dcterms:created>
  <dcterms:modified xsi:type="dcterms:W3CDTF">2025-04-10T07:10:40Z</dcterms:modified>
</cp:coreProperties>
</file>