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69" r:id="rId3"/>
    <p:sldId id="257" r:id="rId4"/>
    <p:sldId id="267" r:id="rId5"/>
    <p:sldId id="271" r:id="rId6"/>
    <p:sldId id="263" r:id="rId7"/>
    <p:sldId id="258" r:id="rId8"/>
    <p:sldId id="264" r:id="rId9"/>
    <p:sldId id="260" r:id="rId10"/>
    <p:sldId id="266" r:id="rId11"/>
    <p:sldId id="261" r:id="rId12"/>
    <p:sldId id="270" r:id="rId13"/>
    <p:sldId id="262" r:id="rId14"/>
    <p:sldId id="272" r:id="rId15"/>
    <p:sldId id="273" r:id="rId16"/>
    <p:sldId id="274" r:id="rId17"/>
    <p:sldId id="275" r:id="rId18"/>
    <p:sldId id="276" r:id="rId19"/>
    <p:sldId id="265" r:id="rId20"/>
    <p:sldId id="277" r:id="rId21"/>
    <p:sldId id="278" r:id="rId22"/>
    <p:sldId id="280" r:id="rId23"/>
    <p:sldId id="281" r:id="rId24"/>
    <p:sldId id="279" r:id="rId25"/>
    <p:sldId id="283" r:id="rId26"/>
    <p:sldId id="284" r:id="rId27"/>
    <p:sldId id="285" r:id="rId28"/>
    <p:sldId id="286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81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239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198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29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157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807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143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564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378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746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467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A58CD-D204-41F4-82D8-7FAA922FA7F7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14C73-5B43-4E2B-976F-E7DC1A117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28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24.xml"/><Relationship Id="rId3" Type="http://schemas.openxmlformats.org/officeDocument/2006/relationships/slide" Target="slide7.xml"/><Relationship Id="rId7" Type="http://schemas.openxmlformats.org/officeDocument/2006/relationships/slide" Target="slide13.xml"/><Relationship Id="rId12" Type="http://schemas.openxmlformats.org/officeDocument/2006/relationships/slide" Target="slide2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5" Type="http://schemas.openxmlformats.org/officeDocument/2006/relationships/slide" Target="slide10.xml"/><Relationship Id="rId15" Type="http://schemas.openxmlformats.org/officeDocument/2006/relationships/slide" Target="slide3.xml"/><Relationship Id="rId10" Type="http://schemas.openxmlformats.org/officeDocument/2006/relationships/slide" Target="slide20.xml"/><Relationship Id="rId4" Type="http://schemas.openxmlformats.org/officeDocument/2006/relationships/slide" Target="slide9.xml"/><Relationship Id="rId9" Type="http://schemas.openxmlformats.org/officeDocument/2006/relationships/slide" Target="slide16.xml"/><Relationship Id="rId14" Type="http://schemas.openxmlformats.org/officeDocument/2006/relationships/slide" Target="slide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jigsawplanet.com/?rc=play&amp;pid=0ea96a315a4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s://learningapps.org/display?v=pnrwf551k20" TargetMode="Externa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learningapps.org/display?v=pqqpbio3320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s://learningapps.org/display?v=p0bu1pszk20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3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slide" Target="slide3.xml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hyperlink" Target="https://learningapps.org/display?v=pts3od4kj20" TargetMode="External"/><Relationship Id="rId1" Type="http://schemas.openxmlformats.org/officeDocument/2006/relationships/slideLayout" Target="../slideLayouts/slideLayout6.xml"/><Relationship Id="rId5" Type="http://schemas.openxmlformats.org/officeDocument/2006/relationships/slide" Target="slide3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33.png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s://www.jigsawplanet.com/?rc=play&amp;pid=29bc73fc82a7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onlinetestpad.com/f53bf2q55l5za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6684" y="1348787"/>
            <a:ext cx="10859589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Характеристика Дальневосточного экономического района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393577" y="4937760"/>
            <a:ext cx="4162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Составила: учитель географии</a:t>
            </a:r>
          </a:p>
          <a:p>
            <a:r>
              <a:rPr lang="ru-RU" dirty="0" smtClean="0"/>
              <a:t>ГБОУ школа 621 </a:t>
            </a:r>
            <a:r>
              <a:rPr lang="ru-RU" dirty="0" err="1" smtClean="0"/>
              <a:t>Колпинского</a:t>
            </a:r>
            <a:r>
              <a:rPr lang="ru-RU" dirty="0" smtClean="0"/>
              <a:t> района г. Санкт-Петербурга</a:t>
            </a:r>
          </a:p>
          <a:p>
            <a:r>
              <a:rPr lang="ru-RU" dirty="0" smtClean="0"/>
              <a:t>Кудрявцева Елена Юрьевна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361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04" y="0"/>
            <a:ext cx="6107191" cy="6858000"/>
          </a:xfrm>
          <a:prstGeom prst="rect">
            <a:avLst/>
          </a:prstGeom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293247" y="6334475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279009" y="6334475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475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091" y="16782"/>
            <a:ext cx="10515600" cy="723447"/>
          </a:xfrm>
        </p:spPr>
        <p:txBody>
          <a:bodyPr/>
          <a:lstStyle/>
          <a:p>
            <a:r>
              <a:rPr lang="ru-RU" b="1" dirty="0" smtClean="0">
                <a:latin typeface="Monotype Corsiva" panose="03010101010201010101" pitchFamily="66" charset="0"/>
              </a:rPr>
              <a:t>Содержание</a:t>
            </a:r>
            <a:endParaRPr lang="ru-RU" b="1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5885" y="644435"/>
            <a:ext cx="10872012" cy="5826034"/>
          </a:xfrm>
        </p:spPr>
        <p:txBody>
          <a:bodyPr>
            <a:noAutofit/>
          </a:bodyPr>
          <a:lstStyle/>
          <a:p>
            <a:r>
              <a:rPr lang="ru-RU" sz="2400" dirty="0" smtClean="0">
                <a:hlinkClick r:id="rId2" action="ppaction://hlinksldjump"/>
              </a:rPr>
              <a:t>Состав района</a:t>
            </a:r>
            <a:endParaRPr lang="ru-RU" sz="2400" dirty="0" smtClean="0">
              <a:hlinkClick r:id="rId3" action="ppaction://hlinksldjump"/>
            </a:endParaRPr>
          </a:p>
          <a:p>
            <a:r>
              <a:rPr lang="ru-RU" sz="2400" dirty="0" smtClean="0">
                <a:hlinkClick r:id="rId3" action="ppaction://hlinksldjump"/>
              </a:rPr>
              <a:t>Физико-географическое положение Дальнего Востока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     - </a:t>
            </a:r>
            <a:r>
              <a:rPr lang="ru-RU" sz="2400" u="sng" dirty="0">
                <a:solidFill>
                  <a:schemeClr val="accent1">
                    <a:lumMod val="75000"/>
                  </a:schemeClr>
                </a:solidFill>
                <a:hlinkClick r:id="rId4" action="ppaction://hlinksldjump"/>
              </a:rPr>
              <a:t>Т</a:t>
            </a:r>
            <a:r>
              <a:rPr lang="ru-RU" sz="2400" u="sng" dirty="0" smtClean="0">
                <a:solidFill>
                  <a:schemeClr val="accent1">
                    <a:lumMod val="75000"/>
                  </a:schemeClr>
                </a:solidFill>
                <a:hlinkClick r:id="rId4" action="ppaction://hlinksldjump"/>
              </a:rPr>
              <a:t>ектоническое строение</a:t>
            </a:r>
            <a:endParaRPr lang="ru-RU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     </a:t>
            </a:r>
            <a:r>
              <a:rPr lang="ru-RU" sz="2400" dirty="0" smtClean="0"/>
              <a:t>-</a:t>
            </a:r>
            <a:r>
              <a:rPr lang="ru-RU" sz="2400" dirty="0" smtClean="0">
                <a:hlinkClick r:id="rId5" action="ppaction://hlinksldjump"/>
              </a:rPr>
              <a:t>Рельеф</a:t>
            </a:r>
            <a:endParaRPr lang="ru-RU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- </a:t>
            </a:r>
            <a:r>
              <a:rPr lang="ru-RU" sz="2400" u="sng" dirty="0">
                <a:solidFill>
                  <a:schemeClr val="accent1">
                    <a:lumMod val="75000"/>
                  </a:schemeClr>
                </a:solidFill>
                <a:hlinkClick r:id="rId6" action="ppaction://hlinksldjump"/>
              </a:rPr>
              <a:t>П</a:t>
            </a:r>
            <a:r>
              <a:rPr lang="ru-RU" sz="2400" u="sng" dirty="0" smtClean="0">
                <a:solidFill>
                  <a:schemeClr val="accent1">
                    <a:lumMod val="75000"/>
                  </a:schemeClr>
                </a:solidFill>
                <a:hlinkClick r:id="rId6" action="ppaction://hlinksldjump"/>
              </a:rPr>
              <a:t>олезные ископаемые</a:t>
            </a:r>
            <a:endParaRPr lang="ru-RU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- </a:t>
            </a:r>
            <a:r>
              <a:rPr lang="ru-RU" sz="2400" u="sng" dirty="0" smtClean="0">
                <a:solidFill>
                  <a:schemeClr val="accent1">
                    <a:lumMod val="75000"/>
                  </a:schemeClr>
                </a:solidFill>
                <a:hlinkClick r:id="rId7" action="ppaction://hlinksldjump"/>
              </a:rPr>
              <a:t>Климат</a:t>
            </a:r>
            <a:endParaRPr lang="ru-RU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- </a:t>
            </a:r>
            <a:r>
              <a:rPr lang="ru-RU" sz="2400" dirty="0" smtClean="0">
                <a:hlinkClick r:id="rId8" action="ppaction://hlinksldjump"/>
              </a:rPr>
              <a:t>Внутренние воды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</a:t>
            </a:r>
            <a:r>
              <a:rPr lang="ru-RU" sz="2400" dirty="0" smtClean="0">
                <a:hlinkClick r:id="rId9" action="ppaction://hlinksldjump"/>
              </a:rPr>
              <a:t>- Природные зоны</a:t>
            </a:r>
            <a:endParaRPr lang="ru-RU" sz="2400" dirty="0" smtClean="0"/>
          </a:p>
          <a:p>
            <a:r>
              <a:rPr lang="ru-RU" sz="2400" dirty="0" smtClean="0">
                <a:hlinkClick r:id="rId10" action="ppaction://hlinksldjump"/>
              </a:rPr>
              <a:t>Экономико-географическое положение Дальнего Востока</a:t>
            </a:r>
            <a:endParaRPr lang="ru-RU" sz="2400" dirty="0" smtClean="0"/>
          </a:p>
          <a:p>
            <a:r>
              <a:rPr lang="ru-RU" sz="2400" dirty="0" smtClean="0">
                <a:hlinkClick r:id="rId11" action="ppaction://hlinksldjump"/>
              </a:rPr>
              <a:t>Население</a:t>
            </a:r>
            <a:endParaRPr lang="ru-RU" sz="2400" dirty="0" smtClean="0"/>
          </a:p>
          <a:p>
            <a:r>
              <a:rPr lang="ru-RU" sz="2400" dirty="0">
                <a:hlinkClick r:id="rId12" action="ppaction://hlinksldjump"/>
              </a:rPr>
              <a:t>Крупнейшие города Дальнего Востока</a:t>
            </a:r>
            <a:endParaRPr lang="ru-RU" sz="2400" dirty="0" smtClean="0"/>
          </a:p>
          <a:p>
            <a:r>
              <a:rPr lang="ru-RU" sz="2400" dirty="0" smtClean="0">
                <a:hlinkClick r:id="rId13" action="ppaction://hlinksldjump"/>
              </a:rPr>
              <a:t>Хозяйство</a:t>
            </a:r>
            <a:endParaRPr lang="ru-RU" sz="2400" dirty="0" smtClean="0"/>
          </a:p>
          <a:p>
            <a:r>
              <a:rPr lang="ru-RU" sz="2400" dirty="0" smtClean="0">
                <a:hlinkClick r:id="rId14" action="ppaction://hlinksldjump"/>
              </a:rPr>
              <a:t>Закрепление</a:t>
            </a:r>
            <a:endParaRPr lang="ru-RU" sz="2400" dirty="0" smtClean="0"/>
          </a:p>
          <a:p>
            <a:pPr marL="0" indent="0">
              <a:buNone/>
            </a:pPr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  <p:sp>
        <p:nvSpPr>
          <p:cNvPr id="4" name="Управляющая кнопка: назад 3">
            <a:hlinkClick r:id="rId15" action="ppaction://hlinksldjump" highlightClick="1"/>
          </p:cNvPr>
          <p:cNvSpPr/>
          <p:nvPr/>
        </p:nvSpPr>
        <p:spPr>
          <a:xfrm>
            <a:off x="5396470" y="6369309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6382232" y="6369309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9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765663" y="156119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Состав района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8522"/>
            <a:ext cx="7539446" cy="435133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Республика Саха (Якутия) - Якутск</a:t>
            </a:r>
          </a:p>
          <a:p>
            <a:r>
              <a:rPr lang="ru-RU" sz="2400" dirty="0" smtClean="0"/>
              <a:t>Камчатский край – Петропавловск-Камчатский</a:t>
            </a:r>
          </a:p>
          <a:p>
            <a:r>
              <a:rPr lang="ru-RU" sz="2400" dirty="0" smtClean="0"/>
              <a:t>Хабаровский край - Хабаровск</a:t>
            </a:r>
          </a:p>
          <a:p>
            <a:r>
              <a:rPr lang="ru-RU" sz="2400" dirty="0" smtClean="0"/>
              <a:t>Приморский край - Владивосток</a:t>
            </a:r>
          </a:p>
          <a:p>
            <a:r>
              <a:rPr lang="ru-RU" sz="2400" dirty="0" smtClean="0"/>
              <a:t>Амурская область - Благовещенск</a:t>
            </a:r>
          </a:p>
          <a:p>
            <a:r>
              <a:rPr lang="ru-RU" sz="2400" dirty="0" smtClean="0"/>
              <a:t>Сахалинская область – Южно-Сахалинск</a:t>
            </a:r>
          </a:p>
          <a:p>
            <a:r>
              <a:rPr lang="ru-RU" sz="2400" dirty="0" smtClean="0"/>
              <a:t>Магаданская область - Магадан</a:t>
            </a:r>
          </a:p>
          <a:p>
            <a:r>
              <a:rPr lang="ru-RU" sz="2400" dirty="0" smtClean="0"/>
              <a:t>Еврейская автономная область - Биробиджан</a:t>
            </a:r>
          </a:p>
          <a:p>
            <a:r>
              <a:rPr lang="ru-RU" sz="2400" dirty="0" smtClean="0"/>
              <a:t>Чукотский автономный округ - Анадырь</a:t>
            </a:r>
            <a:endParaRPr lang="ru-RU" sz="2400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669" y="630315"/>
            <a:ext cx="5810331" cy="607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418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48" y="657793"/>
            <a:ext cx="3540295" cy="3540295"/>
          </a:xfrm>
        </p:spPr>
      </p:pic>
      <p:sp>
        <p:nvSpPr>
          <p:cNvPr id="5" name="Прямоугольник 4"/>
          <p:cNvSpPr/>
          <p:nvPr/>
        </p:nvSpPr>
        <p:spPr>
          <a:xfrm>
            <a:off x="954849" y="4878401"/>
            <a:ext cx="3918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Собери </a:t>
            </a:r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пазл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Управляющая кнопка: назад 5">
            <a:hlinkClick r:id="rId4" action="ppaction://hlinksldjump" highlightClick="1"/>
          </p:cNvPr>
          <p:cNvSpPr/>
          <p:nvPr/>
        </p:nvSpPr>
        <p:spPr>
          <a:xfrm>
            <a:off x="266530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954849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947955" y="4878401"/>
            <a:ext cx="55717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5"/>
                </a:solidFill>
              </a:rPr>
              <a:t>Выполни задание</a:t>
            </a:r>
            <a:endParaRPr lang="ru-RU" sz="5400" b="1" dirty="0">
              <a:solidFill>
                <a:schemeClr val="accent5"/>
              </a:solidFill>
            </a:endParaRPr>
          </a:p>
        </p:txBody>
      </p:sp>
      <p:pic>
        <p:nvPicPr>
          <p:cNvPr id="8" name="Рисунок 7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847" y="400410"/>
            <a:ext cx="3376473" cy="422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728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89580" y="277485"/>
            <a:ext cx="10515600" cy="10177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Какие субъекты входят в состав </a:t>
            </a:r>
          </a:p>
          <a:p>
            <a:pPr marL="0" indent="0" algn="ctr">
              <a:buNone/>
            </a:pPr>
            <a:r>
              <a:rPr lang="ru-RU" dirty="0" smtClean="0"/>
              <a:t>Дальневосточного экономического района?</a:t>
            </a:r>
          </a:p>
          <a:p>
            <a:pPr marL="0" indent="0" algn="ctr">
              <a:buNone/>
            </a:pP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9979" y="2254855"/>
            <a:ext cx="3062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Приморский край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35803" y="4304967"/>
            <a:ext cx="315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Хабаровский край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9580" y="4304967"/>
            <a:ext cx="3233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 Алтайский край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37884" y="1485414"/>
            <a:ext cx="33464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МОЛОДЕЦ!!!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Управляющая кнопка: назад 8">
            <a:hlinkClick r:id="rId4" action="ppaction://hlinksldjump" highlightClick="1"/>
          </p:cNvPr>
          <p:cNvSpPr/>
          <p:nvPr/>
        </p:nvSpPr>
        <p:spPr>
          <a:xfrm>
            <a:off x="265916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89580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516879" y="2153794"/>
            <a:ext cx="333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Краснодарский край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393833" y="3535526"/>
            <a:ext cx="431252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МОЛОДЕЦ!!!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0305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Физико-географическое положение</a:t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 Дальнего Востока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/>
        </p:blipFill>
        <p:spPr>
          <a:xfrm>
            <a:off x="154576" y="1600730"/>
            <a:ext cx="3415938" cy="4495270"/>
          </a:xfrm>
          <a:prstGeom prst="rect">
            <a:avLst/>
          </a:prstGeom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631475" y="1996923"/>
            <a:ext cx="47984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1500"/>
              </a:spcBef>
            </a:pP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Почти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на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4500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км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.,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от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Чукотки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до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Уссурийского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Края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,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протянулся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Дальний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Восток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вдоль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побережья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Тихого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океана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и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его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en-US" sz="2800" spc="-1" dirty="0" err="1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морей</a:t>
            </a:r>
            <a:r>
              <a:rPr lang="en-US" sz="2800" spc="-1" dirty="0">
                <a:solidFill>
                  <a:srgbClr val="000000"/>
                </a:solidFill>
                <a:latin typeface="Calibri" panose="020F0502020204030204" pitchFamily="34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.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/>
          <a:srcRect l="66187" t="2753" b="17452"/>
          <a:stretch/>
        </p:blipFill>
        <p:spPr>
          <a:xfrm>
            <a:off x="8338630" y="1088866"/>
            <a:ext cx="3698794" cy="55517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54576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8200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327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6488" y="1103249"/>
            <a:ext cx="10515600" cy="624967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Протяженность района…..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5149" y="4096512"/>
            <a:ext cx="1406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2500 км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1328" y="4096512"/>
            <a:ext cx="1406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1500 км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56064" y="4023360"/>
            <a:ext cx="1563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4000 км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Управляющая кнопка: назад 9">
            <a:hlinkClick r:id="rId4" action="ppaction://hlinksldjump" highlightClick="1"/>
          </p:cNvPr>
          <p:cNvSpPr/>
          <p:nvPr/>
        </p:nvSpPr>
        <p:spPr>
          <a:xfrm>
            <a:off x="344293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73915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808970" y="4096512"/>
            <a:ext cx="1406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4500 км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978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0.03541 3.33333E-6 C 0.05117 3.33333E-6 0.07083 -0.12848 0.07083 -0.23241 L 0.07083 -0.46482 " pathEditMode="relative" rAng="0" ptsTypes="AA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232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3331" y="0"/>
            <a:ext cx="9725297" cy="1290093"/>
          </a:xfrm>
        </p:spPr>
        <p:txBody>
          <a:bodyPr/>
          <a:lstStyle/>
          <a:p>
            <a:pPr algn="ctr"/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Тектоническое строение</a:t>
            </a:r>
            <a:endParaRPr lang="ru-RU" b="1" u="sng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  <a:hlinkClick r:id="rId2" action="ppaction://hlinksldjump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3"/>
          <a:srcRect l="67238" t="-6575" r="-96" b="15954"/>
          <a:stretch/>
        </p:blipFill>
        <p:spPr>
          <a:xfrm>
            <a:off x="8625136" y="443760"/>
            <a:ext cx="3004457" cy="5547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04801" y="909115"/>
            <a:ext cx="83203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1500"/>
              </a:spcBef>
            </a:pPr>
            <a:r>
              <a:rPr lang="en-US" sz="2400" spc="-1" dirty="0">
                <a:solidFill>
                  <a:srgbClr val="000000"/>
                </a:solidFill>
              </a:rPr>
              <a:t>Положение Дальнего </a:t>
            </a:r>
            <a:r>
              <a:rPr lang="en-US" sz="2400" spc="-1" dirty="0" err="1">
                <a:solidFill>
                  <a:srgbClr val="000000"/>
                </a:solidFill>
              </a:rPr>
              <a:t>Востока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на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стыке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крупнейших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литосферных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плит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определяет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большую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тектоническую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подвижность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территории</a:t>
            </a:r>
            <a:r>
              <a:rPr lang="en-US" sz="2400" spc="-1" dirty="0">
                <a:solidFill>
                  <a:srgbClr val="000000"/>
                </a:solidFill>
              </a:rPr>
              <a:t>. </a:t>
            </a:r>
            <a:r>
              <a:rPr lang="en-US" sz="2400" spc="-1" dirty="0" err="1">
                <a:solidFill>
                  <a:srgbClr val="000000"/>
                </a:solidFill>
              </a:rPr>
              <a:t>Здесь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часто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бывают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землетрясения</a:t>
            </a:r>
            <a:r>
              <a:rPr lang="en-US" sz="2400" spc="-1" dirty="0">
                <a:solidFill>
                  <a:srgbClr val="000000"/>
                </a:solidFill>
              </a:rPr>
              <a:t> и </a:t>
            </a:r>
            <a:r>
              <a:rPr lang="en-US" sz="2400" spc="-1" dirty="0" err="1">
                <a:solidFill>
                  <a:srgbClr val="000000"/>
                </a:solidFill>
              </a:rPr>
              <a:t>моретрясения</a:t>
            </a:r>
            <a:r>
              <a:rPr lang="en-US" sz="2400" spc="-1" dirty="0">
                <a:solidFill>
                  <a:srgbClr val="000000"/>
                </a:solidFill>
              </a:rPr>
              <a:t>, с </a:t>
            </a:r>
            <a:r>
              <a:rPr lang="en-US" sz="2400" spc="-1" dirty="0" err="1">
                <a:solidFill>
                  <a:srgbClr val="000000"/>
                </a:solidFill>
              </a:rPr>
              <a:t>которыми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связаны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цунами</a:t>
            </a:r>
            <a:r>
              <a:rPr lang="en-US" sz="2400" spc="-1" dirty="0">
                <a:solidFill>
                  <a:srgbClr val="000000"/>
                </a:solidFill>
              </a:rPr>
              <a:t>. </a:t>
            </a:r>
            <a:r>
              <a:rPr lang="en-US" sz="2400" spc="-1" dirty="0" err="1">
                <a:solidFill>
                  <a:srgbClr val="000000"/>
                </a:solidFill>
              </a:rPr>
              <a:t>Нередки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на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Камчатке</a:t>
            </a:r>
            <a:r>
              <a:rPr lang="en-US" sz="2400" spc="-1" dirty="0">
                <a:solidFill>
                  <a:srgbClr val="000000"/>
                </a:solidFill>
              </a:rPr>
              <a:t> и </a:t>
            </a:r>
            <a:r>
              <a:rPr lang="en-US" sz="2400" spc="-1" dirty="0" err="1">
                <a:solidFill>
                  <a:srgbClr val="000000"/>
                </a:solidFill>
              </a:rPr>
              <a:t>Курильских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островах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извержения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вулканов</a:t>
            </a:r>
            <a:r>
              <a:rPr lang="en-US" sz="2400" spc="-1" dirty="0">
                <a:solidFill>
                  <a:srgbClr val="000000"/>
                </a:solidFill>
              </a:rPr>
              <a:t> и </a:t>
            </a:r>
            <a:r>
              <a:rPr lang="en-US" sz="2400" spc="-1" dirty="0" err="1">
                <a:solidFill>
                  <a:srgbClr val="000000"/>
                </a:solidFill>
              </a:rPr>
              <a:t>гейзеров</a:t>
            </a:r>
            <a:r>
              <a:rPr lang="en-US" sz="2400" spc="-1" dirty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4"/>
          <a:srcRect l="3137" t="3043" r="3598" b="4794"/>
          <a:stretch/>
        </p:blipFill>
        <p:spPr>
          <a:xfrm>
            <a:off x="119091" y="3065417"/>
            <a:ext cx="4095857" cy="316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/>
          <p:nvPr/>
        </p:nvPicPr>
        <p:blipFill>
          <a:blip r:embed="rId5"/>
          <a:stretch/>
        </p:blipFill>
        <p:spPr>
          <a:xfrm>
            <a:off x="4302034" y="3065417"/>
            <a:ext cx="4005943" cy="3256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назад 6">
            <a:hlinkClick r:id="rId6" action="ppaction://hlinksldjump" highlightClick="1"/>
          </p:cNvPr>
          <p:cNvSpPr/>
          <p:nvPr/>
        </p:nvSpPr>
        <p:spPr>
          <a:xfrm>
            <a:off x="153925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40159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109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18944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Рельеф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  <a:hlinkClick r:id="rId2" action="ppaction://hlinksldjump"/>
            </a:endParaRPr>
          </a:p>
        </p:txBody>
      </p:sp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394934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91332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51411" y="905693"/>
            <a:ext cx="939577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Преимущественно горный. Самые крупные </a:t>
            </a:r>
            <a:r>
              <a:rPr lang="ru-RU" sz="2400" u="sng" dirty="0" smtClean="0"/>
              <a:t>горные системы и хребты: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Становой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 smtClean="0"/>
              <a:t>Верхоянский</a:t>
            </a:r>
            <a:endParaRPr lang="ru-R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 smtClean="0"/>
              <a:t>Джугджур</a:t>
            </a:r>
            <a:endParaRPr lang="ru-R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Черского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Сихотэ-Алинь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Срединный</a:t>
            </a:r>
          </a:p>
          <a:p>
            <a:r>
              <a:rPr lang="ru-RU" sz="2400" u="sng" dirty="0" smtClean="0"/>
              <a:t>Нагорья: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 smtClean="0"/>
              <a:t>Алданское</a:t>
            </a:r>
            <a:endParaRPr lang="ru-R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Колымское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Корякское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Чукотское</a:t>
            </a:r>
          </a:p>
          <a:p>
            <a:r>
              <a:rPr lang="ru-RU" sz="2400" u="sng" dirty="0" smtClean="0"/>
              <a:t>Низменности: </a:t>
            </a:r>
            <a:r>
              <a:rPr lang="ru-RU" sz="2400" dirty="0" err="1" smtClean="0"/>
              <a:t>Яно-Индигирская</a:t>
            </a:r>
            <a:r>
              <a:rPr lang="ru-RU" sz="2400" dirty="0" smtClean="0"/>
              <a:t> и Колымская.</a:t>
            </a:r>
          </a:p>
          <a:p>
            <a:r>
              <a:rPr lang="ru-RU" sz="2400" dirty="0" err="1" smtClean="0"/>
              <a:t>Зейско-Буреинская</a:t>
            </a:r>
            <a:r>
              <a:rPr lang="ru-RU" sz="2400" dirty="0" smtClean="0"/>
              <a:t> равнина и </a:t>
            </a:r>
            <a:r>
              <a:rPr lang="ru-RU" sz="2400" dirty="0" err="1" smtClean="0"/>
              <a:t>Приханская</a:t>
            </a:r>
            <a:r>
              <a:rPr lang="ru-RU" sz="2400" dirty="0" smtClean="0"/>
              <a:t> низменность</a:t>
            </a:r>
          </a:p>
        </p:txBody>
      </p:sp>
      <p:pic>
        <p:nvPicPr>
          <p:cNvPr id="6" name="Рисунок 5" descr="&lt;strong&gt;Сихотэ-Алинь&lt;/strong&gt; — Википедия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117" y="1342427"/>
            <a:ext cx="3406321" cy="2561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File:Гора Победа, Якутия.jp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478" y="1603480"/>
            <a:ext cx="3452099" cy="2300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Рарыткин — Википедия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983" y="4092984"/>
            <a:ext cx="3657600" cy="2075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467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859" y="249628"/>
            <a:ext cx="10515600" cy="51443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spc="-1" dirty="0" smtClean="0">
                <a:solidFill>
                  <a:schemeClr val="accent1">
                    <a:lumMod val="75000"/>
                  </a:schemeClr>
                </a:solidFill>
                <a:latin typeface="Monotype Corsiva"/>
              </a:rPr>
              <a:t/>
            </a:r>
            <a:br>
              <a:rPr lang="ru-RU" b="1" spc="-1" dirty="0" smtClean="0">
                <a:solidFill>
                  <a:schemeClr val="accent1">
                    <a:lumMod val="75000"/>
                  </a:schemeClr>
                </a:solidFill>
                <a:latin typeface="Monotype Corsiva"/>
              </a:rPr>
            </a:br>
            <a:r>
              <a:rPr lang="en-US" sz="4900" b="1" spc="-1" dirty="0" err="1" smtClean="0">
                <a:solidFill>
                  <a:schemeClr val="accent1">
                    <a:lumMod val="75000"/>
                  </a:schemeClr>
                </a:solidFill>
                <a:latin typeface="Monotype Corsiva"/>
              </a:rPr>
              <a:t>Полезные</a:t>
            </a:r>
            <a:r>
              <a:rPr lang="en-US" sz="4900" b="1" spc="-1" dirty="0" smtClean="0">
                <a:solidFill>
                  <a:schemeClr val="accent1">
                    <a:lumMod val="75000"/>
                  </a:schemeClr>
                </a:solidFill>
                <a:latin typeface="Monotype Corsiva"/>
              </a:rPr>
              <a:t> </a:t>
            </a:r>
            <a:r>
              <a:rPr lang="en-US" sz="4900" b="1" spc="-1" dirty="0" err="1">
                <a:solidFill>
                  <a:schemeClr val="accent1">
                    <a:lumMod val="75000"/>
                  </a:schemeClr>
                </a:solidFill>
                <a:latin typeface="Monotype Corsiva"/>
              </a:rPr>
              <a:t>ископаемые</a:t>
            </a:r>
            <a:r>
              <a:rPr lang="en-US" spc="-1" dirty="0">
                <a:solidFill>
                  <a:srgbClr val="000000"/>
                </a:solidFill>
                <a:latin typeface="Arial"/>
              </a:rPr>
              <a:t/>
            </a:r>
            <a:br>
              <a:rPr lang="en-US" spc="-1" dirty="0">
                <a:solidFill>
                  <a:srgbClr val="000000"/>
                </a:solidFill>
                <a:latin typeface="Arial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7645" y="990489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ts val="1500"/>
              </a:spcBef>
            </a:pPr>
            <a:r>
              <a:rPr lang="en-US" sz="2400" spc="-1" dirty="0" err="1">
                <a:solidFill>
                  <a:srgbClr val="000000"/>
                </a:solidFill>
              </a:rPr>
              <a:t>Дальний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Восток</a:t>
            </a:r>
            <a:r>
              <a:rPr lang="en-US" sz="2400" spc="-1" dirty="0">
                <a:solidFill>
                  <a:srgbClr val="000000"/>
                </a:solidFill>
              </a:rPr>
              <a:t> – </a:t>
            </a:r>
            <a:r>
              <a:rPr lang="en-US" sz="2400" spc="-1" dirty="0" err="1">
                <a:solidFill>
                  <a:srgbClr val="000000"/>
                </a:solidFill>
              </a:rPr>
              <a:t>часть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Тихоокеанского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рудного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пояса</a:t>
            </a:r>
            <a:r>
              <a:rPr lang="en-US" sz="2400" spc="-1" dirty="0">
                <a:solidFill>
                  <a:srgbClr val="000000"/>
                </a:solidFill>
              </a:rPr>
              <a:t>, в </a:t>
            </a:r>
            <a:r>
              <a:rPr lang="en-US" sz="2400" spc="-1" dirty="0" err="1">
                <a:solidFill>
                  <a:srgbClr val="000000"/>
                </a:solidFill>
              </a:rPr>
              <a:t>котором</a:t>
            </a:r>
            <a:r>
              <a:rPr lang="en-US" sz="2400" spc="-1" dirty="0">
                <a:solidFill>
                  <a:srgbClr val="000000"/>
                </a:solidFill>
              </a:rPr>
              <a:t> в </a:t>
            </a:r>
            <a:r>
              <a:rPr lang="en-US" sz="2400" spc="-1" dirty="0" err="1">
                <a:solidFill>
                  <a:srgbClr val="000000"/>
                </a:solidFill>
              </a:rPr>
              <a:t>мезозое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>
                <a:solidFill>
                  <a:srgbClr val="000000"/>
                </a:solidFill>
              </a:rPr>
              <a:t>образовались</a:t>
            </a:r>
            <a:r>
              <a:rPr lang="en-US" sz="2400" spc="-1" dirty="0">
                <a:solidFill>
                  <a:srgbClr val="000000"/>
                </a:solidFill>
              </a:rPr>
              <a:t> </a:t>
            </a:r>
            <a:r>
              <a:rPr lang="en-US" sz="2400" spc="-1" dirty="0" err="1" smtClean="0">
                <a:solidFill>
                  <a:srgbClr val="000000"/>
                </a:solidFill>
              </a:rPr>
              <a:t>месторождения</a:t>
            </a:r>
            <a:r>
              <a:rPr lang="ru-RU" sz="2400" spc="-1" dirty="0">
                <a:solidFill>
                  <a:srgbClr val="000000"/>
                </a:solidFill>
              </a:rPr>
              <a:t>:</a:t>
            </a:r>
            <a:endParaRPr lang="ru-RU" sz="2400" spc="-1" dirty="0" smtClean="0">
              <a:solidFill>
                <a:srgbClr val="00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ru-RU" sz="2400" spc="-1" dirty="0" err="1">
                <a:solidFill>
                  <a:srgbClr val="000000"/>
                </a:solidFill>
              </a:rPr>
              <a:t>З</a:t>
            </a:r>
            <a:r>
              <a:rPr lang="en-US" sz="2400" spc="-1" dirty="0" err="1" smtClean="0">
                <a:solidFill>
                  <a:srgbClr val="000000"/>
                </a:solidFill>
              </a:rPr>
              <a:t>олота</a:t>
            </a:r>
            <a:r>
              <a:rPr lang="en-US" sz="2400" spc="-1" dirty="0">
                <a:solidFill>
                  <a:srgbClr val="000000"/>
                </a:solidFill>
              </a:rPr>
              <a:t>, </a:t>
            </a:r>
            <a:endParaRPr lang="ru-RU" sz="2400" spc="-1" dirty="0" smtClean="0">
              <a:solidFill>
                <a:srgbClr val="00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ru-RU" sz="2400" spc="-1" dirty="0" smtClean="0">
                <a:solidFill>
                  <a:srgbClr val="000000"/>
                </a:solidFill>
              </a:rPr>
              <a:t>Ц</a:t>
            </a:r>
            <a:r>
              <a:rPr lang="en-US" sz="2400" spc="-1" dirty="0" err="1" smtClean="0">
                <a:solidFill>
                  <a:srgbClr val="000000"/>
                </a:solidFill>
              </a:rPr>
              <a:t>ветны</a:t>
            </a:r>
            <a:r>
              <a:rPr lang="ru-RU" sz="2400" spc="-1" dirty="0" smtClean="0">
                <a:solidFill>
                  <a:srgbClr val="000000"/>
                </a:solidFill>
              </a:rPr>
              <a:t>х </a:t>
            </a:r>
            <a:r>
              <a:rPr lang="en-US" sz="2400" spc="-1" dirty="0" err="1" smtClean="0">
                <a:solidFill>
                  <a:srgbClr val="000000"/>
                </a:solidFill>
              </a:rPr>
              <a:t>металл</a:t>
            </a:r>
            <a:r>
              <a:rPr lang="ru-RU" sz="2400" spc="-1" dirty="0" err="1" smtClean="0">
                <a:solidFill>
                  <a:srgbClr val="000000"/>
                </a:solidFill>
              </a:rPr>
              <a:t>ов</a:t>
            </a:r>
            <a:r>
              <a:rPr lang="en-US" sz="2400" spc="-1" dirty="0" smtClean="0">
                <a:solidFill>
                  <a:srgbClr val="000000"/>
                </a:solidFill>
              </a:rPr>
              <a:t> </a:t>
            </a:r>
            <a:endParaRPr lang="ru-RU" sz="2400" spc="-1" dirty="0">
              <a:solidFill>
                <a:srgbClr val="00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ru-RU" sz="2400" spc="-1" dirty="0" err="1">
                <a:solidFill>
                  <a:srgbClr val="000000"/>
                </a:solidFill>
              </a:rPr>
              <a:t>Н</a:t>
            </a:r>
            <a:r>
              <a:rPr lang="en-US" sz="2400" spc="-1" dirty="0" err="1" smtClean="0">
                <a:solidFill>
                  <a:srgbClr val="000000"/>
                </a:solidFill>
              </a:rPr>
              <a:t>ефт</a:t>
            </a:r>
            <a:r>
              <a:rPr lang="ru-RU" sz="2400" spc="-1" dirty="0" smtClean="0">
                <a:solidFill>
                  <a:srgbClr val="000000"/>
                </a:solidFill>
              </a:rPr>
              <a:t>и</a:t>
            </a:r>
            <a:r>
              <a:rPr lang="en-US" sz="2400" spc="-1" dirty="0" smtClean="0">
                <a:solidFill>
                  <a:srgbClr val="000000"/>
                </a:solidFill>
              </a:rPr>
              <a:t> </a:t>
            </a:r>
            <a:r>
              <a:rPr lang="ru-RU" sz="2400" spc="-1" dirty="0" smtClean="0">
                <a:solidFill>
                  <a:srgbClr val="000000"/>
                </a:solidFill>
              </a:rPr>
              <a:t>и газа</a:t>
            </a:r>
            <a:endParaRPr lang="ru-RU" sz="2400" spc="-1" dirty="0">
              <a:solidFill>
                <a:srgbClr val="00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ru-RU" sz="2400" spc="-1" dirty="0" err="1">
                <a:solidFill>
                  <a:srgbClr val="000000"/>
                </a:solidFill>
              </a:rPr>
              <a:t>К</a:t>
            </a:r>
            <a:r>
              <a:rPr lang="en-US" sz="2400" spc="-1" dirty="0" err="1" smtClean="0">
                <a:solidFill>
                  <a:srgbClr val="000000"/>
                </a:solidFill>
              </a:rPr>
              <a:t>аменн</a:t>
            </a:r>
            <a:r>
              <a:rPr lang="ru-RU" sz="2400" spc="-1" dirty="0" smtClean="0">
                <a:solidFill>
                  <a:srgbClr val="000000"/>
                </a:solidFill>
              </a:rPr>
              <a:t>ого</a:t>
            </a:r>
            <a:r>
              <a:rPr lang="en-US" sz="2400" spc="-1" dirty="0" smtClean="0">
                <a:solidFill>
                  <a:srgbClr val="000000"/>
                </a:solidFill>
              </a:rPr>
              <a:t> </a:t>
            </a:r>
            <a:r>
              <a:rPr lang="en-US" sz="2400" spc="-1" dirty="0" err="1" smtClean="0">
                <a:solidFill>
                  <a:srgbClr val="000000"/>
                </a:solidFill>
              </a:rPr>
              <a:t>угл</a:t>
            </a:r>
            <a:r>
              <a:rPr lang="ru-RU" sz="2400" spc="-1" dirty="0" smtClean="0">
                <a:solidFill>
                  <a:srgbClr val="000000"/>
                </a:solidFill>
              </a:rPr>
              <a:t>я</a:t>
            </a: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ru-RU" sz="2400" spc="-1" dirty="0" smtClean="0">
                <a:solidFill>
                  <a:srgbClr val="000000"/>
                </a:solidFill>
              </a:rPr>
              <a:t>Алмазов</a:t>
            </a: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ru-RU" sz="2400" spc="-1" dirty="0" smtClean="0">
                <a:solidFill>
                  <a:srgbClr val="000000"/>
                </a:solidFill>
              </a:rPr>
              <a:t>Полиметаллических и вольфрамовых руд</a:t>
            </a: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endParaRPr lang="ru-RU" sz="2400" spc="-1" dirty="0" smtClean="0">
              <a:solidFill>
                <a:srgbClr val="000000"/>
              </a:solidFill>
              <a:latin typeface="Monotype Corsiva"/>
            </a:endParaRPr>
          </a:p>
          <a:p>
            <a:pPr marL="342900" indent="-342900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endParaRPr lang="en-US" sz="2400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66187" t="2753" b="17452"/>
          <a:stretch/>
        </p:blipFill>
        <p:spPr>
          <a:xfrm>
            <a:off x="6853645" y="905691"/>
            <a:ext cx="4790434" cy="58736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314379" y="6339385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967739" y="6339385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035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9492" y="670561"/>
            <a:ext cx="10515600" cy="783771"/>
          </a:xfrm>
        </p:spPr>
        <p:txBody>
          <a:bodyPr/>
          <a:lstStyle/>
          <a:p>
            <a:pPr marL="0" indent="0" algn="r">
              <a:buNone/>
            </a:pPr>
            <a:r>
              <a:rPr lang="ru-RU" dirty="0" smtClean="0">
                <a:hlinkClick r:id="rId2"/>
              </a:rPr>
              <a:t>Выполни задание по теме Рельеф Дальнего Востока</a:t>
            </a:r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8" name="Picture 4" descr="https://learningapps.org/qrcode.php?id=pqqpbio33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730" y="1454332"/>
            <a:ext cx="3876493" cy="3876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Вики любит Землю 2017/Шорт-лист — Викимеди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3" y="2187528"/>
            <a:ext cx="5641521" cy="3761014"/>
          </a:xfrm>
          <a:prstGeom prst="rect">
            <a:avLst/>
          </a:prstGeom>
        </p:spPr>
      </p:pic>
      <p:sp>
        <p:nvSpPr>
          <p:cNvPr id="7" name="Управляющая кнопка: назад 6">
            <a:hlinkClick r:id="rId5" action="ppaction://hlinksldjump" highlightClick="1"/>
          </p:cNvPr>
          <p:cNvSpPr/>
          <p:nvPr/>
        </p:nvSpPr>
        <p:spPr>
          <a:xfrm>
            <a:off x="231410" y="6312626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86751" y="6312626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780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365" y="64191"/>
            <a:ext cx="10515600" cy="1325563"/>
          </a:xfrm>
        </p:spPr>
        <p:txBody>
          <a:bodyPr/>
          <a:lstStyle/>
          <a:p>
            <a:pPr algn="ctr"/>
            <a:r>
              <a:rPr lang="en-US" b="1" spc="-1" dirty="0">
                <a:solidFill>
                  <a:schemeClr val="accent1">
                    <a:lumMod val="75000"/>
                  </a:schemeClr>
                </a:solidFill>
                <a:latin typeface="Monotype Corsiva"/>
              </a:rPr>
              <a:t>Климат</a:t>
            </a:r>
            <a:r>
              <a:rPr lang="en-US" b="1" spc="-1" dirty="0">
                <a:solidFill>
                  <a:schemeClr val="accent1">
                    <a:lumMod val="75000"/>
                  </a:schemeClr>
                </a:solidFill>
                <a:latin typeface="Arial"/>
              </a:rPr>
              <a:t/>
            </a:r>
            <a:br>
              <a:rPr lang="en-US" b="1" spc="-1" dirty="0">
                <a:solidFill>
                  <a:schemeClr val="accent1">
                    <a:lumMod val="75000"/>
                  </a:schemeClr>
                </a:solidFill>
                <a:latin typeface="Arial"/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2514" y="598780"/>
            <a:ext cx="114046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1247"/>
              </a:spcBef>
            </a:pPr>
            <a:r>
              <a:rPr lang="ru-RU" sz="2000" spc="-1" dirty="0">
                <a:solidFill>
                  <a:srgbClr val="000000"/>
                </a:solidFill>
              </a:rPr>
              <a:t>Приморское положение определило особенности климата – муссонная циркуляция (зимой – с суши на море, летом – с моря на сушу), Главная черта климата – крайне неравномерное распределение </a:t>
            </a:r>
            <a:r>
              <a:rPr lang="ru-RU" sz="2000" spc="-1" dirty="0" smtClean="0">
                <a:solidFill>
                  <a:srgbClr val="000000"/>
                </a:solidFill>
              </a:rPr>
              <a:t>большого </a:t>
            </a:r>
            <a:r>
              <a:rPr lang="ru-RU" sz="2000" spc="-1" dirty="0">
                <a:solidFill>
                  <a:srgbClr val="000000"/>
                </a:solidFill>
              </a:rPr>
              <a:t>количества осадков по сезонам года. Годовая сумма осадков возрастает от 500 – 600 мм на </a:t>
            </a:r>
            <a:r>
              <a:rPr lang="ru-RU" sz="2000" spc="-1" dirty="0" err="1">
                <a:solidFill>
                  <a:srgbClr val="000000"/>
                </a:solidFill>
              </a:rPr>
              <a:t>Зейско</a:t>
            </a:r>
            <a:r>
              <a:rPr lang="ru-RU" sz="2000" spc="-1" dirty="0">
                <a:solidFill>
                  <a:srgbClr val="000000"/>
                </a:solidFill>
              </a:rPr>
              <a:t>–</a:t>
            </a:r>
            <a:r>
              <a:rPr lang="ru-RU" sz="2000" spc="-1" dirty="0" err="1">
                <a:solidFill>
                  <a:srgbClr val="000000"/>
                </a:solidFill>
              </a:rPr>
              <a:t>Буреинской</a:t>
            </a:r>
            <a:r>
              <a:rPr lang="ru-RU" sz="2000" spc="-1" dirty="0">
                <a:solidFill>
                  <a:srgbClr val="000000"/>
                </a:solidFill>
              </a:rPr>
              <a:t> равнине до 800-1000 мм и более в горах Сихотэ-Алиня. Основная масса осадков выпадает летом в виде ливневых </a:t>
            </a:r>
            <a:r>
              <a:rPr lang="ru-RU" sz="2000" spc="-1" dirty="0" smtClean="0">
                <a:solidFill>
                  <a:srgbClr val="000000"/>
                </a:solidFill>
              </a:rPr>
              <a:t>дождей.</a:t>
            </a:r>
            <a:r>
              <a:rPr lang="ru-RU" sz="2000" dirty="0"/>
              <a:t> </a:t>
            </a:r>
            <a:r>
              <a:rPr lang="ru-RU" sz="2000" spc="-1" dirty="0" smtClean="0">
                <a:solidFill>
                  <a:srgbClr val="000000"/>
                </a:solidFill>
              </a:rPr>
              <a:t>Зимой </a:t>
            </a:r>
            <a:r>
              <a:rPr lang="ru-RU" sz="2000" spc="-1" dirty="0">
                <a:solidFill>
                  <a:srgbClr val="000000"/>
                </a:solidFill>
              </a:rPr>
              <a:t>осадков выпадает мало, </a:t>
            </a:r>
            <a:r>
              <a:rPr lang="ru-RU" sz="2000" spc="-1" dirty="0" smtClean="0">
                <a:solidFill>
                  <a:srgbClr val="000000"/>
                </a:solidFill>
              </a:rPr>
              <a:t>мощность </a:t>
            </a:r>
            <a:r>
              <a:rPr lang="ru-RU" sz="2000" spc="-1" dirty="0">
                <a:solidFill>
                  <a:srgbClr val="000000"/>
                </a:solidFill>
              </a:rPr>
              <a:t>снежного покрова не велика</a:t>
            </a:r>
            <a:r>
              <a:rPr lang="ru-RU" sz="2000" b="1" spc="-1" dirty="0">
                <a:solidFill>
                  <a:srgbClr val="000000"/>
                </a:solidFill>
              </a:rPr>
              <a:t>.</a:t>
            </a:r>
            <a:endParaRPr lang="ru-RU" sz="2000" spc="-1" dirty="0">
              <a:solidFill>
                <a:srgbClr val="000000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>
            <a:lum contrast="12000"/>
          </a:blip>
          <a:srcRect l="4141" t="7884" r="4302" b="20459"/>
          <a:stretch/>
        </p:blipFill>
        <p:spPr>
          <a:xfrm>
            <a:off x="725372" y="2479216"/>
            <a:ext cx="6554612" cy="3979889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984" y="2908019"/>
            <a:ext cx="4647212" cy="3268539"/>
          </a:xfrm>
          <a:prstGeom prst="rect">
            <a:avLst/>
          </a:prstGeom>
        </p:spPr>
      </p:pic>
      <p:sp>
        <p:nvSpPr>
          <p:cNvPr id="8" name="Управляющая кнопка: назад 7">
            <a:hlinkClick r:id="rId4" action="ppaction://hlinksldjump" highlightClick="1"/>
          </p:cNvPr>
          <p:cNvSpPr/>
          <p:nvPr/>
        </p:nvSpPr>
        <p:spPr>
          <a:xfrm>
            <a:off x="300881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044593" y="6352425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623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617" y="103869"/>
            <a:ext cx="10515600" cy="984704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Внутренние воды Дальнего Востока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/>
        </p:blipFill>
        <p:spPr>
          <a:xfrm>
            <a:off x="3794280" y="999069"/>
            <a:ext cx="8397720" cy="5684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39634" y="1088573"/>
            <a:ext cx="3786358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u="sng" dirty="0" smtClean="0"/>
              <a:t>Крупные реки: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Лена (Алдан, Вилюй)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Амур (</a:t>
            </a:r>
            <a:r>
              <a:rPr lang="ru-RU" sz="2400" dirty="0" err="1" smtClean="0"/>
              <a:t>Зея</a:t>
            </a:r>
            <a:r>
              <a:rPr lang="ru-RU" sz="2400" dirty="0" smtClean="0"/>
              <a:t>, Бурея, Уссури)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 smtClean="0"/>
              <a:t>Оленёк</a:t>
            </a:r>
            <a:endParaRPr lang="ru-R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Яна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Индигирка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Колыма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Анадырь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Камчатка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/>
          </a:p>
          <a:p>
            <a:r>
              <a:rPr lang="ru-RU" sz="2400" u="sng" dirty="0" smtClean="0"/>
              <a:t>Озеро </a:t>
            </a:r>
            <a:r>
              <a:rPr lang="ru-RU" sz="2400" u="sng" dirty="0" err="1" smtClean="0"/>
              <a:t>Ханка</a:t>
            </a:r>
            <a:endParaRPr lang="ru-RU" sz="2400" u="sng" dirty="0" smtClean="0"/>
          </a:p>
          <a:p>
            <a:endParaRPr lang="ru-RU" dirty="0"/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1408896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2288668" y="6341364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78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70858" y="458430"/>
            <a:ext cx="11042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 smtClean="0">
                <a:solidFill>
                  <a:schemeClr val="accent5"/>
                </a:solidFill>
                <a:hlinkClick r:id="rId2"/>
              </a:rPr>
              <a:t>Выполни задание по теме внутренние воды Дальнего Востока</a:t>
            </a:r>
            <a:endParaRPr lang="ru-RU" sz="2800" dirty="0">
              <a:solidFill>
                <a:schemeClr val="accent5"/>
              </a:solidFill>
            </a:endParaRPr>
          </a:p>
        </p:txBody>
      </p:sp>
      <p:sp>
        <p:nvSpPr>
          <p:cNvPr id="6" name="Управляющая кнопка: назад 5">
            <a:hlinkClick r:id="rId3" action="ppaction://hlinksldjump" highlightClick="1"/>
          </p:cNvPr>
          <p:cNvSpPr/>
          <p:nvPr/>
        </p:nvSpPr>
        <p:spPr>
          <a:xfrm>
            <a:off x="361710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12956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Кузьминский железнодорожный мост — Википедия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38" y="1505486"/>
            <a:ext cx="6460814" cy="4283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 descr="https://learningapps.org/qrcode.php?id=p0bu1pszk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449" y="1946908"/>
            <a:ext cx="3719739" cy="371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892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326" y="86450"/>
            <a:ext cx="10515600" cy="105437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Природные зоны Дальнего Востока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34" y="4580922"/>
            <a:ext cx="11362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Дальний Восток пересекают зоны </a:t>
            </a:r>
            <a:r>
              <a:rPr lang="ru-RU" sz="2400" b="1" dirty="0" smtClean="0"/>
              <a:t>тундр</a:t>
            </a:r>
            <a:r>
              <a:rPr lang="ru-RU" sz="2400" dirty="0" smtClean="0"/>
              <a:t>, </a:t>
            </a:r>
            <a:r>
              <a:rPr lang="ru-RU" sz="2400" b="1" dirty="0" smtClean="0"/>
              <a:t>лесотундр</a:t>
            </a:r>
            <a:r>
              <a:rPr lang="ru-RU" sz="2400" dirty="0" smtClean="0"/>
              <a:t> и лесов (север- </a:t>
            </a:r>
            <a:r>
              <a:rPr lang="ru-RU" sz="2400" b="1" dirty="0" smtClean="0"/>
              <a:t>лиственничные леса</a:t>
            </a:r>
            <a:r>
              <a:rPr lang="ru-RU" sz="2400" dirty="0" smtClean="0"/>
              <a:t>, юг - </a:t>
            </a:r>
            <a:r>
              <a:rPr lang="ru-RU" sz="2400" b="1" dirty="0" smtClean="0"/>
              <a:t>уссурийская тайга </a:t>
            </a:r>
            <a:r>
              <a:rPr lang="ru-RU" sz="2400" dirty="0" smtClean="0"/>
              <a:t>), </a:t>
            </a:r>
            <a:r>
              <a:rPr lang="ru-RU" sz="2400" b="1" dirty="0" err="1" smtClean="0"/>
              <a:t>лесостепей</a:t>
            </a:r>
            <a:r>
              <a:rPr lang="ru-RU" sz="2400" dirty="0" smtClean="0"/>
              <a:t> (</a:t>
            </a:r>
            <a:r>
              <a:rPr lang="ru-RU" sz="2400" dirty="0" err="1" smtClean="0"/>
              <a:t>Зейско-Буреинская</a:t>
            </a:r>
            <a:r>
              <a:rPr lang="ru-RU" sz="2400" dirty="0" smtClean="0"/>
              <a:t> равнина). Значительную часть площади всех природных зон занимают области </a:t>
            </a:r>
            <a:r>
              <a:rPr lang="ru-RU" sz="2400" b="1" dirty="0" smtClean="0"/>
              <a:t>высотной поясности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2050" name="Picture 2" descr="https://cf2.ppt-online.org/files2/slide/0/0eFl7LiwVNYdtTovSUREbaGzf1MAyqu9pQm2BHPIK/slide-2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" t="18474" r="4308" b="4848"/>
          <a:stretch/>
        </p:blipFill>
        <p:spPr bwMode="auto">
          <a:xfrm>
            <a:off x="180565" y="1026813"/>
            <a:ext cx="5347063" cy="33615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Рисунок 4"/>
          <p:cNvPicPr/>
          <p:nvPr/>
        </p:nvPicPr>
        <p:blipFill>
          <a:blip r:embed="rId3"/>
          <a:stretch/>
        </p:blipFill>
        <p:spPr>
          <a:xfrm>
            <a:off x="5828971" y="1026813"/>
            <a:ext cx="5744263" cy="34707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/>
          <p:nvPr/>
        </p:nvPicPr>
        <p:blipFill>
          <a:blip r:embed="rId4"/>
          <a:stretch/>
        </p:blipFill>
        <p:spPr>
          <a:xfrm>
            <a:off x="5932217" y="3978353"/>
            <a:ext cx="542880" cy="343080"/>
          </a:xfrm>
          <a:prstGeom prst="rect">
            <a:avLst/>
          </a:prstGeom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475097" y="3919060"/>
            <a:ext cx="16372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873"/>
              </a:spcBef>
            </a:pPr>
            <a:r>
              <a:rPr lang="en-US" sz="1200" b="1" spc="-1" dirty="0" err="1">
                <a:solidFill>
                  <a:srgbClr val="000000"/>
                </a:solidFill>
                <a:latin typeface="Arial"/>
              </a:rPr>
              <a:t>Территория</a:t>
            </a:r>
            <a:r>
              <a:rPr lang="en-US" sz="1200" b="1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1200" b="1" spc="-1" dirty="0" err="1">
                <a:solidFill>
                  <a:srgbClr val="000000"/>
                </a:solidFill>
                <a:latin typeface="Arial"/>
              </a:rPr>
              <a:t>тайги</a:t>
            </a:r>
            <a:r>
              <a:rPr lang="en-US" sz="1200" b="1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1200" b="1" spc="-1" dirty="0" err="1">
                <a:solidFill>
                  <a:srgbClr val="000000"/>
                </a:solidFill>
                <a:latin typeface="Arial"/>
              </a:rPr>
              <a:t>Дальнего</a:t>
            </a:r>
            <a:r>
              <a:rPr lang="en-US" sz="1200" b="1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1200" b="1" spc="-1" dirty="0" err="1">
                <a:solidFill>
                  <a:srgbClr val="000000"/>
                </a:solidFill>
                <a:latin typeface="Arial"/>
              </a:rPr>
              <a:t>Востока</a:t>
            </a:r>
            <a:endParaRPr lang="en-US" sz="1200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329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907" y="138085"/>
            <a:ext cx="10515600" cy="6711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Растения и животные Уссурийской тайги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Кедр корейский (сосна корейская). Купить кедр корейский: семен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19" y="827830"/>
            <a:ext cx="2343831" cy="28302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7907" y="3658116"/>
            <a:ext cx="19345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Корейский кедр</a:t>
            </a:r>
            <a:endParaRPr lang="ru-RU" sz="2000" dirty="0"/>
          </a:p>
        </p:txBody>
      </p:sp>
      <p:pic>
        <p:nvPicPr>
          <p:cNvPr id="3076" name="Picture 4" descr="https://romashkino.ru/upload/iblock/c0b/c0b0c42b90130588b42f9c7426ccbb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22" y="887172"/>
            <a:ext cx="3159903" cy="23789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86216" y="3258006"/>
            <a:ext cx="1946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 smtClean="0"/>
              <a:t>Аянская</a:t>
            </a:r>
            <a:r>
              <a:rPr lang="ru-RU" sz="2000" dirty="0" smtClean="0"/>
              <a:t> ель</a:t>
            </a:r>
            <a:endParaRPr lang="ru-RU" sz="2000" dirty="0"/>
          </a:p>
        </p:txBody>
      </p:sp>
      <p:pic>
        <p:nvPicPr>
          <p:cNvPr id="3078" name="Picture 6" descr="Маньчжурский орех: описание, посадка и уход, выращива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4" y="4476480"/>
            <a:ext cx="2926423" cy="18118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3974" y="6362866"/>
            <a:ext cx="2280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/>
              <a:t>Манчжурский</a:t>
            </a:r>
            <a:r>
              <a:rPr lang="ru-RU" sz="2000" dirty="0" smtClean="0"/>
              <a:t> орех</a:t>
            </a:r>
            <a:endParaRPr lang="ru-RU" sz="2000" dirty="0"/>
          </a:p>
        </p:txBody>
      </p:sp>
      <p:pic>
        <p:nvPicPr>
          <p:cNvPr id="3082" name="Picture 10" descr="Купить саженцы лимонник китайский (с3) в интернет - магазине sad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052" y="3899919"/>
            <a:ext cx="3011522" cy="21883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134343" y="6088292"/>
            <a:ext cx="13195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Лимонник</a:t>
            </a:r>
            <a:endParaRPr lang="ru-RU" sz="2000" dirty="0"/>
          </a:p>
        </p:txBody>
      </p:sp>
      <p:pic>
        <p:nvPicPr>
          <p:cNvPr id="3084" name="Picture 12" descr="Амурский тигр-внешний вид,распространение,образ жизн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165" y="875729"/>
            <a:ext cx="3793334" cy="23708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976182" y="3246034"/>
            <a:ext cx="2068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Уссурийский тигр</a:t>
            </a:r>
            <a:endParaRPr lang="ru-RU" sz="2000" dirty="0"/>
          </a:p>
        </p:txBody>
      </p:sp>
      <p:pic>
        <p:nvPicPr>
          <p:cNvPr id="3086" name="Picture 14" descr="Гималайские медведи-шатуны гибнут на Дальнем Востоке от бескормицы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238" y="3844871"/>
            <a:ext cx="3451762" cy="22984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592191" y="6278675"/>
            <a:ext cx="3680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Чёрный (гималайский) медведь</a:t>
            </a:r>
            <a:endParaRPr lang="ru-RU" sz="2000" dirty="0"/>
          </a:p>
        </p:txBody>
      </p:sp>
      <p:pic>
        <p:nvPicPr>
          <p:cNvPr id="3090" name="Picture 18" descr="Большая могера: ареал обитания и рацион питания млекопитающего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0" r="19369"/>
          <a:stretch/>
        </p:blipFill>
        <p:spPr bwMode="auto">
          <a:xfrm>
            <a:off x="6338742" y="3706538"/>
            <a:ext cx="2328814" cy="2015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6326256" y="5816397"/>
            <a:ext cx="23537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Уссурийская </a:t>
            </a:r>
            <a:r>
              <a:rPr lang="ru-RU" sz="2000" dirty="0" err="1"/>
              <a:t>могера</a:t>
            </a:r>
            <a:endParaRPr lang="ru-RU" sz="2000" dirty="0"/>
          </a:p>
        </p:txBody>
      </p:sp>
      <p:pic>
        <p:nvPicPr>
          <p:cNvPr id="3092" name="Picture 20" descr="Дальневосточный леопард. Борьба за таежный престол. Трейлер ...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32" t="16204" r="12363"/>
          <a:stretch/>
        </p:blipFill>
        <p:spPr bwMode="auto">
          <a:xfrm>
            <a:off x="10154240" y="534415"/>
            <a:ext cx="1956931" cy="27205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9720915" y="3293774"/>
            <a:ext cx="25302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Уссурийский </a:t>
            </a:r>
            <a:r>
              <a:rPr lang="ru-RU" sz="2000" dirty="0"/>
              <a:t>леопард</a:t>
            </a:r>
          </a:p>
        </p:txBody>
      </p:sp>
      <p:sp>
        <p:nvSpPr>
          <p:cNvPr id="19" name="Управляющая кнопка: назад 18">
            <a:hlinkClick r:id="rId10" action="ppaction://hlinksldjump" highlightClick="1"/>
          </p:cNvPr>
          <p:cNvSpPr/>
          <p:nvPr/>
        </p:nvSpPr>
        <p:spPr>
          <a:xfrm>
            <a:off x="6100326" y="638142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6755162" y="638142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758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0863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Выполни задание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926" y="1532253"/>
            <a:ext cx="6069874" cy="45524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098" name="Picture 2" descr="https://learningapps.org/qrcode.php?id=pts3od4kj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58" y="2037805"/>
            <a:ext cx="4046854" cy="404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назад 4">
            <a:hlinkClick r:id="rId5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48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Физкультминутка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Управляющая кнопка: назад 3">
            <a:hlinkClick r:id="rId4" action="ppaction://hlinksldjump" highlightClick="1"/>
          </p:cNvPr>
          <p:cNvSpPr/>
          <p:nvPr/>
        </p:nvSpPr>
        <p:spPr>
          <a:xfrm>
            <a:off x="394934" y="6355080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21664" y="6355080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Гимнастика для глаз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66412" y="1538242"/>
            <a:ext cx="7735887" cy="4351338"/>
          </a:xfrm>
        </p:spPr>
      </p:pic>
    </p:spTree>
    <p:extLst>
      <p:ext uri="{BB962C8B-B14F-4D97-AF65-F5344CB8AC3E}">
        <p14:creationId xmlns:p14="http://schemas.microsoft.com/office/powerpoint/2010/main" val="2008008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473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Экономико-географическое положение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79864"/>
            <a:ext cx="10515600" cy="552994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Окраинное положение на крайнем востоке России</a:t>
            </a:r>
          </a:p>
          <a:p>
            <a:pPr algn="just"/>
            <a:r>
              <a:rPr lang="ru-RU" dirty="0" smtClean="0"/>
              <a:t>Соседское положение – граничит с Восточно-Сибирским экономическим районом</a:t>
            </a:r>
          </a:p>
          <a:p>
            <a:pPr algn="just"/>
            <a:r>
              <a:rPr lang="ru-RU" dirty="0" smtClean="0"/>
              <a:t>Приграничное положение – сухопутная граница с Китаем и КНДР, морская граница с США и Японией.</a:t>
            </a:r>
          </a:p>
          <a:p>
            <a:pPr algn="just"/>
            <a:r>
              <a:rPr lang="ru-RU" dirty="0" smtClean="0"/>
              <a:t>Широкий выход к Тихому и Северному Ледовитому океанам</a:t>
            </a:r>
          </a:p>
          <a:p>
            <a:pPr algn="just"/>
            <a:r>
              <a:rPr lang="ru-RU" dirty="0" smtClean="0"/>
              <a:t>Развит морской транспорт и железнодорожный транспорт (Транссибирская магистраль)</a:t>
            </a:r>
          </a:p>
          <a:p>
            <a:pPr marL="0" indent="0" algn="just">
              <a:buNone/>
            </a:pPr>
            <a:r>
              <a:rPr lang="ru-RU" dirty="0" smtClean="0"/>
              <a:t>«+»- близость к странам Азиатско-Тихоокеанского региона; единственный прямой выход к морским путям Тихого океана</a:t>
            </a:r>
          </a:p>
          <a:p>
            <a:pPr marL="0" indent="0" algn="just">
              <a:buNone/>
            </a:pPr>
            <a:r>
              <a:rPr lang="ru-RU" dirty="0" smtClean="0"/>
              <a:t>«-» - наибольшая удалённость от развитых районов европейской части страны; неблагоприятные природные условия на большей части территории</a:t>
            </a:r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76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594" y="-70187"/>
            <a:ext cx="10515600" cy="65787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Население Дальнего Востока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3140923"/>
              </p:ext>
            </p:extLst>
          </p:nvPr>
        </p:nvGraphicFramePr>
        <p:xfrm>
          <a:off x="539931" y="1226763"/>
          <a:ext cx="11364686" cy="55380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134">
                  <a:extLst>
                    <a:ext uri="{9D8B030D-6E8A-4147-A177-3AD203B41FA5}">
                      <a16:colId xmlns:a16="http://schemas.microsoft.com/office/drawing/2014/main" val="432139071"/>
                    </a:ext>
                  </a:extLst>
                </a:gridCol>
                <a:gridCol w="2306782">
                  <a:extLst>
                    <a:ext uri="{9D8B030D-6E8A-4147-A177-3AD203B41FA5}">
                      <a16:colId xmlns:a16="http://schemas.microsoft.com/office/drawing/2014/main" val="43464657"/>
                    </a:ext>
                  </a:extLst>
                </a:gridCol>
                <a:gridCol w="2787733">
                  <a:extLst>
                    <a:ext uri="{9D8B030D-6E8A-4147-A177-3AD203B41FA5}">
                      <a16:colId xmlns:a16="http://schemas.microsoft.com/office/drawing/2014/main" val="157736958"/>
                    </a:ext>
                  </a:extLst>
                </a:gridCol>
                <a:gridCol w="2999316">
                  <a:extLst>
                    <a:ext uri="{9D8B030D-6E8A-4147-A177-3AD203B41FA5}">
                      <a16:colId xmlns:a16="http://schemas.microsoft.com/office/drawing/2014/main" val="3540831721"/>
                    </a:ext>
                  </a:extLst>
                </a:gridCol>
                <a:gridCol w="1854721">
                  <a:extLst>
                    <a:ext uri="{9D8B030D-6E8A-4147-A177-3AD203B41FA5}">
                      <a16:colId xmlns:a16="http://schemas.microsoft.com/office/drawing/2014/main" val="2258615629"/>
                    </a:ext>
                  </a:extLst>
                </a:gridCol>
              </a:tblGrid>
              <a:tr h="435715">
                <a:tc>
                  <a:txBody>
                    <a:bodyPr/>
                    <a:lstStyle/>
                    <a:p>
                      <a:r>
                        <a:rPr lang="ru-RU" dirty="0" smtClean="0"/>
                        <a:t>Народ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Численность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Языковая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емья, группа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фото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583284"/>
                  </a:ext>
                </a:extLst>
              </a:tr>
              <a:tr h="1840572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Якуты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Около 480 тыс. чел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Алтайская, тюркская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Скотоводство,</a:t>
                      </a:r>
                    </a:p>
                    <a:p>
                      <a:pPr algn="l"/>
                      <a:r>
                        <a:rPr lang="ru-RU" dirty="0" smtClean="0"/>
                        <a:t>Оленеводство, охота, рыболовство</a:t>
                      </a:r>
                    </a:p>
                    <a:p>
                      <a:pPr algn="l"/>
                      <a:endParaRPr lang="ru-RU" dirty="0" smtClean="0"/>
                    </a:p>
                    <a:p>
                      <a:pPr algn="l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1991118"/>
                  </a:ext>
                </a:extLst>
              </a:tr>
              <a:tr h="1310831">
                <a:tc>
                  <a:txBody>
                    <a:bodyPr/>
                    <a:lstStyle/>
                    <a:p>
                      <a:r>
                        <a:rPr lang="ru-RU" dirty="0" smtClean="0"/>
                        <a:t>Эвенки</a:t>
                      </a:r>
                    </a:p>
                    <a:p>
                      <a:r>
                        <a:rPr lang="ru-RU" dirty="0" smtClean="0"/>
                        <a:t>(тунгусы)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Более 20 тыс. чел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Алтайская, тунгусо-маньчжурская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Оленеводство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267939"/>
                  </a:ext>
                </a:extLst>
              </a:tr>
              <a:tr h="1310831">
                <a:tc>
                  <a:txBody>
                    <a:bodyPr/>
                    <a:lstStyle/>
                    <a:p>
                      <a:r>
                        <a:rPr lang="ru-RU" dirty="0" smtClean="0"/>
                        <a:t>Чукчи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Более 10 тыс. чел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Чукотско-камчатская семья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Рыболовство, оленеводство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407836"/>
                  </a:ext>
                </a:extLst>
              </a:tr>
              <a:tr h="466532">
                <a:tc>
                  <a:txBody>
                    <a:bodyPr/>
                    <a:lstStyle/>
                    <a:p>
                      <a:r>
                        <a:rPr lang="ru-RU" dirty="0" smtClean="0"/>
                        <a:t>Юкагиры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Около 1000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Уральско-юкагирская</a:t>
                      </a:r>
                      <a:r>
                        <a:rPr lang="ru-RU" baseline="0" dirty="0" smtClean="0"/>
                        <a:t> семья, юкагирская группа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Охота и рыболовство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086116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43708" y="292875"/>
            <a:ext cx="54740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Численность населения составляет -8,2 млн чел.</a:t>
            </a:r>
          </a:p>
          <a:p>
            <a:r>
              <a:rPr lang="ru-RU" sz="2000" dirty="0" smtClean="0"/>
              <a:t>Плотность населения – 1,2 чел на км </a:t>
            </a:r>
            <a:r>
              <a:rPr lang="ru-RU" sz="2000" baseline="30000" dirty="0" smtClean="0"/>
              <a:t>2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Городское население — 72,9 %            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034" y="1691267"/>
            <a:ext cx="1192144" cy="16372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485" y="3515730"/>
            <a:ext cx="883021" cy="12436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353" y="4827669"/>
            <a:ext cx="806016" cy="12085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030" y="5614094"/>
            <a:ext cx="877407" cy="1150698"/>
          </a:xfrm>
          <a:prstGeom prst="rect">
            <a:avLst/>
          </a:prstGeom>
        </p:spPr>
      </p:pic>
      <p:sp>
        <p:nvSpPr>
          <p:cNvPr id="11" name="Управляющая кнопка: назад 10">
            <a:hlinkClick r:id="rId6" action="ppaction://hlinksldjump" highlightClick="1"/>
          </p:cNvPr>
          <p:cNvSpPr/>
          <p:nvPr/>
        </p:nvSpPr>
        <p:spPr>
          <a:xfrm>
            <a:off x="126758" y="6412095"/>
            <a:ext cx="290809" cy="35269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781594" y="6412095"/>
            <a:ext cx="305950" cy="35269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675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9663"/>
            <a:ext cx="10515600" cy="80182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Крупнейшие города Дальнего Востока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0355" y="828780"/>
            <a:ext cx="38395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Хабаровск </a:t>
            </a:r>
            <a:r>
              <a:rPr lang="ru-RU" sz="3200" dirty="0" smtClean="0">
                <a:latin typeface="Monotype Corsiva" panose="03010101010201010101" pitchFamily="66" charset="0"/>
              </a:rPr>
              <a:t>(</a:t>
            </a:r>
            <a:r>
              <a:rPr lang="ru-RU" sz="2400" dirty="0">
                <a:latin typeface="Monotype Corsiva" panose="03010101010201010101" pitchFamily="66" charset="0"/>
              </a:rPr>
              <a:t> 616 </a:t>
            </a:r>
            <a:r>
              <a:rPr lang="ru-RU" sz="2400" dirty="0" smtClean="0">
                <a:latin typeface="Monotype Corsiva" panose="03010101010201010101" pitchFamily="66" charset="0"/>
              </a:rPr>
              <a:t>372</a:t>
            </a:r>
            <a:r>
              <a:rPr lang="ru-RU" sz="2400" baseline="30000" dirty="0">
                <a:latin typeface="Monotype Corsiva" panose="03010101010201010101" pitchFamily="66" charset="0"/>
              </a:rPr>
              <a:t> </a:t>
            </a:r>
            <a:r>
              <a:rPr lang="ru-RU" sz="2400" dirty="0" smtClean="0">
                <a:latin typeface="Monotype Corsiva" panose="03010101010201010101" pitchFamily="66" charset="0"/>
              </a:rPr>
              <a:t>чел</a:t>
            </a:r>
            <a:r>
              <a:rPr lang="ru-RU" sz="2400" dirty="0">
                <a:latin typeface="Monotype Corsiva" panose="03010101010201010101" pitchFamily="66" charset="0"/>
              </a:rPr>
              <a:t>.</a:t>
            </a:r>
            <a:r>
              <a:rPr lang="ru-RU" sz="2400" dirty="0" smtClean="0">
                <a:latin typeface="Monotype Corsiva" panose="03010101010201010101" pitchFamily="66" charset="0"/>
              </a:rPr>
              <a:t>)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Отзыв о Спасо-Преображенский кафедральный собор (Россия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72" y="1504323"/>
            <a:ext cx="2927259" cy="38932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2086" y="5378423"/>
            <a:ext cx="28498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/>
              <a:t>Спасо</a:t>
            </a:r>
            <a:r>
              <a:rPr lang="ru-RU" sz="2000" dirty="0"/>
              <a:t>-Преображенский </a:t>
            </a:r>
            <a:endParaRPr lang="ru-RU" sz="2000" dirty="0" smtClean="0"/>
          </a:p>
          <a:p>
            <a:r>
              <a:rPr lang="ru-RU" sz="2000" dirty="0" smtClean="0"/>
              <a:t>Кафедральный </a:t>
            </a:r>
            <a:r>
              <a:rPr lang="ru-RU" sz="2000" dirty="0"/>
              <a:t>собор</a:t>
            </a:r>
          </a:p>
        </p:txBody>
      </p:sp>
      <p:pic>
        <p:nvPicPr>
          <p:cNvPr id="1028" name="Picture 4" descr="Хабаровский мост с пятитысячной купюры починили впервые за 16 ле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11" y="2042672"/>
            <a:ext cx="4876800" cy="32480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78813" y="5337490"/>
            <a:ext cx="2168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Хабаровский мост</a:t>
            </a:r>
            <a:endParaRPr lang="ru-RU" sz="2000" dirty="0"/>
          </a:p>
        </p:txBody>
      </p:sp>
      <p:pic>
        <p:nvPicPr>
          <p:cNvPr id="1030" name="Picture 6" descr="Градо-Хабаровский Собор Успения Божьей Матери - Хабаровск — Хабаровск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1"/>
          <a:stretch/>
        </p:blipFill>
        <p:spPr bwMode="auto">
          <a:xfrm>
            <a:off x="8572691" y="1001487"/>
            <a:ext cx="3300259" cy="46178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782617" y="5706645"/>
            <a:ext cx="30903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/>
              <a:t>Градо</a:t>
            </a:r>
            <a:r>
              <a:rPr lang="ru-RU" sz="2000" dirty="0"/>
              <a:t>-Хабаровский Собор </a:t>
            </a:r>
            <a:endParaRPr lang="ru-RU" sz="2000" dirty="0" smtClean="0"/>
          </a:p>
          <a:p>
            <a:r>
              <a:rPr lang="ru-RU" sz="2000" dirty="0" smtClean="0"/>
              <a:t>Успения </a:t>
            </a:r>
            <a:r>
              <a:rPr lang="ru-RU" sz="2000" dirty="0"/>
              <a:t>Божией Матери</a:t>
            </a:r>
          </a:p>
        </p:txBody>
      </p:sp>
      <p:sp>
        <p:nvSpPr>
          <p:cNvPr id="11" name="Управляющая кнопка: назад 10">
            <a:hlinkClick r:id="rId5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555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9267" y="71555"/>
            <a:ext cx="10515600" cy="6799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Крупнейшие города Дальнего Востока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60121" y="642824"/>
            <a:ext cx="38459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Владивосток </a:t>
            </a:r>
            <a:r>
              <a:rPr lang="ru-RU" sz="2400" dirty="0">
                <a:latin typeface="Monotype Corsiva" panose="03010101010201010101" pitchFamily="66" charset="0"/>
              </a:rPr>
              <a:t>( 606 561</a:t>
            </a:r>
            <a:r>
              <a:rPr lang="ru-RU" sz="2400" baseline="30000" dirty="0" smtClean="0">
                <a:latin typeface="Monotype Corsiva" panose="03010101010201010101" pitchFamily="66" charset="0"/>
              </a:rPr>
              <a:t> </a:t>
            </a:r>
            <a:r>
              <a:rPr lang="ru-RU" sz="2400" dirty="0">
                <a:latin typeface="Monotype Corsiva" panose="03010101010201010101" pitchFamily="66" charset="0"/>
              </a:rPr>
              <a:t>чел.)</a:t>
            </a:r>
          </a:p>
        </p:txBody>
      </p:sp>
      <p:pic>
        <p:nvPicPr>
          <p:cNvPr id="2050" name="Picture 2" descr="https://lh3.googleusercontent.com/proxy/5Ahp-kMEHp43eMUXFK5djPfsmUJVR5lve5YjUUahlcNWn5OzneFUk2z-iLrbvDvTX9hvfSMNYa-8TNkQ2NnsC-7DPn3p0G1xvnRP0vnflf81L8FVR9bLXIuv80Rv59zZk4aTgNmc2nDSHzc_rvhjA9t3gGRwuJfRBekzZ4l5csiT=w370-h253-n-k-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3" y="1026986"/>
            <a:ext cx="3988378" cy="27271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9362" y="3827962"/>
            <a:ext cx="3078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Владивостокская крепость</a:t>
            </a:r>
            <a:endParaRPr lang="ru-RU" sz="2000" dirty="0"/>
          </a:p>
        </p:txBody>
      </p:sp>
      <p:pic>
        <p:nvPicPr>
          <p:cNvPr id="2054" name="Picture 6" descr="https://t2.gstatic.com/images?q=tbn:ANd9GcQiibJrqjpH3zyL130XWApRaGNrtucEi8nsG9tVNdq90G2elD-nYWy87JmSTKCitQiPTc1hMapqAVbrh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58" y="1431630"/>
            <a:ext cx="4235289" cy="28228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10487" y="4292574"/>
            <a:ext cx="22776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Золотой Рог (бухта)</a:t>
            </a:r>
            <a:endParaRPr lang="ru-RU" sz="2000" dirty="0"/>
          </a:p>
        </p:txBody>
      </p:sp>
      <p:pic>
        <p:nvPicPr>
          <p:cNvPr id="2056" name="Picture 8" descr="https://t3.gstatic.com/images?q=tbn:ANd9GcSiQm2eVwhl_G5UhRjrH34421VOSq49smDOqdCMxvFQjIqQxWK9_I-BemSEcCnYqGe2iCm0xHh2AfHWU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144" y="4235465"/>
            <a:ext cx="3295273" cy="21898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22289" y="6392735"/>
            <a:ext cx="1616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Русский мост</a:t>
            </a:r>
            <a:endParaRPr lang="ru-RU" sz="2000" dirty="0"/>
          </a:p>
        </p:txBody>
      </p:sp>
      <p:pic>
        <p:nvPicPr>
          <p:cNvPr id="2058" name="Picture 10" descr="Monument to the Fighters for Sovjet Power in the Far East on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168" y="2843048"/>
            <a:ext cx="2251659" cy="33662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225381" y="6294713"/>
            <a:ext cx="30142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Борцам за власть Советов</a:t>
            </a:r>
          </a:p>
        </p:txBody>
      </p:sp>
      <p:sp>
        <p:nvSpPr>
          <p:cNvPr id="14" name="Управляющая кнопка: назад 13">
            <a:hlinkClick r:id="rId6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90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4828"/>
            <a:ext cx="10515600" cy="584109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Хозяйство района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753653"/>
              </p:ext>
            </p:extLst>
          </p:nvPr>
        </p:nvGraphicFramePr>
        <p:xfrm>
          <a:off x="980803" y="670558"/>
          <a:ext cx="10230394" cy="55647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411990">
                  <a:extLst>
                    <a:ext uri="{9D8B030D-6E8A-4147-A177-3AD203B41FA5}">
                      <a16:colId xmlns:a16="http://schemas.microsoft.com/office/drawing/2014/main" val="1701828276"/>
                    </a:ext>
                  </a:extLst>
                </a:gridCol>
                <a:gridCol w="5818404">
                  <a:extLst>
                    <a:ext uri="{9D8B030D-6E8A-4147-A177-3AD203B41FA5}">
                      <a16:colId xmlns:a16="http://schemas.microsoft.com/office/drawing/2014/main" val="402612583"/>
                    </a:ext>
                  </a:extLst>
                </a:gridCol>
              </a:tblGrid>
              <a:tr h="62995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Отрасли специализации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Центры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2056394"/>
                  </a:ext>
                </a:extLst>
              </a:tr>
              <a:tr h="629954">
                <a:tc>
                  <a:txBody>
                    <a:bodyPr/>
                    <a:lstStyle/>
                    <a:p>
                      <a:r>
                        <a:rPr lang="ru-RU" dirty="0" smtClean="0"/>
                        <a:t>Цветная металлургия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Магадан, Якутск (золото), Мирный (алмазная «столица» России)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5782122"/>
                  </a:ext>
                </a:extLst>
              </a:tr>
              <a:tr h="462974">
                <a:tc>
                  <a:txBody>
                    <a:bodyPr/>
                    <a:lstStyle/>
                    <a:p>
                      <a:r>
                        <a:rPr lang="ru-RU" dirty="0" smtClean="0"/>
                        <a:t>Пищевая промышленность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Хабаровск, Уссурийск, Якутск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860012"/>
                  </a:ext>
                </a:extLst>
              </a:tr>
              <a:tr h="470263">
                <a:tc>
                  <a:txBody>
                    <a:bodyPr/>
                    <a:lstStyle/>
                    <a:p>
                      <a:r>
                        <a:rPr lang="ru-RU" dirty="0" smtClean="0"/>
                        <a:t>Рыбная промышленность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Магадан, Охотск, Владивосток,</a:t>
                      </a:r>
                      <a:r>
                        <a:rPr lang="ru-RU" baseline="0" dirty="0" smtClean="0"/>
                        <a:t> Находка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7946993"/>
                  </a:ext>
                </a:extLst>
              </a:tr>
              <a:tr h="890906">
                <a:tc>
                  <a:txBody>
                    <a:bodyPr/>
                    <a:lstStyle/>
                    <a:p>
                      <a:r>
                        <a:rPr lang="ru-RU" dirty="0" smtClean="0"/>
                        <a:t>ВПК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Комсомольск-на-Амуре</a:t>
                      </a:r>
                      <a:r>
                        <a:rPr lang="ru-RU" baseline="0" dirty="0" smtClean="0"/>
                        <a:t> («</a:t>
                      </a:r>
                      <a:r>
                        <a:rPr lang="ru-RU" baseline="0" dirty="0" err="1" smtClean="0"/>
                        <a:t>Амурсталь</a:t>
                      </a:r>
                      <a:r>
                        <a:rPr lang="ru-RU" baseline="0" dirty="0" smtClean="0"/>
                        <a:t>» военные корабли и самолёты), Арсеньев (вертолёты Ка-50 «Чёрная акула», ракеты, оборудование для военных судов)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8155073"/>
                  </a:ext>
                </a:extLst>
              </a:tr>
              <a:tr h="478971">
                <a:tc>
                  <a:txBody>
                    <a:bodyPr/>
                    <a:lstStyle/>
                    <a:p>
                      <a:r>
                        <a:rPr lang="ru-RU" dirty="0" smtClean="0"/>
                        <a:t>Судостроение и судоремонт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Благовещенск, Хабаровск, Николаевск-на-Амуре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2764281"/>
                  </a:ext>
                </a:extLst>
              </a:tr>
              <a:tr h="478971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Химическая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Хабаровск, Дальнегорск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0532926"/>
                  </a:ext>
                </a:extLst>
              </a:tr>
              <a:tr h="574766">
                <a:tc>
                  <a:txBody>
                    <a:bodyPr/>
                    <a:lstStyle/>
                    <a:p>
                      <a:r>
                        <a:rPr lang="ru-RU" dirty="0" smtClean="0"/>
                        <a:t>Лесная, деревообрабатывающая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Ванино, Лесозаводск, Благовещенск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542629"/>
                  </a:ext>
                </a:extLst>
              </a:tr>
              <a:tr h="629954">
                <a:tc>
                  <a:txBody>
                    <a:bodyPr/>
                    <a:lstStyle/>
                    <a:p>
                      <a:r>
                        <a:rPr lang="ru-RU" dirty="0" smtClean="0"/>
                        <a:t>ТЭК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Зейская</a:t>
                      </a:r>
                      <a:r>
                        <a:rPr lang="ru-RU" dirty="0" smtClean="0"/>
                        <a:t> и </a:t>
                      </a:r>
                      <a:r>
                        <a:rPr lang="ru-RU" dirty="0" err="1" smtClean="0"/>
                        <a:t>Бурейская</a:t>
                      </a:r>
                      <a:r>
                        <a:rPr lang="ru-RU" dirty="0" smtClean="0"/>
                        <a:t> ГЭС</a:t>
                      </a:r>
                    </a:p>
                    <a:p>
                      <a:r>
                        <a:rPr lang="ru-RU" dirty="0" err="1" smtClean="0"/>
                        <a:t>Билибинская</a:t>
                      </a:r>
                      <a:r>
                        <a:rPr lang="ru-RU" dirty="0" smtClean="0"/>
                        <a:t> АЭС</a:t>
                      </a:r>
                    </a:p>
                    <a:p>
                      <a:r>
                        <a:rPr lang="ru-RU" dirty="0" smtClean="0"/>
                        <a:t>Приморская ТЭС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6889866"/>
                  </a:ext>
                </a:extLst>
              </a:tr>
            </a:tbl>
          </a:graphicData>
        </a:graphic>
      </p:graphicFrame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476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326" y="948599"/>
            <a:ext cx="10515600" cy="4468132"/>
          </a:xfrm>
        </p:spPr>
        <p:txBody>
          <a:bodyPr>
            <a:normAutofit/>
          </a:bodyPr>
          <a:lstStyle/>
          <a:p>
            <a:pPr algn="ctr"/>
            <a:r>
              <a:rPr lang="ru-RU" sz="8800" b="1" dirty="0" smtClean="0">
                <a:solidFill>
                  <a:schemeClr val="accent1">
                    <a:lumMod val="75000"/>
                  </a:schemeClr>
                </a:solidFill>
              </a:rPr>
              <a:t>ЗАКРЕПЛЕНИЕ</a:t>
            </a:r>
            <a:endParaRPr lang="ru-RU" sz="8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992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99758" y="5129347"/>
            <a:ext cx="48465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СОБЕРИ ПАЗЛ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102" name="Picture 6" descr="Народы Дальнего Востока: книга-раскраска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209" y="861396"/>
            <a:ext cx="5043109" cy="37758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назад 10">
            <a:hlinkClick r:id="rId4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543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162619" y="6343183"/>
            <a:ext cx="443266" cy="42976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17455" y="6343183"/>
            <a:ext cx="466344" cy="42976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230" y="404132"/>
            <a:ext cx="1428750" cy="16954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681" y="4182388"/>
            <a:ext cx="1911637" cy="21553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49" y="764275"/>
            <a:ext cx="1512856" cy="16502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25" y="2725783"/>
            <a:ext cx="1426852" cy="173301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75" y="3254570"/>
            <a:ext cx="1484509" cy="185563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163510" y="2331240"/>
            <a:ext cx="5107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8"/>
              </a:rPr>
              <a:t>Реш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8"/>
              </a:rPr>
              <a:t>и кроссворд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424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62447" y="2778035"/>
            <a:ext cx="993101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СПАСИБО ЗА ВНИМАНИЕ!</a:t>
            </a:r>
            <a:endParaRPr lang="ru-RU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0307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754</Words>
  <Application>Microsoft Office PowerPoint</Application>
  <PresentationFormat>Широкоэкранный</PresentationFormat>
  <Paragraphs>179</Paragraphs>
  <Slides>28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Microsoft Himalaya</vt:lpstr>
      <vt:lpstr>Monotype Corsiva</vt:lpstr>
      <vt:lpstr>Тема Office</vt:lpstr>
      <vt:lpstr>Характеристика Дальневосточного экономического района</vt:lpstr>
      <vt:lpstr>Презентация PowerPoint</vt:lpstr>
      <vt:lpstr>Содержание</vt:lpstr>
      <vt:lpstr>Состав района</vt:lpstr>
      <vt:lpstr>Презентация PowerPoint</vt:lpstr>
      <vt:lpstr>Презентация PowerPoint</vt:lpstr>
      <vt:lpstr>Физико-географическое положение  Дальнего Востока</vt:lpstr>
      <vt:lpstr>Презентация PowerPoint</vt:lpstr>
      <vt:lpstr>Тектоническое строение</vt:lpstr>
      <vt:lpstr>Рельеф</vt:lpstr>
      <vt:lpstr> Полезные ископаемые </vt:lpstr>
      <vt:lpstr>Презентация PowerPoint</vt:lpstr>
      <vt:lpstr>Климат </vt:lpstr>
      <vt:lpstr>Внутренние воды Дальнего Востока</vt:lpstr>
      <vt:lpstr>Презентация PowerPoint</vt:lpstr>
      <vt:lpstr>Природные зоны Дальнего Востока</vt:lpstr>
      <vt:lpstr>Растения и животные Уссурийской тайги</vt:lpstr>
      <vt:lpstr>Выполни задание</vt:lpstr>
      <vt:lpstr>Физкультминутка</vt:lpstr>
      <vt:lpstr>Экономико-географическое положение</vt:lpstr>
      <vt:lpstr>Население Дальнего Востока</vt:lpstr>
      <vt:lpstr>Крупнейшие города Дальнего Востока</vt:lpstr>
      <vt:lpstr>Крупнейшие города Дальнего Востока</vt:lpstr>
      <vt:lpstr>Хозяйство района</vt:lpstr>
      <vt:lpstr>ЗАКРЕПЛЕНИЕ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Дальний Восток</dc:title>
  <dc:creator>Симонова_НА</dc:creator>
  <cp:lastModifiedBy>Симонова_НА</cp:lastModifiedBy>
  <cp:revision>87</cp:revision>
  <dcterms:created xsi:type="dcterms:W3CDTF">2020-05-19T12:35:50Z</dcterms:created>
  <dcterms:modified xsi:type="dcterms:W3CDTF">2025-06-10T09:02:50Z</dcterms:modified>
</cp:coreProperties>
</file>