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3"/>
    <p:sldId id="257" r:id="rId4"/>
    <p:sldId id="258" r:id="rId5"/>
    <p:sldId id="260" r:id="rId6"/>
    <p:sldId id="259" r:id="rId7"/>
    <p:sldId id="261" r:id="rId8"/>
    <p:sldId id="262" r:id="rId9"/>
    <p:sldId id="282" r:id="rId10"/>
    <p:sldId id="286" r:id="rId11"/>
    <p:sldId id="281" r:id="rId12"/>
    <p:sldId id="263" r:id="rId13"/>
    <p:sldId id="280" r:id="rId14"/>
    <p:sldId id="264" r:id="rId15"/>
    <p:sldId id="265" r:id="rId16"/>
    <p:sldId id="266" r:id="rId17"/>
    <p:sldId id="267" r:id="rId18"/>
    <p:sldId id="278" r:id="rId19"/>
    <p:sldId id="302" r:id="rId20"/>
    <p:sldId id="277" r:id="rId21"/>
    <p:sldId id="303" r:id="rId22"/>
    <p:sldId id="274" r:id="rId23"/>
    <p:sldId id="285" r:id="rId24"/>
    <p:sldId id="304" r:id="rId25"/>
    <p:sldId id="284" r:id="rId26"/>
    <p:sldId id="276" r:id="rId27"/>
    <p:sldId id="275" r:id="rId28"/>
    <p:sldId id="283" r:id="rId29"/>
    <p:sldId id="306" r:id="rId30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6" userDrawn="1">
          <p15:clr>
            <a:srgbClr val="A4A3A4"/>
          </p15:clr>
        </p15:guide>
        <p15:guide id="2" pos="3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-102" y="-558"/>
      </p:cViewPr>
      <p:guideLst>
        <p:guide orient="horz" pos="2106"/>
        <p:guide pos="3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4.jpeg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4.jpeg"/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6.jpeg"/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8.jpeg"/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0.jpeg"/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3.jpeg"/><Relationship Id="rId3" Type="http://schemas.openxmlformats.org/officeDocument/2006/relationships/image" Target="../media/image42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5.jpeg"/><Relationship Id="rId3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3" Type="http://schemas.openxmlformats.org/officeDocument/2006/relationships/image" Target="../media/image46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image" Target="../media/image49.jpe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7.jpeg"/><Relationship Id="rId3" Type="http://schemas.openxmlformats.org/officeDocument/2006/relationships/image" Target="../media/image56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6.jpeg"/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мещающее содержимое 6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0" y="-145415"/>
            <a:ext cx="12192635" cy="700341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29690" y="954405"/>
            <a:ext cx="9833610" cy="1325880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Муниципального дошкольного образовательного учреждения</a:t>
            </a: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Детский сад №2 «Елочка» общеразвивающего вида с приоритетным осуществлением художественно – эстетического развития воспитанников</a:t>
            </a:r>
            <a:br>
              <a:rPr lang="ru-RU" altLang="en-US"/>
            </a:br>
            <a:br>
              <a:rPr lang="ru-RU" altLang="en-US"/>
            </a:br>
            <a:r>
              <a:rPr lang="ru-RU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Мой успешный проект</a:t>
            </a:r>
            <a:br>
              <a:rPr lang="ru-RU" altLang="en-US" i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altLang="en-US" i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«Все начинается с семьи»</a:t>
            </a:r>
            <a:br>
              <a:rPr lang="ru-RU" altLang="en-US" i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altLang="en-US" i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«семейные ценности»</a:t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развитие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представлений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у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детей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старшего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дошкольного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возраста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о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важности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семьи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в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жизни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человека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и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приобщение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их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к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семейным</a:t>
            </a:r>
            <a:r>
              <a:rPr lang="en-US" altLang="ru-RU" sz="270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en-US" altLang="en-US" sz="2700">
                <a:solidFill>
                  <a:schemeClr val="tx2">
                    <a:lumMod val="50000"/>
                  </a:schemeClr>
                </a:solidFill>
              </a:rPr>
              <a:t>традициям</a:t>
            </a:r>
            <a:r>
              <a:rPr lang="ru-RU" altLang="en-US" sz="2700">
                <a:solidFill>
                  <a:schemeClr val="tx2">
                    <a:lumMod val="50000"/>
                  </a:schemeClr>
                </a:solidFill>
              </a:rPr>
              <a:t> средствами реализации проекта </a:t>
            </a: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0" y="-145415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8974455" y="4761865"/>
            <a:ext cx="3108325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altLang="en-US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Воспитатель МАДОУ </a:t>
            </a:r>
            <a:br>
              <a:rPr lang="ru-RU" altLang="en-US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altLang="en-US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«Детский сад №2 «Елочка» </a:t>
            </a:r>
            <a:endParaRPr lang="ru-RU" altLang="en-US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/>
            <a:r>
              <a:rPr lang="ru-RU" altLang="en-US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г. Верхняя Салда</a:t>
            </a:r>
            <a:endParaRPr lang="ru-RU" altLang="en-US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Саламандра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Ольга Владимировна</a:t>
            </a:r>
            <a:endParaRPr lang="en-US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US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мещающее содержимое 6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0" y="-145415"/>
            <a:ext cx="12192635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351405" y="380365"/>
            <a:ext cx="9370695" cy="1325880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2155825" y="26035"/>
            <a:ext cx="9761220" cy="6892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/>
            <a:r>
              <a:rPr lang="en-US" altLang="zh-CN" sz="2800" b="1" i="1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Актуальность:</a:t>
            </a:r>
            <a:endParaRPr lang="en-US" altLang="zh-CN" sz="2800" b="1" i="1">
              <a:solidFill>
                <a:srgbClr val="C00000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/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дошкольная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организация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составляют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целостную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социокультурную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образовательную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среду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для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наиболее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успешного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развития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социализации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детей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рождения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поступления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школу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лице</a:t>
            </a:r>
            <a:r>
              <a:rPr lang="ru-RU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педагогического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коллектива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родители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обретают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важную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опору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для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реализации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своего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воспитательного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потенциала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становления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компетентного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родительства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</a:t>
            </a:r>
            <a:endParaRPr lang="en-US" altLang="ru-RU" b="0" i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/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—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это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отдельный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неповторимый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мир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своими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уникальными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традициями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Именно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традиции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создают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неповторимую</a:t>
            </a:r>
            <a:r>
              <a:rPr lang="ru-RU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атмосферу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каждой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Они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хранят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защищают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нас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протяжении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всей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жизни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</a:t>
            </a:r>
            <a:endParaRPr lang="en-US" altLang="ru-RU" b="0" i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/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семейные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традиции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–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это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основа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воспитания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детей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Ведь</a:t>
            </a:r>
            <a:r>
              <a:rPr lang="ru-RU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именно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ребенок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усваивает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первый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опыт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взаимодействия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людьми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постигает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многогранность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человеческих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отношений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развивается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духовно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нравственно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умственно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физически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каждом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доме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есть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свой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набор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определенных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правил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привычек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которые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выполняются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автомате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</a:t>
            </a:r>
            <a:endParaRPr lang="en-US" altLang="ru-RU" b="0" i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/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Семейные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традиции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обычаи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помогают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нормально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взаимодействовать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обществом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делают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сплоченной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укрепляют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родственные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связи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улучшают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взаимопонимание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уменьшают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количество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ссор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семейных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кругах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где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существуют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соблюдаются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традиции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семейного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воспитания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дети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прислушиваются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мнению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родителей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родители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проявляют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внимание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проблемам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детей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помогают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им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справляться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ними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</a:t>
            </a:r>
            <a:endParaRPr lang="en-US" altLang="ru-RU" b="0" i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/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Внедрение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проекта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обеспечит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оптимальные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условия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для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изучения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детьми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традиций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своей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возрастет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интерес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ее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прошлому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и</a:t>
            </a:r>
            <a:r>
              <a:rPr lang="ru-RU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настоящему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У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детей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появится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желание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быть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похожими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на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близких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людей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в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делах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поступках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Проявится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эмоционально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–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положительное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отношение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</a:t>
            </a:r>
            <a:endParaRPr lang="en-US" altLang="en-US" b="0" i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/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своей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гордость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за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свою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семью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,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бережное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отношение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к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семейным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</a:t>
            </a:r>
            <a:r>
              <a:rPr lang="en-US" altLang="en-US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реликвиям</a:t>
            </a:r>
            <a:r>
              <a:rPr lang="en-US" altLang="ru-RU" b="0" i="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.</a:t>
            </a:r>
            <a:endParaRPr lang="en-US" altLang="ru-RU" b="0" i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мещающее содержимое 6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-153035" y="0"/>
            <a:ext cx="12345035" cy="700341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83410" y="2405380"/>
            <a:ext cx="9370695" cy="1325880"/>
          </a:xfrm>
        </p:spPr>
        <p:txBody>
          <a:bodyPr>
            <a:normAutofit fontScale="90000"/>
          </a:bodyPr>
          <a:lstStyle/>
          <a:p>
            <a:pPr algn="l">
              <a:lnSpc>
                <a:spcPct val="80000"/>
              </a:lnSpc>
            </a:pPr>
            <a:br>
              <a:rPr lang="ru-RU" sz="13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3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3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6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6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6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6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6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sz="16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br>
              <a:rPr lang="en-US" altLang="ru-RU" sz="2700" b="1" i="1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</a:br>
            <a:r>
              <a:rPr lang="en-US" altLang="en-US" sz="3100" b="0" i="1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 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Формирование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духовно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нравственной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личности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ребенка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основе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семейных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ценностей</a:t>
            </a:r>
            <a:r>
              <a:rPr lang="ru-RU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22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en-US" altLang="ru-RU" sz="220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ru-RU" sz="220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ru-RU" sz="220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ru-RU" sz="220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700" b="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Образовательные</a:t>
            </a:r>
            <a:r>
              <a:rPr lang="en-US" altLang="ru-RU" sz="2700" b="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en-US" sz="2700" b="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         Расширять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представления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детей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составе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семьи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родственных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связях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700" b="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Развивающие</a:t>
            </a:r>
            <a:r>
              <a:rPr lang="en-US" altLang="ru-RU" sz="2700" b="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        Развивать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детей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память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логическое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мышление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творческое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воображение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700" b="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Воспитательные</a:t>
            </a:r>
            <a:r>
              <a:rPr lang="en-US" altLang="ru-RU" sz="2700" b="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         Воспитывать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детей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любовь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уважение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к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членам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семьи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показать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ценность</a:t>
            </a:r>
            <a:r>
              <a:rPr lang="ru-RU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семьи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для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каждого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человека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проявлять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заботу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родных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0">
                <a:latin typeface="Arial" panose="020B0604020202020204" pitchFamily="34" charset="0"/>
                <a:cs typeface="Arial" panose="020B0604020202020204" pitchFamily="34" charset="0"/>
              </a:rPr>
              <a:t>людях</a:t>
            </a:r>
            <a:r>
              <a:rPr lang="en-US" altLang="ru-RU" sz="2700" b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altLang="ru-RU" sz="3600" b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altLang="en-US" sz="5300"/>
            </a:br>
            <a:endParaRPr lang="ru-RU" altLang="en-US" sz="530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3"/>
          <p:cNvSpPr>
            <a:spLocks noGrp="1"/>
          </p:cNvSpPr>
          <p:nvPr/>
        </p:nvSpPr>
        <p:spPr>
          <a:xfrm>
            <a:off x="1883410" y="303530"/>
            <a:ext cx="9370695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4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sz="60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Цель проекта</a:t>
            </a:r>
            <a:br>
              <a:rPr lang="ru-RU" sz="6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71800" y="2261235"/>
            <a:ext cx="6248400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</a:t>
            </a:r>
            <a:endParaRPr lang="ru-RU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i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/>
        </p:nvSpPr>
        <p:spPr>
          <a:xfrm>
            <a:off x="1955800" y="2103120"/>
            <a:ext cx="9370695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3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en-US" altLang="en-US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Задачи</a:t>
            </a:r>
            <a:r>
              <a:rPr lang="en-US" altLang="ru-RU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проекта</a:t>
            </a:r>
            <a:r>
              <a:rPr lang="en-US" altLang="ru-RU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:</a:t>
            </a:r>
            <a:br>
              <a:rPr lang="ru-RU" sz="80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12319000" cy="7003415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/>
        </p:nvSpPr>
        <p:spPr>
          <a:xfrm>
            <a:off x="2114550" y="3338830"/>
            <a:ext cx="9370695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l"/>
            <a:br>
              <a:rPr lang="ru-RU" sz="13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3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3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1300" b="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en-US" altLang="ru-RU" sz="6400" b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altLang="en-US" sz="640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en-US" sz="6400" i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en-US" sz="8000" i="1" u="sng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altLang="en-US" sz="8000" i="1" u="sng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ru-RU" altLang="en-US" sz="8000" i="1" u="sng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en-US" altLang="en-US" sz="8000" u="sng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ети</a:t>
            </a:r>
            <a:r>
              <a:rPr lang="en-US" altLang="ru-RU" sz="8000" u="sng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смогут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полностью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назвать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свою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фамилию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имя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отчество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будут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знать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семейные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традиции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праздники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имена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дедушек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бабушек</a:t>
            </a:r>
            <a:b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своих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родителей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бабушек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дедушек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смогут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составить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рассказ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членах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своей семьи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пополнят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словарный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запас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ru-RU" sz="8000" b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en-US" sz="8000" u="sng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Родители</a:t>
            </a:r>
            <a:r>
              <a:rPr lang="en-US" altLang="ru-RU" sz="8000" u="sng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Совместная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деятельность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будет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способствовать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укреплению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доверительных</a:t>
            </a:r>
            <a:b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детско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родительских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отношений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ru-RU" sz="8000" b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en-US" sz="8000" u="sng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</a:t>
            </a:r>
            <a:r>
              <a:rPr lang="en-US" altLang="ru-RU" sz="8000" u="sng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Получат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работы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над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детско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родительским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проектом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будут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лучше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знать семьи</a:t>
            </a:r>
            <a:b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своих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воспитанников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уклад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традиции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будет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способствовать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тесному</a:t>
            </a:r>
            <a:r>
              <a:rPr lang="ru-RU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сотрудничеству</a:t>
            </a:r>
            <a:r>
              <a:rPr lang="en-US" altLang="ru-RU" sz="8000" b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altLang="en-US" sz="640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en-US" sz="640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3"/>
          <p:cNvSpPr>
            <a:spLocks noGrp="1"/>
          </p:cNvSpPr>
          <p:nvPr/>
        </p:nvSpPr>
        <p:spPr>
          <a:xfrm>
            <a:off x="1998980" y="499745"/>
            <a:ext cx="9370695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endParaRPr lang="ru-RU" sz="220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altLang="en-US" sz="2200" i="1" u="sng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altLang="en-US" sz="2200" i="1" u="sng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altLang="en-US" sz="6700" i="1" u="sng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en-US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Участники проекта:</a:t>
            </a:r>
            <a:endParaRPr lang="ru-RU" altLang="en-US" sz="8000" i="1" u="sng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/>
            <a:endParaRPr lang="ru-RU" altLang="en-US" sz="7200" b="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/>
            <a:r>
              <a:rPr lang="ru-RU" altLang="en-US" sz="8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- педагоги, специалисты</a:t>
            </a:r>
            <a:endParaRPr lang="ru-RU" altLang="en-US" sz="80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/>
            <a:r>
              <a:rPr lang="ru-RU" altLang="en-US" sz="8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- воспитанники группы №10 «Ромашки»</a:t>
            </a:r>
            <a:endParaRPr lang="ru-RU" altLang="en-US" sz="80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l"/>
            <a:r>
              <a:rPr lang="ru-RU" altLang="en-US" sz="80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- родителигруппы №10 «Ромашки»</a:t>
            </a:r>
            <a:endParaRPr lang="ru-RU" altLang="en-US" sz="8000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altLang="en-US" sz="6700" i="1" u="sng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altLang="en-US" sz="6700" i="1" u="sng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en-US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Планируемые </a:t>
            </a:r>
            <a:r>
              <a:rPr lang="en-US" altLang="ru-RU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US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результаты</a:t>
            </a:r>
            <a:r>
              <a:rPr lang="ru-RU" altLang="en-US" sz="8000" i="1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:</a:t>
            </a:r>
            <a:br>
              <a:rPr lang="ru-RU" sz="8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80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Замещающее содержимое 6"/>
          <p:cNvPicPr>
            <a:picLocks noGrp="1" noChangeAspect="1"/>
          </p:cNvPicPr>
          <p:nvPr>
            <p:ph idx="1"/>
          </p:nvPr>
        </p:nvPicPr>
        <p:blipFill>
          <a:blip r:embed="rId1" cstate="print"/>
          <a:stretch>
            <a:fillRect/>
          </a:stretch>
        </p:blipFill>
        <p:spPr>
          <a:xfrm>
            <a:off x="0" y="-145415"/>
            <a:ext cx="12192635" cy="7003415"/>
          </a:xfrm>
          <a:prstGeom prst="rect">
            <a:avLst/>
          </a:prstGeom>
        </p:spPr>
      </p:pic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3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Текстовое поле 5"/>
          <p:cNvSpPr txBox="1"/>
          <p:nvPr/>
        </p:nvSpPr>
        <p:spPr>
          <a:xfrm>
            <a:off x="2101215" y="2064385"/>
            <a:ext cx="9464675" cy="3088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spcBef>
                <a:spcPct val="0"/>
              </a:spcBef>
              <a:spcAft>
                <a:spcPts val="1200"/>
              </a:spcAft>
            </a:pPr>
            <a:r>
              <a:rPr lang="en-US" altLang="en-US" b="1" i="1" u="sng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I. </a:t>
            </a:r>
            <a:r>
              <a:rPr lang="ru-RU" altLang="en-US" b="1" i="1" u="sng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Подготовительный этап:</a:t>
            </a:r>
            <a:endParaRPr lang="ru-RU" altLang="en-US" b="1" i="1" u="sng">
              <a:solidFill>
                <a:srgbClr val="C00000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</a:pPr>
            <a:r>
              <a:rPr lang="ru-RU" altLang="en-US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</a:t>
            </a:r>
            <a:r>
              <a:rPr lang="en-US" altLang="zh-CN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Подбор и изучение педагогической литературы.</a:t>
            </a:r>
            <a:endParaRPr lang="en-US" altLang="zh-CN" b="0" i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spcBef>
                <a:spcPct val="0"/>
              </a:spcBef>
              <a:spcAft>
                <a:spcPts val="1200"/>
              </a:spcAft>
            </a:pPr>
            <a:r>
              <a:rPr lang="ru-RU" altLang="en-US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</a:t>
            </a:r>
            <a:r>
              <a:rPr lang="en-US" altLang="zh-CN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Подбор детской художественной литературы и иллюстраций на семейную тематику;</a:t>
            </a:r>
            <a:endParaRPr lang="en-US" altLang="zh-CN" b="0" i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spcBef>
                <a:spcPct val="0"/>
              </a:spcBef>
              <a:spcAft>
                <a:spcPts val="1200"/>
              </a:spcAft>
            </a:pPr>
            <a:r>
              <a:rPr lang="ru-RU" altLang="en-US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 Разработка</a:t>
            </a:r>
            <a:r>
              <a:rPr lang="en-US" altLang="zh-CN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дидактических игр,</a:t>
            </a:r>
            <a:r>
              <a:rPr lang="ru-RU" altLang="en-US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театра на палочках, </a:t>
            </a:r>
            <a:r>
              <a:rPr lang="en-US" altLang="zh-CN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 поиск и разработка материала по данной теме;</a:t>
            </a:r>
            <a:endParaRPr lang="en-US" altLang="zh-CN" b="0" i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spcBef>
                <a:spcPct val="0"/>
              </a:spcBef>
              <a:spcAft>
                <a:spcPts val="1200"/>
              </a:spcAft>
            </a:pPr>
            <a:r>
              <a:rPr lang="ru-RU" altLang="zh-CN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- Апробирование театра на палочках «Семья», составление картин - пазлов «Семья»;</a:t>
            </a:r>
            <a:endParaRPr lang="ru-RU" altLang="zh-CN">
              <a:latin typeface="Arial" panose="020B0604020202020204" pitchFamily="34" charset="0"/>
              <a:ea typeface="commissioner"/>
              <a:cs typeface="Arial" panose="020B0604020202020204" pitchFamily="34" charset="0"/>
              <a:sym typeface="+mn-ea"/>
            </a:endParaRPr>
          </a:p>
          <a:p>
            <a:pPr marL="0" indent="0">
              <a:lnSpc>
                <a:spcPct val="80000"/>
              </a:lnSpc>
              <a:spcBef>
                <a:spcPct val="0"/>
              </a:spcBef>
              <a:spcAft>
                <a:spcPts val="1200"/>
              </a:spcAft>
            </a:pPr>
            <a:r>
              <a:rPr lang="ru-RU" altLang="en-US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- </a:t>
            </a:r>
            <a:r>
              <a:rPr lang="en-US" altLang="zh-CN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Разработка непосредственной образовательной деятельности по теме: «Моя семья»</a:t>
            </a:r>
            <a:r>
              <a:rPr lang="ru-RU" altLang="en-US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;</a:t>
            </a:r>
            <a:endParaRPr lang="ru-RU" altLang="en-US" b="0" i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spcBef>
                <a:spcPct val="0"/>
              </a:spcBef>
              <a:spcAft>
                <a:spcPts val="1200"/>
              </a:spcAft>
            </a:pPr>
            <a:r>
              <a:rPr lang="ru-RU" altLang="en-US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</a:t>
            </a:r>
            <a:r>
              <a:rPr lang="en-US" altLang="zh-CN" b="0" i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Обсуждение с родителями проекта, выяснение возможностей, необходимых для реализации </a:t>
            </a:r>
            <a:endParaRPr lang="en-US" altLang="zh-CN" b="0" i="0" u="sng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</p:txBody>
      </p:sp>
      <p:sp>
        <p:nvSpPr>
          <p:cNvPr id="3" name="Заголовок 3"/>
          <p:cNvSpPr>
            <a:spLocks noGrp="1"/>
          </p:cNvSpPr>
          <p:nvPr/>
        </p:nvSpPr>
        <p:spPr>
          <a:xfrm>
            <a:off x="1883410" y="303530"/>
            <a:ext cx="9370695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4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sz="60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Этапы реализации проекта</a:t>
            </a: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-18415"/>
            <a:ext cx="12319000" cy="7003415"/>
          </a:xfrm>
          <a:prstGeom prst="rect">
            <a:avLst/>
          </a:prstGeom>
        </p:spPr>
      </p:pic>
      <p:sp>
        <p:nvSpPr>
          <p:cNvPr id="6" name="Текстовое поле 5"/>
          <p:cNvSpPr txBox="1"/>
          <p:nvPr/>
        </p:nvSpPr>
        <p:spPr>
          <a:xfrm>
            <a:off x="1999615" y="426085"/>
            <a:ext cx="9464675" cy="7315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spcBef>
                <a:spcPct val="0"/>
              </a:spcBef>
              <a:spcAft>
                <a:spcPts val="1200"/>
              </a:spcAft>
            </a:pPr>
            <a:r>
              <a:rPr lang="en-US" altLang="zh-CN" b="1" i="1" u="sng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II.</a:t>
            </a:r>
            <a:r>
              <a:rPr lang="ru-RU" altLang="zh-CN" b="1" i="1" u="sng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Основной этап:</a:t>
            </a:r>
            <a:endParaRPr lang="ru-RU" altLang="zh-CN" b="1" i="1" u="sng">
              <a:solidFill>
                <a:srgbClr val="C00000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  <a:sym typeface="+mn-ea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- занятие по речевому развитию на тему «Моя семья»;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  <a:sym typeface="+mn-ea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занятие по художествено - эстетическому развитию (рисование) на тему «Моя семья»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сюжетно - ролевая игра «Семейное кафе»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акция с участием родителей  «Российский детский дед Мороз»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развлекательная конкурсная программа «Битва шефов»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мастер - класс «Кукла оберег»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музыкальная гостинная;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семейная прогулка - экскурсия в библиотеку «Секреты семейного счастья»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</a:pPr>
            <a:r>
              <a:rPr lang="ru-RU" altLang="zh-CN" sz="1600">
                <a:solidFill>
                  <a:schemeClr val="tx1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</a:rPr>
              <a:t>- новогод</a:t>
            </a:r>
            <a:r>
              <a:rPr lang="ru-RU" altLang="zh-CN" sz="16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нее мероприятие «Проделки Яги и Ягусеньки»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</a:pPr>
            <a:r>
              <a:rPr lang="en-US" altLang="zh-CN" b="1" i="1" u="sng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III.</a:t>
            </a:r>
            <a:r>
              <a:rPr lang="ru-RU" altLang="zh-CN" b="1" i="1" u="sng">
                <a:solidFill>
                  <a:srgbClr val="C00000"/>
                </a:solidFill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Заключительный этап:</a:t>
            </a:r>
            <a:endParaRPr lang="ru-RU" altLang="zh-CN" b="1" i="1" u="sng">
              <a:solidFill>
                <a:srgbClr val="C00000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  <a:sym typeface="+mn-ea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</a:pPr>
            <a:r>
              <a:rPr lang="ru-RU" altLang="zh-CN" sz="16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- продукт проекта «Сундучок семейных ценностей», совместная работа детей и родителей по изготовлению книжки - малышки «Профессии моей семьи», «Герб семьи», «Древо семьи», фотоальбом «Хроники семейного счастья»;</a:t>
            </a:r>
            <a:endParaRPr lang="ru-RU" altLang="zh-CN" sz="1600">
              <a:latin typeface="Arial" panose="020B0604020202020204" pitchFamily="34" charset="0"/>
              <a:ea typeface="commissioner"/>
              <a:cs typeface="Arial" panose="020B0604020202020204" pitchFamily="34" charset="0"/>
              <a:sym typeface="+mn-ea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</a:pPr>
            <a:r>
              <a:rPr lang="ru-RU" altLang="zh-CN" sz="16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- презентация реализации проекта</a:t>
            </a: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</a:pPr>
            <a:endParaRPr lang="en-US" altLang="zh-CN" sz="1600" b="0" i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endParaRPr lang="ru-RU" altLang="zh-CN" sz="16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spcAft>
                <a:spcPts val="1100"/>
              </a:spcAft>
            </a:pPr>
            <a:endParaRPr lang="ru-RU" altLang="zh-CN" sz="1600" i="1" u="sng">
              <a:solidFill>
                <a:srgbClr val="C00000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</a:pPr>
            <a:endParaRPr lang="en-US" altLang="zh-CN" sz="1600" b="0" i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marL="0" indent="0">
              <a:spcBef>
                <a:spcPct val="0"/>
              </a:spcBef>
              <a:spcAft>
                <a:spcPts val="1200"/>
              </a:spcAft>
            </a:pPr>
            <a:endParaRPr lang="ru-RU" altLang="zh-CN" sz="1600" b="1" i="1" u="sng">
              <a:solidFill>
                <a:srgbClr val="C00000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</p:txBody>
      </p:sp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-18415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Изображение 9" descr="IMG_20240911_181459_922"/>
          <p:cNvPicPr>
            <a:picLocks noChangeAspect="1"/>
          </p:cNvPicPr>
          <p:nvPr/>
        </p:nvPicPr>
        <p:blipFill>
          <a:blip r:embed="rId3" cstate="print"/>
          <a:srcRect l="45715"/>
          <a:stretch>
            <a:fillRect/>
          </a:stretch>
        </p:blipFill>
        <p:spPr>
          <a:xfrm>
            <a:off x="1515941" y="1290181"/>
            <a:ext cx="3818059" cy="527474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Изображение 10" descr="IMG_20240911_181444_717"/>
          <p:cNvPicPr>
            <a:picLocks noChangeAspect="1"/>
          </p:cNvPicPr>
          <p:nvPr/>
        </p:nvPicPr>
        <p:blipFill>
          <a:blip r:embed="rId4" cstate="print"/>
          <a:srcRect l="22410"/>
          <a:stretch>
            <a:fillRect/>
          </a:stretch>
        </p:blipFill>
        <p:spPr>
          <a:xfrm>
            <a:off x="6603365" y="1282065"/>
            <a:ext cx="4930775" cy="47669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2891595" y="280084"/>
            <a:ext cx="6325235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sz="60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Подготовительный этап</a:t>
            </a: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 dirty="0"/>
            </a:br>
            <a:br>
              <a:rPr lang="ru-RU" altLang="en-US" sz="2700" dirty="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Изображение 15" descr="IMG_20240919_094254_63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35262" y="3562741"/>
            <a:ext cx="4328306" cy="324623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Изображение 8" descr="IMG_20250110_230523_72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26231" y="289511"/>
            <a:ext cx="4111625" cy="30841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Изображение 5" descr="IMG_20250110_230523_0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6525" y="3414395"/>
            <a:ext cx="4379595" cy="328485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-18415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883410" y="303530"/>
            <a:ext cx="6325235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5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r>
              <a:rPr lang="ru-RU" sz="60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Подготовительный этап</a:t>
            </a: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 dirty="0"/>
            </a:br>
            <a:br>
              <a:rPr lang="ru-RU" altLang="en-US" sz="2700" dirty="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50110_230523_30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2909" y="1519260"/>
            <a:ext cx="5225399" cy="392024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Изображение 6" descr="IMG_20250110_230522_81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85350" y="1478671"/>
            <a:ext cx="3643141" cy="48577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Изображение 13" descr="IMG_20240919_100541_38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8665" y="2473569"/>
            <a:ext cx="5307696" cy="398101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Изображение 14" descr="IMG_20240918_093335_34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6373" y="1664677"/>
            <a:ext cx="5564554" cy="417341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700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Изображение 3" descr="IMG_20241118_091918_15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2184" y="1511287"/>
            <a:ext cx="7127631" cy="53467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2930232" y="423350"/>
            <a:ext cx="531114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96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96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7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sz="720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занятие по речевому развитию </a:t>
            </a:r>
            <a:endParaRPr lang="ru-RU" sz="7200" i="1" u="sng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sz="720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в игровой форме</a:t>
            </a:r>
            <a:endParaRPr lang="ru-RU" sz="7200" i="1" u="sng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sz="720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«Моя семья»</a:t>
            </a:r>
            <a:endParaRPr lang="ru-RU" sz="7200" i="1" u="sng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 dirty="0"/>
            </a:br>
            <a:br>
              <a:rPr lang="ru-RU" altLang="en-US" sz="2700" dirty="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C:\Users\Администратор\Desktop\IMG_20241118_092811_9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9783" y="926123"/>
            <a:ext cx="5502031" cy="4126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Изображение 5" descr="IMG_20241118_092000_736 (1)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525" y="2602135"/>
            <a:ext cx="5302983" cy="397773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-18415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722755" y="786765"/>
            <a:ext cx="531114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96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96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7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- Апробирование театра на палочках «Семья», составление картин - пазлов «Семья»;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41210_101142_49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4460" y="3540760"/>
            <a:ext cx="4142740" cy="31070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Изображение 6" descr="IMG_20241210_101150_90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85710" y="181610"/>
            <a:ext cx="4329430" cy="324739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Изображение 8" descr="IMG_20241210_101338_44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58480" y="3667760"/>
            <a:ext cx="3945890" cy="29597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Изображение 9" descr="IMG_20241210_101123_18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6525" y="1825625"/>
            <a:ext cx="3886835" cy="291528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45489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990725" y="258445"/>
            <a:ext cx="531114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96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96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7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занятие по художествено - эстетическому развитию (рисование) на тему «Моя семья»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41021_140552_53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22935" y="3455670"/>
            <a:ext cx="2915920" cy="388874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Изображение 5" descr="IMG_20241021_140604_29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09280" y="390525"/>
            <a:ext cx="3903345" cy="292735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Изображение 6" descr="IMG_20241021_140620_340"/>
          <p:cNvPicPr>
            <a:picLocks noChangeAspect="1"/>
          </p:cNvPicPr>
          <p:nvPr/>
        </p:nvPicPr>
        <p:blipFill>
          <a:blip r:embed="rId5" cstate="print"/>
          <a:srcRect t="36196"/>
          <a:stretch>
            <a:fillRect/>
          </a:stretch>
        </p:blipFill>
        <p:spPr>
          <a:xfrm rot="10800000">
            <a:off x="2162175" y="1423670"/>
            <a:ext cx="4968240" cy="23774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Изображение 8" descr="IMG_20241021_140624_10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88020" y="3930015"/>
            <a:ext cx="3903980" cy="292798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Изображение 9" descr="IMG_20241021_140629_53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590" y="4001135"/>
            <a:ext cx="3808730" cy="285686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990725" y="258445"/>
            <a:ext cx="531114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96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96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7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- сюжетно - ролевая игра «Семейное кафе»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41022_152659_27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25740" y="258445"/>
            <a:ext cx="4234180" cy="317563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Изображение 5" descr="IMG_20241022_152703_24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41395" y="1271905"/>
            <a:ext cx="4195445" cy="314706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Изображение 6" descr="IMG_20241022_152754_39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41310" y="3723005"/>
            <a:ext cx="4118610" cy="308927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Изображение 8" descr="IMG_20241022_153037_80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6525" y="3378200"/>
            <a:ext cx="4578350" cy="343408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635"/>
            <a:ext cx="12319000" cy="726122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990725" y="258445"/>
            <a:ext cx="531114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96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96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7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акция с участием родителей   «Российский детский дед Мороз»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Изображение 6" descr="IMG_20250111_234544_30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5" y="4192905"/>
            <a:ext cx="4980305" cy="28098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Изображение 8" descr="IMG_20250111_234557_2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2180" y="797560"/>
            <a:ext cx="4909820" cy="2762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Изображение 9" descr="IMG_20250111_234605_28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78635" y="1307465"/>
            <a:ext cx="5129530" cy="28854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Изображение 10" descr="IMG_20250111_234537_50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08165" y="4192905"/>
            <a:ext cx="5283835" cy="297243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700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990725" y="258445"/>
            <a:ext cx="531114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96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96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7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развлекательная конкурсная программа «Битва шефов»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50111_204923_95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285" y="2252980"/>
            <a:ext cx="5752465" cy="43148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IMG_20250111_204945_39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73750" y="1058545"/>
            <a:ext cx="6318250" cy="474027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889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Изображение 8" descr="-5238231999733424702_1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5505" y="127000"/>
            <a:ext cx="5838190" cy="437896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Изображение 6" descr="IMG_20250111_204913_76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890" y="1926590"/>
            <a:ext cx="5955030" cy="446659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3377565" y="208280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11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80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80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мастер - класс «Кукла оберег»</a:t>
            </a:r>
            <a:endParaRPr lang="ru-RU" altLang="zh-CN" sz="80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" name="Изображение 5" descr="IMG_20241121_173432_44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55360" y="1152525"/>
            <a:ext cx="6264275" cy="4699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Изображение 6" descr="IMG_20241121_173359_49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525" y="2159000"/>
            <a:ext cx="5959475" cy="446976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889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Изображение 8" descr="IMG_20250111_204858_50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57875" y="120650"/>
            <a:ext cx="6334125" cy="47510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Изображение 3" descr="IMG_20241121_173440_43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6525" y="2096135"/>
            <a:ext cx="6098540" cy="457454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3582035" y="389890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11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80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музыкальная гостинная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50111_204644_08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21205" y="1205865"/>
            <a:ext cx="9646285" cy="542671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2056130" y="499745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11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80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семейная прогулка - экскурсия в библиотеку «Секреты семейного счастья»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" name="Изображение 5" descr="IMG_20250111_204504_78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0170" y="203200"/>
            <a:ext cx="5751830" cy="38334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Изображение 8" descr="Screenshot_20250112-003748"/>
          <p:cNvPicPr>
            <a:picLocks noChangeAspect="1"/>
          </p:cNvPicPr>
          <p:nvPr/>
        </p:nvPicPr>
        <p:blipFill>
          <a:blip r:embed="rId4" cstate="print"/>
          <a:srcRect t="37843" b="37852"/>
          <a:stretch>
            <a:fillRect/>
          </a:stretch>
        </p:blipFill>
        <p:spPr>
          <a:xfrm>
            <a:off x="136525" y="2845435"/>
            <a:ext cx="6946265" cy="384683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Изображение 6" descr="IMG_20250111_204515_64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3760" y="258445"/>
            <a:ext cx="6204585" cy="41351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Изображение 3" descr="IMG_20250111_204520_72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490" y="2963545"/>
            <a:ext cx="5843270" cy="38944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722755" y="499745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11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80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семейная прогулка - экскурсия в библиотеку «Секреты семейного счастья»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2056130" y="499745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Основной  этап</a:t>
            </a:r>
            <a:endParaRPr lang="ru-RU" sz="11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новогоднее мероприятие </a:t>
            </a:r>
            <a:endParaRPr lang="ru-RU" altLang="zh-CN" sz="7200">
              <a:latin typeface="Arial" panose="020B0604020202020204" pitchFamily="34" charset="0"/>
              <a:ea typeface="commissioner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«Проделки Яги и Ягусеньки»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50111_204623_60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" y="2355850"/>
            <a:ext cx="5587365" cy="37242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IMG_20250111_204616_09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1965" y="22860"/>
            <a:ext cx="5157470" cy="34372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Изображение 9" descr="-5474584397924657209_12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650230" y="3429000"/>
            <a:ext cx="5208270" cy="347154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7000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3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2070393" y="1074567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Заключительный этап</a:t>
            </a:r>
            <a:endParaRPr lang="ru-RU" sz="11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80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 dirty="0" err="1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совметная</a:t>
            </a:r>
            <a:r>
              <a:rPr lang="ru-RU" altLang="zh-CN" sz="7200" dirty="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работа детей и родителей по изготовлению книжки - малышки «Профессии моей семьи», «Герб семьи», «Древо семьи», фотоальбом «Моя семья»</a:t>
            </a:r>
            <a:endParaRPr lang="ru-RU" altLang="zh-CN" sz="7200" dirty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endParaRPr lang="ru-RU" altLang="zh-CN" sz="7200" dirty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 dirty="0"/>
            </a:br>
            <a:br>
              <a:rPr lang="ru-RU" altLang="en-US" sz="2700" dirty="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50110_161049_79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258050" y="142875"/>
            <a:ext cx="4700270" cy="35261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IMG_20250110_161150_16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121920" y="2809240"/>
            <a:ext cx="4838700" cy="36290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Изображение 8" descr="-5474584397924657222_12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86680" y="3559175"/>
            <a:ext cx="5659120" cy="318389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635" y="0"/>
            <a:ext cx="12319000" cy="7003415"/>
          </a:xfrm>
          <a:prstGeom prst="rect">
            <a:avLst/>
          </a:prstGeom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Изображение 3" descr="-5474584397924657228_1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4855" y="115570"/>
            <a:ext cx="5104130" cy="287147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Изображение 6" descr="-5474584397924657229_12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115" y="2196465"/>
            <a:ext cx="2524125" cy="4487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962785" y="746125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Заключительный этап</a:t>
            </a:r>
            <a:endParaRPr lang="ru-RU" sz="112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endParaRPr lang="ru-RU" sz="8000" i="1" u="sng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  <a:p>
            <a:pPr algn="ctr"/>
            <a:r>
              <a:rPr lang="ru-RU" altLang="zh-CN" sz="7200" dirty="0" smtClean="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совместная </a:t>
            </a:r>
            <a:r>
              <a:rPr lang="ru-RU" altLang="zh-CN" sz="7200" dirty="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работа детей и родителей по изготовлению книжки - малышки «Профессии моей семьи», «Герб семьи», «Древо семьи», фотоальбом </a:t>
            </a:r>
            <a:r>
              <a:rPr lang="ru-RU" altLang="zh-CN" sz="7200" dirty="0" smtClean="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«Хроники семейного счастья»</a:t>
            </a:r>
            <a:endParaRPr lang="ru-RU" altLang="zh-CN" sz="7200" dirty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endParaRPr lang="ru-RU" altLang="zh-CN" sz="7200" dirty="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 dirty="0"/>
            </a:br>
            <a:br>
              <a:rPr lang="ru-RU" altLang="en-US" sz="2700" dirty="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Изображение 8" descr="IMG_20250110_160615_27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07665" y="2885440"/>
            <a:ext cx="4765675" cy="35750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Изображение 9" descr="IMG_20250110_160621_50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37145" y="2986405"/>
            <a:ext cx="4632325" cy="347472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91135" y="-111760"/>
            <a:ext cx="12510770" cy="72243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3317875" y="208280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2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Заключительныйэтап</a:t>
            </a:r>
            <a:r>
              <a:rPr lang="ru-RU" altLang="zh-CN" sz="7200">
                <a:latin typeface="Arial" panose="020B0604020202020204" pitchFamily="34" charset="0"/>
                <a:ea typeface="commissioner"/>
                <a:cs typeface="Arial" panose="020B0604020202020204" pitchFamily="34" charset="0"/>
                <a:sym typeface="+mn-ea"/>
              </a:rPr>
              <a:t>  продукт проекта «Сундучок семейных ценностей»</a:t>
            </a:r>
            <a:endParaRPr lang="ru-RU" altLang="zh-CN" sz="7200">
              <a:solidFill>
                <a:schemeClr val="tx1"/>
              </a:solidFill>
              <a:latin typeface="Arial" panose="020B0604020202020204" pitchFamily="34" charset="0"/>
              <a:ea typeface="commissioner"/>
              <a:cs typeface="Arial" panose="020B0604020202020204" pitchFamily="34" charset="0"/>
            </a:endParaRPr>
          </a:p>
          <a:p>
            <a:pPr algn="ctr"/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Изображение 3" descr="IMG_20250112_222443_8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92580" y="954405"/>
            <a:ext cx="4298950" cy="57327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IMG_20250112_222509_69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35115" y="1070610"/>
            <a:ext cx="4210685" cy="561657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ее содержимое 6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74625" y="-145415"/>
            <a:ext cx="12494260" cy="72739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Рисунок 11" descr="D:\Картинки\Ёлочки\ёлочка_табличка_2.jpg"/>
          <p:cNvPicPr/>
          <p:nvPr/>
        </p:nvPicPr>
        <p:blipFill>
          <a:blip r:embed="rId2" cstate="print">
            <a:clrChange>
              <a:clrFrom>
                <a:srgbClr val="FFFEFC"/>
              </a:clrFrom>
              <a:clrTo>
                <a:srgbClr val="FF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" r="-2283" b="-2865"/>
          <a:stretch>
            <a:fillRect/>
          </a:stretch>
        </p:blipFill>
        <p:spPr bwMode="auto">
          <a:xfrm>
            <a:off x="136525" y="0"/>
            <a:ext cx="1586230" cy="1534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Изображение 3" descr="IMG_20250111_204858_50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92400"/>
            <a:ext cx="5766435" cy="432498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Изображение 5" descr="IMG_20250111_204913_76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2480" y="0"/>
            <a:ext cx="6223635" cy="46678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Заголовок 3"/>
          <p:cNvSpPr>
            <a:spLocks noGrp="1"/>
          </p:cNvSpPr>
          <p:nvPr/>
        </p:nvSpPr>
        <p:spPr>
          <a:xfrm>
            <a:off x="1225550" y="1148715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4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20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Спасибо</a:t>
            </a:r>
            <a:r>
              <a:rPr lang="ru-RU" sz="1120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Заголовок 3"/>
          <p:cNvSpPr>
            <a:spLocks noGrp="1"/>
          </p:cNvSpPr>
          <p:nvPr/>
        </p:nvSpPr>
        <p:spPr>
          <a:xfrm>
            <a:off x="6807835" y="5275580"/>
            <a:ext cx="4646930" cy="13258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3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ru-RU" sz="15430" i="1" u="sng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за внимание!</a:t>
            </a:r>
            <a:br>
              <a:rPr lang="ru-RU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</a:br>
            <a:br>
              <a:rPr lang="ru-RU" altLang="en-US"/>
            </a:br>
            <a:br>
              <a:rPr lang="ru-RU" altLang="en-US" sz="2700">
                <a:solidFill>
                  <a:schemeClr val="tx2">
                    <a:lumMod val="50000"/>
                  </a:schemeClr>
                </a:solidFill>
              </a:rPr>
            </a:br>
            <a:endParaRPr lang="ru-RU" altLang="en-US" sz="270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5875</Words>
  <Application>WPS Presentation</Application>
  <PresentationFormat>Произвольный</PresentationFormat>
  <Paragraphs>160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8" baseType="lpstr">
      <vt:lpstr>Arial</vt:lpstr>
      <vt:lpstr>SimSun</vt:lpstr>
      <vt:lpstr>Wingdings</vt:lpstr>
      <vt:lpstr>Calibri Light</vt:lpstr>
      <vt:lpstr>commissioner</vt:lpstr>
      <vt:lpstr>Segoe Print</vt:lpstr>
      <vt:lpstr>Microsoft YaHei</vt:lpstr>
      <vt:lpstr>Arial Unicode MS</vt:lpstr>
      <vt:lpstr>Calibri</vt:lpstr>
      <vt:lpstr>Office Theme</vt:lpstr>
      <vt:lpstr>        Муниципального дошкольного образовательного учреждения  Детский сад №2 «Елочка» общеразвивающего вида с приоритетным осуществлением художественно – эстетического развития воспитанников  Мой успешный проект «Все начинается с семьи» «семейные ценности» развитие представлений у детей старшего дошкольного возраста о важности семьи в жизни человека и приобщение их к семейным традициям средствами реализации проекта   </vt:lpstr>
      <vt:lpstr>       </vt:lpstr>
      <vt:lpstr>           Формирование духовно-нравственной личности ребенка на основе семейных ценностей.     Образовательные:  •         Расширять представления детей о составе семьи, о родственных связях. Развивающие: •        Развивать у детей память, логическое мышление и творческое воображение. Воспитательные: •         Воспитывать у детей любовь и уважение к членам семьи, показать ценность семьи для каждого человека и проявлять заботу о родных людях.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12</cp:revision>
  <dcterms:created xsi:type="dcterms:W3CDTF">2025-01-10T18:09:00Z</dcterms:created>
  <dcterms:modified xsi:type="dcterms:W3CDTF">2025-01-14T15:45:01Z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1049-12.2.0.19307</vt:lpwstr>
  </property>
  <property fmtid="{D5CDD505-2E9C-101B-9397-08002B2CF9AE}" pid="3" name="ICV">
    <vt:lpwstr>FF585E3970114F9A9CE41EB39604310F_13</vt:lpwstr>
  </property>
</Properties>
</file>