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4" r:id="rId8"/>
    <p:sldId id="265" r:id="rId9"/>
    <p:sldId id="263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85891-ECAE-4C22-9792-38FBA16A27A5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10F44-3D6F-4C7B-9B8C-3186F5D0AD6B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85891-ECAE-4C22-9792-38FBA16A27A5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10F44-3D6F-4C7B-9B8C-3186F5D0AD6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85891-ECAE-4C22-9792-38FBA16A27A5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23410F44-3D6F-4C7B-9B8C-3186F5D0AD6B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85891-ECAE-4C22-9792-38FBA16A27A5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10F44-3D6F-4C7B-9B8C-3186F5D0AD6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85891-ECAE-4C22-9792-38FBA16A27A5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10F44-3D6F-4C7B-9B8C-3186F5D0AD6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85891-ECAE-4C22-9792-38FBA16A27A5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10F44-3D6F-4C7B-9B8C-3186F5D0AD6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85891-ECAE-4C22-9792-38FBA16A27A5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10F44-3D6F-4C7B-9B8C-3186F5D0AD6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85891-ECAE-4C22-9792-38FBA16A27A5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10F44-3D6F-4C7B-9B8C-3186F5D0AD6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85891-ECAE-4C22-9792-38FBA16A27A5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10F44-3D6F-4C7B-9B8C-3186F5D0AD6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85891-ECAE-4C22-9792-38FBA16A27A5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10F44-3D6F-4C7B-9B8C-3186F5D0AD6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85891-ECAE-4C22-9792-38FBA16A27A5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10F44-3D6F-4C7B-9B8C-3186F5D0AD6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EA85891-ECAE-4C22-9792-38FBA16A27A5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3410F44-3D6F-4C7B-9B8C-3186F5D0AD6B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AE%D0%B6%D0%BD%D1%8B%D0%B9_%D0%A1%D1%83%D0%B4%D0%B0%D0%BD" TargetMode="External"/><Relationship Id="rId3" Type="http://schemas.openxmlformats.org/officeDocument/2006/relationships/hyperlink" Target="https://ru.wikipedia.org/wiki/%D0%98%D0%B7%D1%80%D0%B0%D0%B8%D0%BB%D1%8C" TargetMode="External"/><Relationship Id="rId7" Type="http://schemas.openxmlformats.org/officeDocument/2006/relationships/hyperlink" Target="https://ru.wikipedia.org/wiki/%D0%95%D0%B3%D0%B8%D0%BF%D0%B5%D1%82" TargetMode="External"/><Relationship Id="rId2" Type="http://schemas.openxmlformats.org/officeDocument/2006/relationships/hyperlink" Target="https://ru.wikipedia.org/wiki/%D0%9C%D1%8C%D1%8F%D0%BD%D0%BC%D0%B0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ru.wikipedia.org/wiki/%D0%A1%D0%B5%D0%B2%D0%B5%D1%80%D0%BD%D0%B0%D1%8F_%D0%9A%D0%BE%D1%80%D0%B5%D1%8F" TargetMode="External"/><Relationship Id="rId5" Type="http://schemas.openxmlformats.org/officeDocument/2006/relationships/hyperlink" Target="https://ru.wikipedia.org/wiki/%D0%90%D0%BD%D0%B3%D0%BE%D0%BB%D0%B0" TargetMode="External"/><Relationship Id="rId4" Type="http://schemas.openxmlformats.org/officeDocument/2006/relationships/hyperlink" Target="https://ru.wikipedia.org/wiki/%D0%A1%D0%B8%D1%80%D0%B8%D1%8F" TargetMode="External"/><Relationship Id="rId9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sz="4000" b="1" dirty="0" smtClean="0"/>
              <a:t/>
            </a:r>
            <a:br>
              <a:rPr lang="ru-RU" sz="4000" b="1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b="1" dirty="0" err="1" smtClean="0"/>
              <a:t>Межпредметные</a:t>
            </a:r>
            <a:r>
              <a:rPr lang="ru-RU" sz="4000" b="1" dirty="0" smtClean="0"/>
              <a:t> </a:t>
            </a:r>
            <a:r>
              <a:rPr lang="ru-RU" sz="4000" b="1" dirty="0"/>
              <a:t>связи на уроках химии </a:t>
            </a:r>
            <a:r>
              <a:rPr lang="ru-RU" sz="4000" b="1" dirty="0" smtClean="0"/>
              <a:t> .</a:t>
            </a:r>
            <a:r>
              <a:rPr lang="ru-RU" b="1" dirty="0"/>
              <a:t/>
            </a:r>
            <a:br>
              <a:rPr lang="ru-RU" b="1" dirty="0"/>
            </a:b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ru-RU" sz="2000" dirty="0" smtClean="0"/>
              <a:t>Расчётные задачи с </a:t>
            </a:r>
            <a:r>
              <a:rPr lang="ru-RU" sz="2000" dirty="0"/>
              <a:t>использованием понятий </a:t>
            </a:r>
            <a:r>
              <a:rPr lang="ru-RU" sz="2000" dirty="0" smtClean="0"/>
              <a:t>«Количество </a:t>
            </a:r>
            <a:r>
              <a:rPr lang="ru-RU" sz="2000" dirty="0"/>
              <a:t>вещества</a:t>
            </a:r>
            <a:r>
              <a:rPr lang="ru-RU" sz="2000" dirty="0" smtClean="0"/>
              <a:t>",  " </a:t>
            </a:r>
            <a:r>
              <a:rPr lang="ru-RU" sz="2000" dirty="0"/>
              <a:t>Моль", Молярная масса", </a:t>
            </a:r>
            <a:r>
              <a:rPr lang="ru-RU" sz="2000" dirty="0" smtClean="0"/>
              <a:t>«Молярный объём», «Постоянная </a:t>
            </a:r>
            <a:r>
              <a:rPr lang="ru-RU" sz="2000" dirty="0"/>
              <a:t> </a:t>
            </a:r>
            <a:r>
              <a:rPr lang="ru-RU" sz="2000" dirty="0" smtClean="0"/>
              <a:t>Авогадро».</a:t>
            </a:r>
          </a:p>
          <a:p>
            <a:endParaRPr lang="ru-RU" sz="2000" dirty="0" smtClean="0"/>
          </a:p>
          <a:p>
            <a:endParaRPr lang="ru-RU" sz="2000" dirty="0" smtClean="0"/>
          </a:p>
          <a:p>
            <a:r>
              <a:rPr lang="ru-RU" sz="2000" dirty="0" smtClean="0"/>
              <a:t>Учитель химии МБОУ СШ №47 г. Тверь</a:t>
            </a:r>
          </a:p>
          <a:p>
            <a:r>
              <a:rPr lang="ru-RU" sz="2000" dirty="0" smtClean="0"/>
              <a:t> </a:t>
            </a:r>
            <a:r>
              <a:rPr lang="ru-RU" sz="2000" dirty="0" err="1" smtClean="0"/>
              <a:t>Потокина</a:t>
            </a:r>
            <a:r>
              <a:rPr lang="ru-RU" sz="2000" dirty="0" smtClean="0"/>
              <a:t> Н.Н.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Химия и история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r>
              <a:rPr lang="ru-RU" sz="1600" dirty="0" smtClean="0"/>
              <a:t>Химия </a:t>
            </a:r>
            <a:r>
              <a:rPr lang="ru-RU" sz="1600" dirty="0"/>
              <a:t>непосредственно связана с </a:t>
            </a:r>
            <a:r>
              <a:rPr lang="ru-RU" sz="1600" dirty="0" smtClean="0"/>
              <a:t>историей. Химия</a:t>
            </a:r>
            <a:r>
              <a:rPr lang="ru-RU" sz="1600" dirty="0"/>
              <a:t>, как наука формировалась </a:t>
            </a:r>
            <a:r>
              <a:rPr lang="ru-RU" sz="1600" dirty="0" smtClean="0"/>
              <a:t>не </a:t>
            </a:r>
            <a:r>
              <a:rPr lang="ru-RU" sz="1600" dirty="0"/>
              <a:t>одно тысячелетие. Любое открытие, явление имеет свою дату, своего ученого.</a:t>
            </a:r>
          </a:p>
          <a:p>
            <a:r>
              <a:rPr lang="ru-RU" sz="1600" dirty="0" smtClean="0"/>
              <a:t> Исторические сведения важны </a:t>
            </a:r>
            <a:r>
              <a:rPr lang="ru-RU" sz="1600" dirty="0"/>
              <a:t>на первом этапе обучения химии. Они формируют интерес к предмету, пробуждают любознательность, а это в свою очередь способствует развитию познавательной потребности, мотивации изучения предмета.</a:t>
            </a:r>
          </a:p>
          <a:p>
            <a:r>
              <a:rPr lang="ru-RU" sz="1600" dirty="0"/>
              <a:t>Особый интерес представляют задачи, составленные на основе исторического материала.</a:t>
            </a:r>
          </a:p>
          <a:p>
            <a:pPr>
              <a:buNone/>
            </a:pPr>
            <a:endParaRPr lang="ru-RU" dirty="0"/>
          </a:p>
          <a:p>
            <a:endParaRPr lang="ru-RU" dirty="0"/>
          </a:p>
        </p:txBody>
      </p:sp>
      <p:pic>
        <p:nvPicPr>
          <p:cNvPr id="4" name="Рисунок 3" descr="slide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1071546"/>
            <a:ext cx="6715172" cy="31754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Хлор и Первая мировая война</a:t>
            </a:r>
            <a:endParaRPr lang="ru-RU" sz="36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sz="2900" dirty="0"/>
              <a:t>На </a:t>
            </a:r>
            <a:r>
              <a:rPr lang="ru-RU" sz="2900" dirty="0" err="1"/>
              <a:t>I-й</a:t>
            </a:r>
            <a:r>
              <a:rPr lang="ru-RU" sz="2900" dirty="0"/>
              <a:t> Гаагской конференции в 1899 году представители 26-ти стран подписали Декларацию «О неупотреблении снарядов, имеющих единственным назначением распространять удушающие или вредоносные газы». </a:t>
            </a:r>
            <a:endParaRPr lang="ru-RU" sz="2900" dirty="0" smtClean="0"/>
          </a:p>
          <a:p>
            <a:r>
              <a:rPr lang="ru-RU" sz="2900" dirty="0" smtClean="0"/>
              <a:t>Несмотря </a:t>
            </a:r>
            <a:r>
              <a:rPr lang="ru-RU" sz="2900" dirty="0"/>
              <a:t>на это к началу Первой мировой войны в арсеналах всех противоборствующих сторон (кроме Российской империи) имелись различные варианты «военной химии».</a:t>
            </a:r>
          </a:p>
          <a:p>
            <a:r>
              <a:rPr lang="ru-RU" sz="2900" dirty="0"/>
              <a:t>Идея применения хлора в бою принадлежала Фрицу </a:t>
            </a:r>
            <a:r>
              <a:rPr lang="ru-RU" sz="2900" dirty="0" smtClean="0"/>
              <a:t>Гарберу. Будущий </a:t>
            </a:r>
            <a:r>
              <a:rPr lang="ru-RU" sz="2900" dirty="0"/>
              <a:t>нобелевский лауреат считал, если французы имели смелость применить ружейные гранаты с раздражающим веществом, то и использование немцами дезинфицирующего вещества - хлора, не будет сочтено нарушением Гаагского соглашения.</a:t>
            </a:r>
          </a:p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sz="2900" b="1" i="1" dirty="0" smtClean="0"/>
              <a:t>Задача №1. Рассчитайте</a:t>
            </a:r>
            <a:r>
              <a:rPr lang="ru-RU" sz="2900" b="1" i="1" dirty="0"/>
              <a:t>, сколько молекул хлора содержит боевой баллон массой 20 кг</a:t>
            </a:r>
            <a:r>
              <a:rPr lang="ru-RU" sz="2900" dirty="0"/>
              <a:t>.</a:t>
            </a:r>
          </a:p>
          <a:p>
            <a:endParaRPr lang="ru-RU" dirty="0"/>
          </a:p>
        </p:txBody>
      </p:sp>
      <p:pic>
        <p:nvPicPr>
          <p:cNvPr id="6" name="Рисунок 5" descr="2_thumb_23550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6314" y="2357430"/>
            <a:ext cx="3915707" cy="38576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4000" dirty="0" smtClean="0"/>
              <a:t>Первая газовая атака германцев у Ипра  на французские войска  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sz="3300" dirty="0" smtClean="0"/>
              <a:t>22. 04. 1915 г.</a:t>
            </a:r>
            <a:r>
              <a:rPr lang="ru-RU" sz="3300" dirty="0"/>
              <a:t> </a:t>
            </a:r>
            <a:r>
              <a:rPr lang="ru-RU" sz="3300" dirty="0" smtClean="0"/>
              <a:t>В </a:t>
            </a:r>
            <a:r>
              <a:rPr lang="ru-RU" sz="3300" dirty="0" smtClean="0"/>
              <a:t>17 </a:t>
            </a:r>
            <a:r>
              <a:rPr lang="ru-RU" sz="3300" dirty="0"/>
              <a:t>часов немцы выпустили хлор из </a:t>
            </a:r>
            <a:r>
              <a:rPr lang="ru-RU" sz="3300" b="1" i="1" dirty="0"/>
              <a:t>5700 баллонов</a:t>
            </a:r>
            <a:r>
              <a:rPr lang="ru-RU" sz="3300" dirty="0"/>
              <a:t> сразу. Наблюдатели видели два любопытных жёлто-зелёных облака, которые лёгкий ветер подталкивал к окопам. За облаками двигалась немецкая пехота. Вскоре газ начал затекать во французские окопы. Эффект от отравления газом оказался устрашающим</a:t>
            </a:r>
            <a:r>
              <a:rPr lang="ru-RU" sz="3300" dirty="0" smtClean="0"/>
              <a:t>.</a:t>
            </a:r>
          </a:p>
          <a:p>
            <a:r>
              <a:rPr lang="ru-RU" sz="3300" dirty="0" smtClean="0"/>
              <a:t> </a:t>
            </a:r>
            <a:r>
              <a:rPr lang="ru-RU" sz="3300" i="1" dirty="0"/>
              <a:t>Хлор поражает дыхательные пути и слизистые, вызывает ожоги глаз и при обильном вдыхании приводит к смерти от удушья</a:t>
            </a:r>
            <a:r>
              <a:rPr lang="ru-RU" sz="3300" dirty="0" smtClean="0"/>
              <a:t>.</a:t>
            </a:r>
          </a:p>
          <a:p>
            <a:r>
              <a:rPr lang="ru-RU" sz="3300" dirty="0" smtClean="0"/>
              <a:t> </a:t>
            </a:r>
            <a:r>
              <a:rPr lang="ru-RU" sz="3300" dirty="0"/>
              <a:t>Однако мощнее всего оказалось психическое воздействие. В течение короткого времени более 15 тысяч человек выбыли из строя, из них 5 тысяч лишились жизни.</a:t>
            </a:r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sz="3800" b="1" i="1" dirty="0" smtClean="0"/>
              <a:t>Задача №</a:t>
            </a:r>
            <a:r>
              <a:rPr lang="ru-RU" sz="3800" b="1" i="1" dirty="0"/>
              <a:t>2</a:t>
            </a:r>
            <a:r>
              <a:rPr lang="ru-RU" sz="3800" dirty="0"/>
              <a:t>. </a:t>
            </a:r>
            <a:r>
              <a:rPr lang="ru-RU" sz="3800" b="1" i="1" dirty="0"/>
              <a:t>Учитывая, что </a:t>
            </a:r>
            <a:r>
              <a:rPr lang="ru-RU" sz="3800" b="1" i="1" dirty="0" smtClean="0"/>
              <a:t> масса одного баллона 20 кг</a:t>
            </a:r>
            <a:r>
              <a:rPr lang="ru-RU" sz="3800" b="1" i="1" dirty="0"/>
              <a:t>, рассчитайте,  сколько  </a:t>
            </a:r>
            <a:r>
              <a:rPr lang="ru-RU" sz="3800" b="1" i="1" u="sng" dirty="0"/>
              <a:t>атомов</a:t>
            </a:r>
            <a:r>
              <a:rPr lang="ru-RU" sz="3800" b="1" i="1" dirty="0"/>
              <a:t>  хлора оказывали поражающее действие при </a:t>
            </a:r>
            <a:r>
              <a:rPr lang="ru-RU" sz="3800" b="1" i="1" u="sng" dirty="0"/>
              <a:t>этой</a:t>
            </a:r>
            <a:r>
              <a:rPr lang="ru-RU" sz="3800" b="1" i="1" dirty="0"/>
              <a:t> атаке?</a:t>
            </a:r>
            <a:endParaRPr lang="ru-RU" sz="3800" dirty="0"/>
          </a:p>
          <a:p>
            <a:endParaRPr lang="ru-RU" dirty="0"/>
          </a:p>
        </p:txBody>
      </p:sp>
      <p:pic>
        <p:nvPicPr>
          <p:cNvPr id="6" name="Рисунок 5" descr="gas-attack-near-ypres-in-1915-2EXX77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752" y="3143248"/>
            <a:ext cx="3962400" cy="30211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Русский фронт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/>
              <a:t>В момент первой газобаллонной атаки на Русском фронте применение немцами химического оружия у Ипра пока в полной мере учтено не было. Сведения о возможности газовой атаки со стороны противника отсутствовали. Наблюдение за германскими окопами выявить подготовку к атаке не смогло. Насторожить мог лишь следующий факт: 16 мая было замечено, что в ближнем тылу противника  в 17 часов 30 минут проехало 9 больших закрытых брезентом повозок - каждая повозка имела запряжку в 6 лошадей.</a:t>
            </a:r>
            <a:br>
              <a:rPr lang="ru-RU" dirty="0"/>
            </a:b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b="1" i="1" dirty="0" smtClean="0"/>
              <a:t>Задача №3 Рассчитайте  </a:t>
            </a:r>
            <a:r>
              <a:rPr lang="ru-RU" b="1" i="1" dirty="0"/>
              <a:t>массу   1м</a:t>
            </a:r>
            <a:r>
              <a:rPr lang="ru-RU" b="1" i="1" baseline="30000" dirty="0"/>
              <a:t>3</a:t>
            </a:r>
            <a:r>
              <a:rPr lang="ru-RU" b="1" i="1" dirty="0"/>
              <a:t> (н.у.) газа хлора Cl2?</a:t>
            </a:r>
          </a:p>
          <a:p>
            <a:endParaRPr lang="ru-RU" dirty="0"/>
          </a:p>
        </p:txBody>
      </p:sp>
      <p:pic>
        <p:nvPicPr>
          <p:cNvPr id="5" name="Рисунок 4" descr="160208_11_42_5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6314" y="2857496"/>
            <a:ext cx="3786214" cy="30003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/>
              <a:t>18 мая  1915г </a:t>
            </a:r>
            <a:r>
              <a:rPr lang="ru-RU" sz="3600" dirty="0" smtClean="0"/>
              <a:t>  </a:t>
            </a:r>
            <a:r>
              <a:rPr lang="ru-RU" sz="3600" dirty="0"/>
              <a:t>3 часа 20 минут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sz="2900" dirty="0"/>
              <a:t>Объектом для первой газобаллонной атаки на Русском фронте стали части русской 2-й армии, грудью преградившей немцам   путь к Варшаве.  </a:t>
            </a:r>
            <a:r>
              <a:rPr lang="ru-RU" sz="2900" dirty="0" smtClean="0"/>
              <a:t>В 3 </a:t>
            </a:r>
            <a:r>
              <a:rPr lang="ru-RU" sz="2900" dirty="0"/>
              <a:t>часа 20 минут после короткого </a:t>
            </a:r>
            <a:r>
              <a:rPr lang="ru-RU" sz="2900" dirty="0" smtClean="0"/>
              <a:t>обстрела, перед </a:t>
            </a:r>
            <a:r>
              <a:rPr lang="ru-RU" sz="2900" dirty="0"/>
              <a:t>окопами противника  появился зеленоватый </a:t>
            </a:r>
            <a:r>
              <a:rPr lang="ru-RU" sz="2900" dirty="0" smtClean="0"/>
              <a:t>дым. </a:t>
            </a:r>
            <a:r>
              <a:rPr lang="ru-RU" sz="2900" dirty="0"/>
              <a:t>Приняв газовое облако   за   дымовую завесу, маскирующую пехотную атаку, русские войска в передовых окопах были усилены, а также подтянуты резервы.</a:t>
            </a:r>
            <a:br>
              <a:rPr lang="ru-RU" sz="2900" dirty="0"/>
            </a:br>
            <a:r>
              <a:rPr lang="ru-RU" sz="2900" dirty="0"/>
              <a:t>Достигнув окопов, удушающие газы стали по ним разливаться, приводя бойцов  в обморочное состояние, вызывая головокружение, кашель и  рвоту. Смертельный газ накапливался, и вскоре лабиринты окопов оказались заполнены трупами и умирающими Потеряв более 9000 человек, в т. ч. 1183 погибшими, русские войска отбили натиск противника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sz="2900" dirty="0"/>
              <a:t>Знавшее об апрельской газовой атаке германцев у Ипра   командование    дивизии по собственной инициативе заказало в Москве противогазы и отправило за ними приемщика. Но противогазы по иронии судьбы были доставлены … вечером 18-го мая.</a:t>
            </a:r>
          </a:p>
          <a:p>
            <a:r>
              <a:rPr lang="ru-RU" sz="2900" b="1" i="1" dirty="0" smtClean="0"/>
              <a:t>Задача №4. Какой </a:t>
            </a:r>
            <a:r>
              <a:rPr lang="ru-RU" sz="2900" b="1" i="1" dirty="0"/>
              <a:t>объём (н.у.) займут,  выпущенные из  1 баллона 20 кг хлора?</a:t>
            </a:r>
            <a:endParaRPr lang="ru-RU" sz="2900" dirty="0"/>
          </a:p>
          <a:p>
            <a:endParaRPr lang="ru-RU" dirty="0"/>
          </a:p>
        </p:txBody>
      </p:sp>
      <p:pic>
        <p:nvPicPr>
          <p:cNvPr id="6" name="Рисунок 5" descr="1_TmxWllTMj9LnGt8_WPFZRg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57818" y="3714752"/>
            <a:ext cx="3500462" cy="28797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Отравляющее вещество- иприт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25000" lnSpcReduction="20000"/>
          </a:bodyPr>
          <a:lstStyle/>
          <a:p>
            <a:pPr fontAlgn="base"/>
            <a:r>
              <a:rPr lang="ru-RU" sz="4900" dirty="0"/>
              <a:t>Летом 1917 года под многострадальным Ипром был использован газ, получивший название по имени этого города, — иприт</a:t>
            </a:r>
            <a:r>
              <a:rPr lang="ru-RU" sz="4900" dirty="0" smtClean="0"/>
              <a:t>.                        </a:t>
            </a:r>
          </a:p>
          <a:p>
            <a:pPr fontAlgn="base"/>
            <a:r>
              <a:rPr lang="ru-RU" sz="4900" dirty="0" smtClean="0"/>
              <a:t>Его </a:t>
            </a:r>
            <a:r>
              <a:rPr lang="ru-RU" sz="4900" dirty="0"/>
              <a:t>особенностью было воздействие на кожу в обход противогаза. При попадании на незащищенную кожу иприт вызывал тяжёлые химические ожоги, некроз, а следы от него оставались на всю жизнь. </a:t>
            </a:r>
            <a:r>
              <a:rPr lang="ru-RU" sz="4900" dirty="0" smtClean="0"/>
              <a:t>                                     </a:t>
            </a:r>
          </a:p>
          <a:p>
            <a:pPr fontAlgn="base"/>
            <a:r>
              <a:rPr lang="ru-RU" sz="4900" dirty="0" smtClean="0"/>
              <a:t>Впервые </a:t>
            </a:r>
            <a:r>
              <a:rPr lang="ru-RU" sz="4900" dirty="0"/>
              <a:t>немцы обстреляли снарядами с ипритом сосредоточившихся перед атакой английских военных. Тысячи людей получили жуткие ожоги, причём у многих солдат не оказалось даже противогазов. </a:t>
            </a:r>
            <a:endParaRPr lang="ru-RU" sz="4900" dirty="0" smtClean="0"/>
          </a:p>
          <a:p>
            <a:pPr fontAlgn="base"/>
            <a:r>
              <a:rPr lang="ru-RU" sz="4900" dirty="0" smtClean="0"/>
              <a:t>Вдобавок </a:t>
            </a:r>
            <a:r>
              <a:rPr lang="ru-RU" sz="4900" dirty="0"/>
              <a:t>газ оказался очень устойчивым и несколько дней продолжал травить всех, кто заходил в его зону действия.</a:t>
            </a:r>
          </a:p>
          <a:p>
            <a:pPr fontAlgn="base">
              <a:buNone/>
            </a:pPr>
            <a:endParaRPr lang="ru-RU" sz="4500" dirty="0"/>
          </a:p>
          <a:p>
            <a:endParaRPr lang="ru-RU" dirty="0"/>
          </a:p>
        </p:txBody>
      </p:sp>
      <p:pic>
        <p:nvPicPr>
          <p:cNvPr id="5" name="Содержимое 4" descr="fe26bd578d755e86842c7b8a467d586d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643438" y="3714752"/>
            <a:ext cx="4038600" cy="1742367"/>
          </a:xfrm>
        </p:spPr>
      </p:pic>
      <p:sp>
        <p:nvSpPr>
          <p:cNvPr id="6" name="Прямоугольник 5"/>
          <p:cNvSpPr/>
          <p:nvPr/>
        </p:nvSpPr>
        <p:spPr>
          <a:xfrm>
            <a:off x="4572000" y="1643050"/>
            <a:ext cx="428628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b="1" i="1" dirty="0" err="1" smtClean="0"/>
              <a:t>Ипри́т</a:t>
            </a:r>
            <a:r>
              <a:rPr lang="ru-RU" i="1" dirty="0" smtClean="0"/>
              <a:t> — химическое соединение с </a:t>
            </a:r>
            <a:r>
              <a:rPr lang="ru-RU" b="1" i="1" dirty="0" smtClean="0"/>
              <a:t>формулой</a:t>
            </a:r>
            <a:r>
              <a:rPr lang="ru-RU" i="1" dirty="0" smtClean="0"/>
              <a:t> </a:t>
            </a:r>
            <a:r>
              <a:rPr lang="ru-RU" b="1" i="1" dirty="0" smtClean="0"/>
              <a:t>S(CH</a:t>
            </a:r>
            <a:r>
              <a:rPr lang="ru-RU" b="1" i="1" baseline="-25000" dirty="0" smtClean="0"/>
              <a:t>2</a:t>
            </a:r>
            <a:r>
              <a:rPr lang="ru-RU" b="1" i="1" dirty="0" smtClean="0"/>
              <a:t>CH</a:t>
            </a:r>
            <a:r>
              <a:rPr lang="ru-RU" b="1" i="1" baseline="-25000" dirty="0" smtClean="0"/>
              <a:t>2</a:t>
            </a:r>
            <a:r>
              <a:rPr lang="ru-RU" b="1" i="1" dirty="0" smtClean="0"/>
              <a:t>Cl)</a:t>
            </a:r>
            <a:r>
              <a:rPr lang="ru-RU" b="1" i="1" baseline="-25000" dirty="0" smtClean="0"/>
              <a:t>2</a:t>
            </a:r>
            <a:r>
              <a:rPr lang="ru-RU" b="1" i="1" dirty="0" smtClean="0"/>
              <a:t>.</a:t>
            </a:r>
            <a:endParaRPr lang="ru-RU" dirty="0" smtClean="0"/>
          </a:p>
          <a:p>
            <a:pPr fontAlgn="base"/>
            <a:r>
              <a:rPr lang="ru-RU" b="1" i="1" dirty="0" smtClean="0"/>
              <a:t>Задача № 5 Рассчитайте массу 10 моль иприта. Какой объём займёт это количество вещества?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Отравляющее вещество- дифосген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ru-RU" sz="5600" dirty="0" smtClean="0"/>
              <a:t> </a:t>
            </a:r>
            <a:r>
              <a:rPr lang="ru-RU" sz="6400" dirty="0" smtClean="0"/>
              <a:t>Отравляющие </a:t>
            </a:r>
            <a:r>
              <a:rPr lang="ru-RU" sz="6400" dirty="0"/>
              <a:t>вещества сделались символом бессмысленной бойни, а все побывавшие под химическими атаками навсегда запомнили ужас перед смертоносными </a:t>
            </a:r>
            <a:r>
              <a:rPr lang="ru-RU" sz="6400" dirty="0" smtClean="0"/>
              <a:t>облаками, наползающими </a:t>
            </a:r>
            <a:r>
              <a:rPr lang="ru-RU" sz="6400" dirty="0"/>
              <a:t>на окопы. </a:t>
            </a:r>
            <a:endParaRPr lang="ru-RU" sz="6400" dirty="0" smtClean="0"/>
          </a:p>
          <a:p>
            <a:r>
              <a:rPr lang="ru-RU" sz="6400" dirty="0" smtClean="0"/>
              <a:t>Первая </a:t>
            </a:r>
            <a:r>
              <a:rPr lang="ru-RU" sz="6400" dirty="0"/>
              <a:t>мировая стала настоящим бенефисом газового оружия: в ней успели применить 40 разных типов отравляющих веществ, от которых пострадало 1,2 миллиона человек и ещё до ста тысяч погибло.</a:t>
            </a:r>
          </a:p>
          <a:p>
            <a:r>
              <a:rPr lang="ru-RU" sz="6400" dirty="0" smtClean="0"/>
              <a:t> Самым коварным оружием массового поражения стали мины, заряженные дифосгеном.</a:t>
            </a:r>
            <a:r>
              <a:rPr lang="ru-RU" sz="6400" dirty="0" smtClean="0"/>
              <a:t> </a:t>
            </a:r>
          </a:p>
          <a:p>
            <a:r>
              <a:rPr lang="ru-RU" sz="6400" dirty="0" smtClean="0"/>
              <a:t>Противогаз стал одним из ключевых предметов снаряжения. При отходе его бросали в последнюю очередь. Правда, и это не всегда помогало: иной раз концентрация газа оказывалась слишком высокой и люди умирали даже в противогазах</a:t>
            </a:r>
            <a:endParaRPr lang="ru-RU" sz="6400" dirty="0" smtClean="0"/>
          </a:p>
          <a:p>
            <a:endParaRPr lang="ru-RU" sz="4900" dirty="0"/>
          </a:p>
          <a:p>
            <a:endParaRPr lang="ru-RU" sz="6400" dirty="0"/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sz="6400" b="1" i="1" dirty="0"/>
              <a:t> </a:t>
            </a:r>
            <a:r>
              <a:rPr lang="ru-RU" sz="6400" b="1" i="1" dirty="0" smtClean="0"/>
              <a:t>     </a:t>
            </a:r>
            <a:r>
              <a:rPr lang="ru-RU" sz="6400" dirty="0" smtClean="0"/>
              <a:t> </a:t>
            </a:r>
            <a:r>
              <a:rPr lang="ru-RU" sz="6400" b="1" i="1" dirty="0" smtClean="0"/>
              <a:t>Дифосген – </a:t>
            </a:r>
            <a:r>
              <a:rPr lang="en-US" sz="6400" b="1" i="1" dirty="0" err="1" smtClean="0"/>
              <a:t>ClCOOCCl</a:t>
            </a:r>
            <a:r>
              <a:rPr lang="ru-RU" sz="6400" b="1" i="1" dirty="0" smtClean="0"/>
              <a:t>3</a:t>
            </a:r>
            <a:r>
              <a:rPr lang="ru-RU" sz="6400" dirty="0" smtClean="0"/>
              <a:t> -бесцветная жидкость с запахом гнилых фруктов.  </a:t>
            </a:r>
          </a:p>
          <a:p>
            <a:pPr>
              <a:buNone/>
            </a:pPr>
            <a:r>
              <a:rPr lang="ru-RU" sz="6400" b="1" i="1" dirty="0" smtClean="0"/>
              <a:t>      Задача № 6. Рассчитайте, какой объём займёт 19,8 г данного вещества при испарении</a:t>
            </a:r>
            <a:r>
              <a:rPr lang="ru-RU" sz="6400" dirty="0" smtClean="0"/>
              <a:t>.</a:t>
            </a:r>
          </a:p>
          <a:p>
            <a:endParaRPr lang="ru-RU" sz="6400" dirty="0"/>
          </a:p>
        </p:txBody>
      </p:sp>
      <p:pic>
        <p:nvPicPr>
          <p:cNvPr id="7" name="Рисунок 6" descr="15078432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628" y="3071810"/>
            <a:ext cx="3143272" cy="25717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Знать, чтобы выжить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 fontAlgn="base"/>
            <a:r>
              <a:rPr lang="ru-RU" dirty="0"/>
              <a:t>Необычно эффективным способом защиты оказалось разжигание костров: волны горячего воздуха довольно успешно рассеивали облака газа. В сентябре 1916 года во время германской газовой атаки один русский полковник снял маску, чтобы командовать по телефону, и развёл костёр прямо на входе в собственную землянку. В итоге он провёл весь бой, выкрикивая команды, ценой лишь лёгкого отравления.</a:t>
            </a:r>
          </a:p>
          <a:p>
            <a:pPr fontAlgn="base"/>
            <a:r>
              <a:rPr lang="ru-RU" b="1" i="1" dirty="0" smtClean="0"/>
              <a:t> </a:t>
            </a:r>
            <a:r>
              <a:rPr lang="ru-RU" b="1" i="1" dirty="0" smtClean="0"/>
              <a:t>Задача №7 Какое количество вещества ( моль) кислорода содержится в 0,1 м</a:t>
            </a:r>
            <a:r>
              <a:rPr lang="ru-RU" b="1" i="1" baseline="30000" dirty="0" smtClean="0"/>
              <a:t>3</a:t>
            </a:r>
            <a:r>
              <a:rPr lang="ru-RU" b="1" i="1" dirty="0" smtClean="0"/>
              <a:t> воздуха? Принять содержание  кислорода в воздухе за 21 %.</a:t>
            </a:r>
          </a:p>
          <a:p>
            <a:pPr fontAlgn="base"/>
            <a:endParaRPr lang="ru-RU" dirty="0"/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 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5" name="Рисунок 4" descr="scre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0562" y="1500174"/>
            <a:ext cx="3929090" cy="36433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/>
              <a:t> </a:t>
            </a:r>
            <a:r>
              <a:rPr lang="ru-RU" sz="3600" dirty="0" smtClean="0"/>
              <a:t>Конвенция о запрещении химического оружия. </a:t>
            </a:r>
            <a:endParaRPr lang="ru-RU" sz="3600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/>
        <p:txBody>
          <a:bodyPr>
            <a:normAutofit fontScale="25000" lnSpcReduction="20000"/>
          </a:bodyPr>
          <a:lstStyle/>
          <a:p>
            <a:pPr fontAlgn="base"/>
            <a:r>
              <a:rPr lang="ru-RU" sz="6400" b="1" dirty="0" smtClean="0"/>
              <a:t> </a:t>
            </a:r>
            <a:r>
              <a:rPr lang="ru-RU" sz="6400" dirty="0" smtClean="0"/>
              <a:t>Применение </a:t>
            </a:r>
            <a:r>
              <a:rPr lang="ru-RU" sz="6400" dirty="0"/>
              <a:t>газа во время Первой мировой войны стало одним из преступлений против человечества и символом бессмысленного истребления людей.</a:t>
            </a:r>
          </a:p>
          <a:p>
            <a:endParaRPr lang="ru-RU" sz="2900" b="1" dirty="0" smtClean="0"/>
          </a:p>
          <a:p>
            <a:r>
              <a:rPr lang="ru-RU" sz="6400" b="1" dirty="0" smtClean="0"/>
              <a:t>29 апреля 1997</a:t>
            </a:r>
            <a:r>
              <a:rPr lang="ru-RU" sz="6400" dirty="0" smtClean="0"/>
              <a:t>  вступила в силу Конвенция  о запрещении химического оружия</a:t>
            </a:r>
            <a:r>
              <a:rPr lang="ru-RU" sz="6400" dirty="0" smtClean="0"/>
              <a:t/>
            </a:r>
            <a:br>
              <a:rPr lang="ru-RU" sz="6400" dirty="0" smtClean="0"/>
            </a:br>
            <a:endParaRPr lang="ru-RU" sz="6400" dirty="0"/>
          </a:p>
          <a:p>
            <a:r>
              <a:rPr lang="ru-RU" sz="6400" dirty="0"/>
              <a:t>Почти все страны в мире присоединились к Конвенции о запрещении химического оружия. В настоящее время 190 из 193 государств-членов ООН являются участниками КХО. Подписали, но ещё не ратифицировали Конвенцию (</a:t>
            </a:r>
            <a:r>
              <a:rPr lang="ru-RU" sz="6400" u="sng" dirty="0">
                <a:hlinkClick r:id="rId2" tooltip="Мьянма"/>
              </a:rPr>
              <a:t>Мьянма</a:t>
            </a:r>
            <a:r>
              <a:rPr lang="ru-RU" sz="6400" dirty="0"/>
              <a:t> и </a:t>
            </a:r>
            <a:r>
              <a:rPr lang="ru-RU" sz="6400" u="sng" dirty="0">
                <a:hlinkClick r:id="rId3" tooltip="Израиль"/>
              </a:rPr>
              <a:t>Израиль</a:t>
            </a:r>
            <a:r>
              <a:rPr lang="ru-RU" sz="6400" dirty="0"/>
              <a:t>). Последняя на данный момент </a:t>
            </a:r>
            <a:r>
              <a:rPr lang="ru-RU" sz="6400" u="sng" dirty="0">
                <a:hlinkClick r:id="rId4" tooltip="Сирия"/>
              </a:rPr>
              <a:t>Сирия</a:t>
            </a:r>
            <a:r>
              <a:rPr lang="ru-RU" sz="6400" dirty="0"/>
              <a:t> подписала Конвенцию 13 сентября 2013 года.</a:t>
            </a:r>
          </a:p>
          <a:p>
            <a:r>
              <a:rPr lang="ru-RU" sz="6400" dirty="0"/>
              <a:t> 4 государства не подписали Конвенцию (</a:t>
            </a:r>
            <a:r>
              <a:rPr lang="ru-RU" sz="6400" u="sng" dirty="0">
                <a:hlinkClick r:id="rId5" tooltip="Ангола"/>
              </a:rPr>
              <a:t>Ангола</a:t>
            </a:r>
            <a:r>
              <a:rPr lang="ru-RU" sz="6400" dirty="0"/>
              <a:t>, </a:t>
            </a:r>
            <a:r>
              <a:rPr lang="ru-RU" sz="6400" u="sng" dirty="0">
                <a:hlinkClick r:id="rId6" tooltip="Северная Корея"/>
              </a:rPr>
              <a:t>Северная Корея</a:t>
            </a:r>
            <a:r>
              <a:rPr lang="ru-RU" sz="6400" dirty="0"/>
              <a:t>, </a:t>
            </a:r>
            <a:r>
              <a:rPr lang="ru-RU" sz="6400" u="sng" dirty="0">
                <a:hlinkClick r:id="rId7" tooltip="Египет"/>
              </a:rPr>
              <a:t>Египет</a:t>
            </a:r>
            <a:r>
              <a:rPr lang="ru-RU" sz="6400" dirty="0"/>
              <a:t> и </a:t>
            </a:r>
            <a:r>
              <a:rPr lang="ru-RU" sz="6400" u="sng" dirty="0">
                <a:hlinkClick r:id="rId8" tooltip="Южный Судан"/>
              </a:rPr>
              <a:t>Южный Судан</a:t>
            </a:r>
            <a:r>
              <a:rPr lang="ru-RU" sz="6400" dirty="0"/>
              <a:t>).  </a:t>
            </a:r>
          </a:p>
          <a:p>
            <a:endParaRPr lang="ru-RU" dirty="0"/>
          </a:p>
        </p:txBody>
      </p:sp>
      <p:pic>
        <p:nvPicPr>
          <p:cNvPr id="9" name="Содержимое 8" descr="gas_litvin1.jpg"/>
          <p:cNvPicPr>
            <a:picLocks noGrp="1" noChangeAspect="1"/>
          </p:cNvPicPr>
          <p:nvPr>
            <p:ph sz="half" idx="2"/>
          </p:nvPr>
        </p:nvPicPr>
        <p:blipFill>
          <a:blip r:embed="rId9"/>
          <a:stretch>
            <a:fillRect/>
          </a:stretch>
        </p:blipFill>
        <p:spPr>
          <a:xfrm>
            <a:off x="4648200" y="2780764"/>
            <a:ext cx="4038600" cy="2577062"/>
          </a:xfrm>
        </p:spPr>
      </p:pic>
      <p:sp>
        <p:nvSpPr>
          <p:cNvPr id="10" name="Прямоугольник 9"/>
          <p:cNvSpPr/>
          <p:nvPr/>
        </p:nvSpPr>
        <p:spPr>
          <a:xfrm>
            <a:off x="4929190" y="1500174"/>
            <a:ext cx="37147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/>
              <a:t>Задача №8.Сколько молекул кислорода   содержится в 0,1 м</a:t>
            </a:r>
            <a:r>
              <a:rPr lang="ru-RU" b="1" i="1" baseline="30000" dirty="0" smtClean="0"/>
              <a:t>3</a:t>
            </a:r>
            <a:r>
              <a:rPr lang="ru-RU" b="1" i="1" dirty="0" smtClean="0"/>
              <a:t> воздуха? Принять содержание  кислорода в воздухе за 21 %. 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157</TotalTime>
  <Words>899</Words>
  <Application>Microsoft Office PowerPoint</Application>
  <PresentationFormat>Экран (4:3)</PresentationFormat>
  <Paragraphs>63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Апекс</vt:lpstr>
      <vt:lpstr>  Межпредметные связи на уроках химии  .  </vt:lpstr>
      <vt:lpstr>Химия и история</vt:lpstr>
      <vt:lpstr>Хлор и Первая мировая война</vt:lpstr>
      <vt:lpstr>Первая газовая атака германцев у Ипра  на французские войска   </vt:lpstr>
      <vt:lpstr>Русский фронт</vt:lpstr>
      <vt:lpstr>18 мая  1915г   3 часа 20 минут</vt:lpstr>
      <vt:lpstr>Отравляющее вещество- иприт</vt:lpstr>
      <vt:lpstr>Отравляющее вещество- дифосген</vt:lpstr>
      <vt:lpstr>Знать, чтобы выжить</vt:lpstr>
      <vt:lpstr> Конвенция о запрещении химического оружия. 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Межпредметные связи на уроках химии как средство формирования метапредметных компетенций.</dc:title>
  <dc:creator>potok</dc:creator>
  <cp:lastModifiedBy>potok</cp:lastModifiedBy>
  <cp:revision>16</cp:revision>
  <dcterms:created xsi:type="dcterms:W3CDTF">2021-11-10T11:09:57Z</dcterms:created>
  <dcterms:modified xsi:type="dcterms:W3CDTF">2021-11-10T13:47:10Z</dcterms:modified>
</cp:coreProperties>
</file>