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childlibrary.files.wordpress.com/2014/01/1283882679_c2e8edf2e0e6edfbe920f4eeed203836203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57" y="-171400"/>
            <a:ext cx="10695593" cy="736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837266"/>
            <a:ext cx="842493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«Моё село – </a:t>
            </a:r>
          </a:p>
          <a:p>
            <a:pPr algn="ctr"/>
            <a:r>
              <a:rPr lang="ru-RU" sz="5400" b="1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</a:t>
            </a:r>
            <a:r>
              <a:rPr lang="ru-RU" sz="54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моё богатство»</a:t>
            </a:r>
          </a:p>
          <a:p>
            <a:pPr algn="ctr"/>
            <a:endParaRPr lang="ru-RU" sz="3600" b="1" cap="none" spc="0" dirty="0" smtClean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МБОУ «Янтарненская школа </a:t>
            </a:r>
          </a:p>
          <a:p>
            <a:pPr algn="ctr"/>
            <a:r>
              <a:rPr lang="ru-RU" sz="3600" b="1" cap="none" spc="0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им. В.В. Кубракова» </a:t>
            </a:r>
          </a:p>
          <a:p>
            <a:pPr algn="ctr"/>
            <a:r>
              <a:rPr lang="ru-RU" sz="3600" b="1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учащаяся </a:t>
            </a:r>
            <a:r>
              <a:rPr lang="ru-RU" sz="3600" b="1" dirty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8</a:t>
            </a:r>
            <a:r>
              <a:rPr lang="ru-RU" sz="3600" b="1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-Б </a:t>
            </a:r>
            <a:r>
              <a:rPr lang="ru-RU" sz="3600" b="1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класса</a:t>
            </a:r>
            <a:endParaRPr lang="ru-RU" sz="3600" b="1" cap="none" spc="0" dirty="0" smtClean="0">
              <a:ln w="11430"/>
              <a:solidFill>
                <a:schemeClr val="bg2">
                  <a:lumMod val="1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600" b="1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Годованюк Ксения Александровна</a:t>
            </a:r>
          </a:p>
          <a:p>
            <a:pPr algn="ctr"/>
            <a:r>
              <a:rPr lang="ru-RU" sz="3600" b="1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Учитель: </a:t>
            </a:r>
            <a:r>
              <a:rPr lang="ru-RU" sz="3600" b="1" dirty="0" err="1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Мицкая</a:t>
            </a:r>
            <a:r>
              <a:rPr lang="ru-RU" sz="3600" b="1" dirty="0" smtClean="0">
                <a:ln w="11430"/>
                <a:solidFill>
                  <a:schemeClr val="bg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Анна Павловна</a:t>
            </a:r>
          </a:p>
          <a:p>
            <a:pPr algn="ctr"/>
            <a:endParaRPr lang="ru-RU" sz="3600" b="1" cap="none" spc="0" dirty="0" smtClean="0">
              <a:ln w="11430"/>
              <a:solidFill>
                <a:schemeClr val="bg2">
                  <a:lumMod val="1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6211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Саня\Desktop\книга Янтарное\i (1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5812" y="-374223"/>
            <a:ext cx="10715625" cy="76079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699792" y="966095"/>
            <a:ext cx="598112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0" b="1" dirty="0">
                <a:gradFill>
                  <a:gsLst>
                    <a:gs pos="0">
                      <a:srgbClr val="B099D2"/>
                    </a:gs>
                    <a:gs pos="40000">
                      <a:srgbClr val="9379B5"/>
                    </a:gs>
                    <a:gs pos="50000">
                      <a:srgbClr val="9379B5"/>
                    </a:gs>
                    <a:gs pos="68000">
                      <a:srgbClr val="9379B5"/>
                    </a:gs>
                    <a:gs pos="100000">
                      <a:srgbClr val="B099D2"/>
                    </a:gs>
                  </a:gsLst>
                  <a:lin ang="5400000" scaled="0"/>
                </a:gradFill>
                <a:effectLst>
                  <a:outerShdw blurRad="87998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entury Gothic"/>
                <a:ea typeface="Century Gothic"/>
                <a:cs typeface="Times New Roman"/>
              </a:rPr>
              <a:t>Я</a:t>
            </a:r>
            <a:r>
              <a:rPr lang="ru-RU" sz="8800" b="1" dirty="0">
                <a:gradFill>
                  <a:gsLst>
                    <a:gs pos="0">
                      <a:srgbClr val="B099D2"/>
                    </a:gs>
                    <a:gs pos="40000">
                      <a:srgbClr val="9379B5"/>
                    </a:gs>
                    <a:gs pos="50000">
                      <a:srgbClr val="9379B5"/>
                    </a:gs>
                    <a:gs pos="68000">
                      <a:srgbClr val="9379B5"/>
                    </a:gs>
                    <a:gs pos="100000">
                      <a:srgbClr val="B099D2"/>
                    </a:gs>
                  </a:gsLst>
                  <a:lin ang="5400000" scaled="0"/>
                </a:gradFill>
                <a:effectLst>
                  <a:outerShdw blurRad="87998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Century Gothic"/>
                <a:ea typeface="Century Gothic"/>
                <a:cs typeface="Times New Roman"/>
              </a:rPr>
              <a:t>нтарное</a:t>
            </a:r>
            <a:endParaRPr lang="ru-RU" sz="8800" dirty="0"/>
          </a:p>
        </p:txBody>
      </p:sp>
      <p:sp>
        <p:nvSpPr>
          <p:cNvPr id="6" name="Поле 3"/>
          <p:cNvSpPr txBox="1"/>
          <p:nvPr/>
        </p:nvSpPr>
        <p:spPr>
          <a:xfrm>
            <a:off x="4232461" y="1038672"/>
            <a:ext cx="4543425" cy="987425"/>
          </a:xfrm>
          <a:prstGeom prst="rect">
            <a:avLst/>
          </a:prstGeom>
          <a:noFill/>
          <a:ln>
            <a:noFill/>
          </a:ln>
          <a:effectLst/>
        </p:spPr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1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B099D2"/>
                    </a:gs>
                    <a:gs pos="40000">
                      <a:srgbClr val="9379B5"/>
                    </a:gs>
                    <a:gs pos="50000">
                      <a:srgbClr val="9379B5"/>
                    </a:gs>
                    <a:gs pos="68000">
                      <a:srgbClr val="9379B5"/>
                    </a:gs>
                    <a:gs pos="100000">
                      <a:srgbClr val="B099D2"/>
                    </a:gs>
                  </a:gsLst>
                  <a:lin ang="5400000" scaled="0"/>
                </a:gradFill>
                <a:effectLst>
                  <a:outerShdw blurRad="87998" dist="50800" dir="5040000" algn="tl">
                    <a:srgbClr val="8064A2">
                      <a:tint val="80000"/>
                      <a:satMod val="250000"/>
                      <a:alpha val="45000"/>
                    </a:srgbClr>
                  </a:outerShdw>
                </a:effectLst>
                <a:uLnTx/>
                <a:uFillTx/>
                <a:latin typeface="Century Gothic"/>
                <a:ea typeface="Times New Roman"/>
                <a:cs typeface="Times New Roman"/>
              </a:rPr>
              <a:t>Годованюк Ксения</a:t>
            </a:r>
            <a:endParaRPr kumimoji="0" lang="ru-RU" sz="1200" b="0" i="1" u="none" strike="noStrike" kern="0" cap="none" spc="75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Times New Roman"/>
              <a:cs typeface="Times New Roman"/>
            </a:endParaRPr>
          </a:p>
        </p:txBody>
      </p:sp>
      <p:pic>
        <p:nvPicPr>
          <p:cNvPr id="8" name="Рисунок 7" descr="C:\Users\Саня\Desktop\книга Янтарное\image (7)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08"/>
          <a:stretch/>
        </p:blipFill>
        <p:spPr bwMode="auto">
          <a:xfrm>
            <a:off x="3131840" y="3186367"/>
            <a:ext cx="6181725" cy="35382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475656" y="2905087"/>
            <a:ext cx="5564985" cy="11541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6000" b="1" i="1" spc="50" dirty="0">
                <a:solidFill>
                  <a:srgbClr val="5F497A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Новое</a:t>
            </a:r>
            <a:r>
              <a:rPr lang="ru-RU" sz="6000" b="1" i="1" spc="50" dirty="0">
                <a:solidFill>
                  <a:srgbClr val="5F497A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Edwardian Script ITC"/>
                <a:ea typeface="Times New Roman"/>
                <a:cs typeface="Times New Roman"/>
              </a:rPr>
              <a:t> </a:t>
            </a:r>
            <a:r>
              <a:rPr lang="ru-RU" sz="6000" b="1" i="1" spc="50" dirty="0">
                <a:solidFill>
                  <a:srgbClr val="5F497A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о</a:t>
            </a:r>
            <a:r>
              <a:rPr lang="ru-RU" sz="6000" b="1" i="1" spc="50" dirty="0">
                <a:solidFill>
                  <a:srgbClr val="5F497A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Edwardian Script ITC"/>
                <a:ea typeface="Times New Roman"/>
                <a:cs typeface="Times New Roman"/>
              </a:rPr>
              <a:t> </a:t>
            </a:r>
            <a:r>
              <a:rPr lang="ru-RU" sz="6000" b="1" i="1" spc="50" dirty="0">
                <a:solidFill>
                  <a:srgbClr val="5F497A"/>
                </a:solidFill>
                <a:effectLst>
                  <a:outerShdw blurRad="76200" dist="50800" dir="5400000" algn="tl">
                    <a:srgbClr val="000000">
                      <a:alpha val="65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старом</a:t>
            </a:r>
            <a:endParaRPr lang="ru-RU" sz="6000" i="1" spc="75" dirty="0">
              <a:solidFill>
                <a:srgbClr val="4F81BD"/>
              </a:solidFill>
              <a:effectLst/>
              <a:latin typeface="Century Gothic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3069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:\Users\Саня\Desktop\книга Янтарное\90733461_large_beigebrownblue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940" y="-363855"/>
            <a:ext cx="10723880" cy="758571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332489" y="548680"/>
            <a:ext cx="3610283" cy="7366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40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Содержание</a:t>
            </a:r>
            <a:endParaRPr lang="ru-RU" sz="40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51720" y="1285357"/>
            <a:ext cx="6192688" cy="3834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1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 Исторические сведения</a:t>
            </a:r>
            <a:endParaRPr lang="ru-RU" sz="2400" dirty="0">
              <a:latin typeface="Century Gothic"/>
              <a:ea typeface="Century Gothic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2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</a:t>
            </a:r>
            <a:r>
              <a:rPr lang="ru-RU" sz="2400" dirty="0" smtClean="0">
                <a:latin typeface="Century Gothic"/>
                <a:ea typeface="Century Gothic"/>
                <a:cs typeface="Times New Roman"/>
              </a:rPr>
              <a:t> </a:t>
            </a: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География</a:t>
            </a:r>
            <a:endParaRPr lang="ru-RU" sz="2400" dirty="0">
              <a:latin typeface="Century Gothic"/>
              <a:ea typeface="Century Gothic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3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 </a:t>
            </a: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Общество</a:t>
            </a:r>
            <a:endParaRPr lang="ru-RU" sz="2400" dirty="0">
              <a:latin typeface="Century Gothic"/>
              <a:ea typeface="Century Gothic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4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 </a:t>
            </a: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Крымская Голландия</a:t>
            </a:r>
            <a:endParaRPr lang="ru-RU" sz="2400" dirty="0">
              <a:latin typeface="Century Gothic"/>
              <a:ea typeface="Century Gothic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5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 </a:t>
            </a: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Подвиг лётчика 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В.В. </a:t>
            </a:r>
            <a:r>
              <a:rPr lang="ru-RU" sz="2400" b="1" dirty="0" err="1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Кубракова</a:t>
            </a:r>
            <a:endParaRPr lang="ru-RU" sz="2400" dirty="0">
              <a:latin typeface="Century Gothic"/>
              <a:ea typeface="Century Gothic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6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.Визит </a:t>
            </a: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Л. Д. Кучмы в село Янтарное</a:t>
            </a:r>
            <a:endParaRPr lang="ru-RU" sz="2400" dirty="0">
              <a:latin typeface="Century Gothic"/>
              <a:ea typeface="Century Gothic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2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7</a:t>
            </a:r>
            <a:r>
              <a:rPr lang="ru-RU" sz="2400" b="1" dirty="0" smtClean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. Заключение</a:t>
            </a:r>
            <a:endParaRPr lang="ru-RU" sz="2400" dirty="0">
              <a:effectLst/>
              <a:latin typeface="Century Gothic"/>
              <a:ea typeface="Century Gothic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0792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ня\Desktop\книга Янтарное\i (7)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1"/>
          <a:stretch/>
        </p:blipFill>
        <p:spPr bwMode="auto">
          <a:xfrm>
            <a:off x="-778827" y="-381000"/>
            <a:ext cx="10701655" cy="762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5138727" cy="2591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070860" algn="l"/>
              </a:tabLst>
            </a:pPr>
            <a:r>
              <a:rPr lang="ru-RU" sz="5400" b="1" dirty="0">
                <a:solidFill>
                  <a:srgbClr val="262626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latin typeface="Century Gothic"/>
                <a:ea typeface="Century Gothic"/>
                <a:cs typeface="Times New Roman"/>
              </a:rPr>
              <a:t>История…</a:t>
            </a:r>
            <a:endParaRPr lang="ru-RU" sz="1200" dirty="0">
              <a:latin typeface="Century Gothic"/>
              <a:ea typeface="Century Gothic"/>
              <a:cs typeface="Times New Roman"/>
            </a:endParaRP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latin typeface="Times New Roman"/>
                <a:ea typeface="Century Gothic"/>
                <a:cs typeface="Times New Roman"/>
              </a:rPr>
              <a:t>В конце 15 века на склонах балки в округе села Янтарного появляются татарские племена из Ногайской Орды и Средней Азии. Это были семьи (рода) кочевых племен: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Даир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, Ташлы,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Конгрант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и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Бурань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Кыры.</a:t>
            </a:r>
            <a:endParaRPr lang="ru-RU" sz="16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492896"/>
            <a:ext cx="4938642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1600" b="1" dirty="0">
                <a:latin typeface="Times New Roman"/>
                <a:ea typeface="Century Gothic"/>
                <a:cs typeface="Times New Roman"/>
              </a:rPr>
              <a:t>Первое документальное упоминание села встречается в Камеральном Описании Крыма… 1784 года, судя по которому, в последний период Крымского ханства Ташлы-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Даир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входил в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Даирский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кадылык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Акмечетского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каймаканства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. </a:t>
            </a:r>
            <a:endParaRPr lang="ru-RU" sz="16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pic>
        <p:nvPicPr>
          <p:cNvPr id="1026" name="Picture 2" descr="C:\Users\Саня\Desktop\книга Янтарное\1469480717_genuezcy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8642" y="3809351"/>
            <a:ext cx="4788024" cy="307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ня\Desktop\книга Янтарное\1422788728_130671-r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27" y="156017"/>
            <a:ext cx="4530080" cy="3272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аня\Desktop\книга Янтарное\post-30212-1422085774-84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19" y="4151186"/>
            <a:ext cx="3771889" cy="292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36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ня\Desktop\книга Янтарное\i (7)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1"/>
          <a:stretch/>
        </p:blipFill>
        <p:spPr bwMode="auto">
          <a:xfrm>
            <a:off x="-778827" y="-348872"/>
            <a:ext cx="10701655" cy="7620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8396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b="1" dirty="0">
                <a:latin typeface="Times New Roman"/>
                <a:ea typeface="Century Gothic"/>
                <a:cs typeface="Times New Roman"/>
              </a:rPr>
              <a:t>В 1941 году население Ташлы –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Даир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и других окружных сел покинуло свои дома в связи с приближением фронта. В конце войны часть жителей стали постепенно возвращаться…</a:t>
            </a:r>
            <a:endParaRPr lang="ru-RU" sz="16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16982" y="2526940"/>
            <a:ext cx="5598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 smtClean="0">
                <a:latin typeface="Times New Roman"/>
                <a:ea typeface="Century Gothic"/>
                <a:cs typeface="Times New Roman"/>
              </a:rPr>
              <a:t>	</a:t>
            </a:r>
            <a:r>
              <a:rPr lang="ru-RU" sz="1500" b="1" dirty="0" smtClean="0">
                <a:latin typeface="Times New Roman"/>
                <a:ea typeface="Century Gothic"/>
                <a:cs typeface="Times New Roman"/>
              </a:rPr>
              <a:t>Но…В </a:t>
            </a:r>
            <a:r>
              <a:rPr lang="ru-RU" sz="1500" b="1" dirty="0">
                <a:latin typeface="Times New Roman"/>
                <a:ea typeface="Century Gothic"/>
                <a:cs typeface="Times New Roman"/>
              </a:rPr>
              <a:t>1944 году, после </a:t>
            </a:r>
            <a:r>
              <a:rPr lang="ru-RU" sz="1500" b="1" dirty="0" smtClean="0">
                <a:latin typeface="Times New Roman"/>
                <a:ea typeface="Century Gothic"/>
                <a:cs typeface="Times New Roman"/>
              </a:rPr>
              <a:t>освобождения Крыма </a:t>
            </a:r>
            <a:r>
              <a:rPr lang="ru-RU" sz="1500" b="1" dirty="0">
                <a:latin typeface="Times New Roman"/>
                <a:ea typeface="Century Gothic"/>
                <a:cs typeface="Times New Roman"/>
              </a:rPr>
              <a:t>от фашистов, согласно Постановлению ГКО № 5859 от 11 мая 1944 года, 18 мая крымские татары были депортированы в Среднюю Азию.</a:t>
            </a:r>
            <a:endParaRPr lang="ru-RU" sz="15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34552" y="5160493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sz="1600" b="1" dirty="0">
                <a:latin typeface="Times New Roman"/>
                <a:ea typeface="Century Gothic"/>
                <a:cs typeface="Times New Roman"/>
              </a:rPr>
              <a:t>Указом Президиума Верховного Совета РСФСР от 21 августа 1945 года Ташлы-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Даир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был переименован в Малая Балка и Ташлы-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Даирский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 сельсовет — в </a:t>
            </a:r>
            <a:r>
              <a:rPr lang="ru-RU" sz="1600" b="1" dirty="0" err="1">
                <a:latin typeface="Times New Roman"/>
                <a:ea typeface="Century Gothic"/>
                <a:cs typeface="Times New Roman"/>
              </a:rPr>
              <a:t>Малобалкинский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.</a:t>
            </a:r>
            <a:endParaRPr lang="ru-RU" sz="16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pic>
        <p:nvPicPr>
          <p:cNvPr id="2050" name="Picture 2" descr="https://im3-tub-ru.yandex.net/i?id=94f10007c6e8fce33cc5d1a4ab780363-l&amp;n=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42603"/>
            <a:ext cx="5425474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znaj.ua/img/cache/feed_publication_image/44/44980_fKRlGyXNhbZ8_w_7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40"/>
          <a:stretch/>
        </p:blipFill>
        <p:spPr bwMode="auto">
          <a:xfrm>
            <a:off x="4571581" y="-171399"/>
            <a:ext cx="4714301" cy="259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image.tsn.ua/media/images2/608xX/Nov2011/3835243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264" y="1556792"/>
            <a:ext cx="4205392" cy="3209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961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 dir="r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latin typeface="Times New Roman"/>
                <a:ea typeface="Century Gothic"/>
                <a:cs typeface="Times New Roman"/>
              </a:rPr>
              <a:t>В период с 1954 по 1968 год Малую Балку переименовали в Янтарное.</a:t>
            </a:r>
            <a:endParaRPr lang="ru-RU" sz="14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pic>
        <p:nvPicPr>
          <p:cNvPr id="3" name="Рисунок 2" descr="C:\Users\Саня\Desktop\книга Янтарное\i (7)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71"/>
          <a:stretch/>
        </p:blipFill>
        <p:spPr bwMode="auto">
          <a:xfrm>
            <a:off x="-773113" y="-348366"/>
            <a:ext cx="10690225" cy="75857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54260" y="144500"/>
            <a:ext cx="468051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chemeClr val="accent4">
                    <a:lumMod val="75000"/>
                  </a:schemeClr>
                </a:solidFill>
                <a:latin typeface="Times New Roman"/>
                <a:ea typeface="Century Gothic"/>
                <a:cs typeface="Times New Roman"/>
              </a:rPr>
              <a:t>НАЧАЛО РАЗВИТИЯ ХОЗЯЙСТВА</a:t>
            </a:r>
          </a:p>
          <a:p>
            <a:pPr>
              <a:spcAft>
                <a:spcPts val="0"/>
              </a:spcAft>
            </a:pPr>
            <a:r>
              <a:rPr lang="ru-RU" sz="1600" b="1" dirty="0" smtClean="0">
                <a:latin typeface="Times New Roman"/>
                <a:ea typeface="Century Gothic"/>
                <a:cs typeface="Times New Roman"/>
              </a:rPr>
              <a:t>	Хозяйство 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«Степное» было образовано в 1946 году. Организаторам нового совхоза было трудно в налаживании хозяйственной деятельности- было мало техники, сельхоз- инвентаря, а главное- людей. </a:t>
            </a:r>
            <a:endParaRPr lang="ru-RU" sz="1600" b="1" dirty="0" smtClean="0">
              <a:latin typeface="Times New Roman"/>
              <a:ea typeface="Century Gothic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ru-RU" sz="1600" b="1" dirty="0" smtClean="0">
                <a:latin typeface="Times New Roman"/>
                <a:ea typeface="Century Gothic"/>
                <a:cs typeface="Times New Roman"/>
              </a:rPr>
              <a:t>	В 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1948 году было решено заложить виноградники на площади 38,5 га. </a:t>
            </a:r>
            <a:r>
              <a:rPr lang="ru-RU" sz="1600" b="1" dirty="0" smtClean="0">
                <a:latin typeface="Times New Roman"/>
                <a:ea typeface="Century Gothic"/>
                <a:cs typeface="Times New Roman"/>
              </a:rPr>
              <a:t>Хорошие 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климатические условия и высокие </a:t>
            </a:r>
            <a:r>
              <a:rPr lang="ru-RU" sz="1600" b="1" dirty="0" smtClean="0">
                <a:latin typeface="Times New Roman"/>
                <a:ea typeface="Century Gothic"/>
                <a:cs typeface="Times New Roman"/>
              </a:rPr>
              <a:t>урожаи 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янтарных гроздей винограда заставляют руководство </a:t>
            </a:r>
            <a:r>
              <a:rPr lang="ru-RU" sz="1600" b="1" dirty="0" smtClean="0">
                <a:latin typeface="Times New Roman"/>
                <a:ea typeface="Century Gothic"/>
                <a:cs typeface="Times New Roman"/>
              </a:rPr>
              <a:t>изменить название села, и в период </a:t>
            </a:r>
            <a:r>
              <a:rPr lang="ru-RU" sz="1600" b="1" dirty="0">
                <a:latin typeface="Times New Roman"/>
                <a:ea typeface="Century Gothic"/>
                <a:cs typeface="Times New Roman"/>
              </a:rPr>
              <a:t>с 1954 по 1968 год Малую Балку переименовали в Янтарное</a:t>
            </a:r>
            <a:r>
              <a:rPr lang="ru-RU" sz="1600" b="1" dirty="0" smtClean="0">
                <a:latin typeface="Times New Roman"/>
                <a:ea typeface="Century Gothic"/>
                <a:cs typeface="Times New Roman"/>
              </a:rPr>
              <a:t>. </a:t>
            </a:r>
            <a:endParaRPr lang="ru-RU" sz="1600" dirty="0">
              <a:effectLst/>
              <a:latin typeface="Century Gothic"/>
              <a:ea typeface="Century Gothic"/>
              <a:cs typeface="Times New Roman"/>
            </a:endParaRPr>
          </a:p>
        </p:txBody>
      </p:sp>
      <p:pic>
        <p:nvPicPr>
          <p:cNvPr id="4098" name="Picture 2" descr="C:\Users\Саня\Desktop\книга Янтарное\image (1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-171400"/>
            <a:ext cx="4398573" cy="299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Саня\Desktop\книга Янтарное\image (8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57"/>
          <a:stretch/>
        </p:blipFill>
        <p:spPr bwMode="auto">
          <a:xfrm>
            <a:off x="5465507" y="3087432"/>
            <a:ext cx="3678493" cy="3845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Саня\Desktop\книга Янтарное\image (1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72" y="3824636"/>
            <a:ext cx="4104456" cy="3137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17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2272"/>
            <a:ext cx="10693400" cy="758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468560" y="55892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49962" y="16127"/>
            <a:ext cx="577456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стало увеличиваться, появилась техника для обработки виноградников… Стали закладывать гектары плодовых садов…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Экспериментальное процветающее хозяйство переименовывают в СПХ «Мир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 называется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агроцех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№55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»… Об этом хозяйстве узнают во всём мире.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5" name="Picture 5" descr="C:\Users\Саня\Desktop\книга Янтарное\image (19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393465"/>
            <a:ext cx="3384376" cy="4512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Саня\Desktop\книга Янтарное\image (1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448" y="3645024"/>
            <a:ext cx="4032448" cy="3673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Саня\Desktop\книга Янтарное\image (11).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50889"/>
            <a:ext cx="3744416" cy="4992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07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4700" y="-361950"/>
            <a:ext cx="10693400" cy="758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86000" y="2828836"/>
            <a:ext cx="4572000" cy="110799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	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совхозе увеличивается жилой фонд. Строятся новые дома, появляются новые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улицы, дом культуры, магазины, фонтаны…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</a:p>
        </p:txBody>
      </p:sp>
      <p:pic>
        <p:nvPicPr>
          <p:cNvPr id="6147" name="Picture 3" descr="C:\Users\Саня\Desktop\книга Янтарное\image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126686"/>
            <a:ext cx="3940696" cy="295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Саня\Desktop\книга Янтарное\image (1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073" y="-126686"/>
            <a:ext cx="5529854" cy="2836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Саня\Desktop\книга Янтарное\image (18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1546" y="3789040"/>
            <a:ext cx="3312368" cy="2341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Саня\Desktop\книга Янтарное\image (3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365104"/>
            <a:ext cx="3632920" cy="272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Саня\Desktop\книга Янтарное\image (7)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75"/>
          <a:stretch/>
        </p:blipFill>
        <p:spPr bwMode="auto">
          <a:xfrm>
            <a:off x="6116688" y="3914645"/>
            <a:ext cx="3658116" cy="286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2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Саня\Desktop\книга Янтарное\image (6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320" y="3067812"/>
            <a:ext cx="975360" cy="722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C:\Users\Саня\Desktop\книга Янтарное\i 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576" y="-531812"/>
            <a:ext cx="10723880" cy="79216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683568" y="116632"/>
            <a:ext cx="3793154" cy="991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5400" b="1" dirty="0">
                <a:solidFill>
                  <a:srgbClr val="1D1B11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География…</a:t>
            </a:r>
            <a:endParaRPr lang="ru-RU" sz="54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340768"/>
            <a:ext cx="403244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Село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расположено на 8 км к югу от районного центра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Красногвардейское, в 60 км от г. Симферополя, в 3 км от ж/д станции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Краснопартизанская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im0-tub-ru.yandex.net/i?id=9f4dbbc92500f6ad4a6dc5fb66d67688-l&amp;n=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580" y="3645024"/>
            <a:ext cx="750093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c.pics.livejournal.com/smugastyj/24755280/119636/119636_9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913" y="-658075"/>
            <a:ext cx="5710469" cy="4282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5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ня\Desktop\книга Янтарное\i (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1516" y="-517572"/>
            <a:ext cx="10723880" cy="79216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79431" y="620688"/>
            <a:ext cx="3860993" cy="991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5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Общество….</a:t>
            </a:r>
            <a:endParaRPr lang="ru-RU" sz="5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1612563"/>
            <a:ext cx="5256584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До 2010 года на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территории села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работал: Агро цех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№ 55 ОАО "ММК им.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Ильича",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- уникальный комплекс по выращиванию луковиц тюльпанов и саженцев плодовых деревьев (производство зерновых, подсолнечника, садоводство, виноградарство, животноводство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).</a:t>
            </a:r>
          </a:p>
          <a:p>
            <a:pPr indent="449580">
              <a:spcAft>
                <a:spcPts val="0"/>
              </a:spcAft>
            </a:pPr>
            <a:endParaRPr lang="ru-RU" sz="1400" b="1" dirty="0">
              <a:latin typeface="Times New Roman"/>
              <a:ea typeface="Calibri"/>
              <a:cs typeface="Times New Roman"/>
            </a:endParaRPr>
          </a:p>
          <a:p>
            <a:pPr indent="449580">
              <a:spcAft>
                <a:spcPts val="0"/>
              </a:spcAft>
            </a:pPr>
            <a:endParaRPr lang="ru-RU" sz="1400" b="1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60032" y="334813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	</a:t>
            </a:r>
          </a:p>
          <a:p>
            <a:pPr>
              <a:spcAft>
                <a:spcPts val="0"/>
              </a:spcAft>
            </a:pPr>
            <a:endParaRPr lang="ru-RU" b="1" dirty="0">
              <a:latin typeface="Times New Roman"/>
              <a:ea typeface="Calibri"/>
              <a:cs typeface="Times New Roman"/>
            </a:endParaRPr>
          </a:p>
        </p:txBody>
      </p:sp>
      <p:pic>
        <p:nvPicPr>
          <p:cNvPr id="2054" name="Picture 6" descr="http://kievgrad.com/photo/image/1174/preview/147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86"/>
          <a:stretch/>
        </p:blipFill>
        <p:spPr bwMode="auto">
          <a:xfrm>
            <a:off x="5414811" y="388241"/>
            <a:ext cx="3862583" cy="244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940152" y="2859667"/>
            <a:ext cx="3068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Бойко В. – глава компании.</a:t>
            </a:r>
            <a:endParaRPr lang="ru-RU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3563300"/>
            <a:ext cx="4320480" cy="329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140968"/>
            <a:ext cx="5527028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511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ня\Desktop\книга Янтарное\i (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940" y="-531812"/>
            <a:ext cx="10723880" cy="79216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037474" y="188640"/>
            <a:ext cx="7069051" cy="991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54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Крымская Голландия…</a:t>
            </a:r>
            <a:endParaRPr lang="ru-RU" sz="5400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1180515"/>
            <a:ext cx="597666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Со времён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СССР и до 2010 года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в селе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занимались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выращиванием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тюльпанов, выведением новых сортов, экспортом во все страны мира.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Ц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ветная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полоса простиралась на 12 километров, и одновременно там распускались 45—48 миллионов бутонов. Тогда же специально к полям протянули ветку Северо-Крымского канала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. 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5" name="Рисунок 4" descr="http://s00.yaplakal.com/pics/pics_preview/4/5/1/19215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247" y="2743200"/>
            <a:ext cx="4213860" cy="3160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mtdata.ru/u30/photoF723/20655699133-0/original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45"/>
          <a:stretch/>
        </p:blipFill>
        <p:spPr bwMode="auto">
          <a:xfrm>
            <a:off x="-26818" y="3429000"/>
            <a:ext cx="5112568" cy="31683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3957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ня\Desktop\книга Янтарное\i (1)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940" y="-531812"/>
            <a:ext cx="10723880" cy="792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s00.yaplakal.com/pics/pics_original/7/4/1/19214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4" y="366703"/>
            <a:ext cx="4468495" cy="3349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s00.yaplakal.com/pics/pics_original/1/6/8/191861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45632"/>
            <a:ext cx="4786561" cy="3312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s00.yaplakal.com/pics/pics_preview/0/4/1/19214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918" y="214021"/>
            <a:ext cx="4334510" cy="3251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1221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-530225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-675456"/>
            <a:ext cx="8208912" cy="2590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48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Подвиг лётчика </a:t>
            </a:r>
            <a:endParaRPr lang="ru-RU" sz="48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48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  Виктора Владимировича  </a:t>
            </a:r>
            <a:r>
              <a:rPr lang="ru-RU" sz="4800" b="1" dirty="0" err="1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Кубракова</a:t>
            </a:r>
            <a:r>
              <a:rPr lang="ru-RU" sz="48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…</a:t>
            </a:r>
            <a:endParaRPr lang="ru-RU" sz="48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44" y="1849505"/>
            <a:ext cx="597666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	Мне очень хочется познакомить читателей данной работы, с потрясающим человеком, подвиг которого будет жить в сердцах жителей нашего села вечно…</a:t>
            </a:r>
          </a:p>
          <a:p>
            <a:pPr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	11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мая 1979 года на аэродроме гарнизона Октябрьское (943 МРАП ЧФ) проходили обычные плановые полеты самолетов «Ту-22М2». Экипаж корабля № 19 в составе капитана Кубракова, штурмана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Перелепченко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, штурмана-инструктора </a:t>
            </a:r>
            <a:r>
              <a:rPr lang="ru-RU" b="1" dirty="0" err="1" smtClean="0">
                <a:latin typeface="Times New Roman"/>
                <a:ea typeface="Calibri"/>
                <a:cs typeface="Times New Roman"/>
              </a:rPr>
              <a:t>Каленинихина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на полигон, где должно было пройти учебное бомбометание.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5" name="Рисунок 4" descr="http://xn--80aafy5bs.xn--p1ai/wp-content/uploads/2015/10/1.Tu-22M2.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064" y="2556347"/>
            <a:ext cx="4064000" cy="2502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topgun.rin.ru/images/2056_3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83"/>
          <a:stretch/>
        </p:blipFill>
        <p:spPr bwMode="auto">
          <a:xfrm>
            <a:off x="467196" y="4953362"/>
            <a:ext cx="4444072" cy="23423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1442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-530225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 descr="C:\Users\Саня\Desktop\загружено...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7" t="1622" r="8763" b="-3"/>
          <a:stretch/>
        </p:blipFill>
        <p:spPr bwMode="auto">
          <a:xfrm>
            <a:off x="-108520" y="404664"/>
            <a:ext cx="4154170" cy="27451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53772" y="1038552"/>
            <a:ext cx="42786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На высоте 3200 метров обнаружились неполадки в работе двигателя. В конечном итоге произошел взрыв двигателя и топливных баков. Самолет, потеряв управление, стал падать.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789040"/>
            <a:ext cx="42537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Из-за возникших перегрузок члены экипажа не могли катапультироваться, и тогда командир корабля нажал привод принудительного катапультирования — так три члена экипажа остались живы. 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7" name="Рисунок 6" descr="http://ru.photofacefun.com/ramdisk/editor_1489084342_QFKBlaNNQ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870412"/>
            <a:ext cx="3461092" cy="400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331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-530225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C:\Users\Саня\Desktop\книга Янтарное\image (8)...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5283200" cy="355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Саня\Desktop\image (9)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681505"/>
            <a:ext cx="4424680" cy="33185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03064" y="414908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Расшифровка записей черного ящика показала: лётчик, прилагая неимоверные усилия, до последнего контролировал ситуацию и сумел продлить полет потерявшей управление машины, насколько это было возможно.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6" name="Рисунок 5" descr="C:\Users\Саня\Desktop\книга Янтарное\7351e6665c9f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8" r="7529" b="8920"/>
          <a:stretch/>
        </p:blipFill>
        <p:spPr bwMode="auto">
          <a:xfrm>
            <a:off x="5292080" y="116632"/>
            <a:ext cx="4094480" cy="31153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8305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-485859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504" y="1501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Капитан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Кубраков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Виктор Владимирович, спасая жителей Янтарного, погиб, уводя горящий самолёт за пределы села. За проявленное мужество капитан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Кубраков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посмертно награждён орденом Красного Знамени. 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4" name="Рисунок 3" descr="C:\Users\Саня\Desktop\книга Янтарное\477a1e967aaf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73"/>
          <a:stretch/>
        </p:blipFill>
        <p:spPr bwMode="auto">
          <a:xfrm>
            <a:off x="4788024" y="332656"/>
            <a:ext cx="4157980" cy="26073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6024" y="3140968"/>
            <a:ext cx="8172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В селе установлен памятник на месте его захоронения.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err="1">
                <a:latin typeface="Times New Roman"/>
                <a:ea typeface="Calibri"/>
                <a:cs typeface="Times New Roman"/>
              </a:rPr>
              <a:t>Янтарненской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школе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и одной из сельских улиц присвоили имя Виктора Кубракова, а в самой школе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создали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музей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. Учащиеся 8-х классов с гордостью проводят экскурсию по музею, рассказывая о великом подвиге, казалось бы обычного человека.</a:t>
            </a: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6" name="Рисунок 5" descr="C:\Users\Саня\Desktop\книга Янтарное\..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" y="4618296"/>
            <a:ext cx="8082280" cy="2548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145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-523120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 descr="C:\Users\Саня\Desktop\книга Янтарное\a0da859a10a0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38"/>
          <a:stretch/>
        </p:blipFill>
        <p:spPr bwMode="auto">
          <a:xfrm>
            <a:off x="-345917" y="76200"/>
            <a:ext cx="4918710" cy="31153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Саня\Desktop\книга Янтарное\image (6)..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05188"/>
            <a:ext cx="4722495" cy="3541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Саня\Desktop\книга Янтарное\image (10....)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917" y="3646583"/>
            <a:ext cx="4651375" cy="3488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Саня\Desktop\книга Янтарное\fcf831d2359e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05"/>
          <a:stretch/>
        </p:blipFill>
        <p:spPr bwMode="auto">
          <a:xfrm>
            <a:off x="4572793" y="3725957"/>
            <a:ext cx="5283200" cy="33293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3274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163" y="-530225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2" y="0"/>
            <a:ext cx="7235503" cy="1919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Визит Л. Д. Кучмы в село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>
                <a:solidFill>
                  <a:srgbClr val="4A442A"/>
                </a:solidFill>
                <a:effectLst>
                  <a:outerShdw blurRad="50800" dist="39002" dir="5460000" algn="tl">
                    <a:srgbClr val="000000">
                      <a:alpha val="38000"/>
                    </a:srgbClr>
                  </a:outerShdw>
                </a:effectLst>
                <a:ea typeface="Calibri"/>
                <a:cs typeface="Times New Roman"/>
              </a:rPr>
              <a:t>Янтарное…</a:t>
            </a:r>
            <a:endParaRPr lang="ru-RU" sz="48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1998633"/>
            <a:ext cx="46085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	Продолжить свою работу хочется рассказом о том, как внезапно может поменяться жизнь и инфраструктура села, после посещения главы государства. </a:t>
            </a:r>
            <a:endParaRPr lang="ru-RU" b="1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	</a:t>
            </a: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	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25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июля 2003 года Президент Украины Леонид Кучма посетил село</a:t>
            </a: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/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	Янтарное единственный населенный пункт В Крыму, где увековечено имя второго президента страны. Все, что было сделано в 2003 году для этого села по поручению президента Кучмы, иначе как «социальной революцией» назвать нельзя.</a:t>
            </a:r>
            <a:endParaRPr lang="ru-RU" sz="1400" b="1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10244" name="Picture 4" descr="http://www.by-time.ru/upload/iblock/d0d/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763" y="1412776"/>
            <a:ext cx="4032448" cy="482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159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3746" y="9681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9211" y="404664"/>
            <a:ext cx="4572000" cy="418576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	Меньше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чем за год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в нашем селе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появился газопровод, асфальтированные улицы и одна из трех лучших по оснащению школ Крыма. В местной школе, где не было капремонта со дня её постройки в 1979 году, появились окна и двери со стеклопакетами, в аудиториях — мебель под цвет обоев, два лингафонных кабинета, компьютерный класс, в спортзале — ковровое теннисное покрытие, у девочек для уроков по домоводству — электроплиты и швейные машинки, столовая на 200 мест с итальянским кухонным оборудованием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spcAft>
                <a:spcPts val="0"/>
              </a:spcAft>
            </a:pPr>
            <a:endParaRPr lang="ru-RU" sz="1400" b="1" dirty="0">
              <a:ea typeface="Calibri"/>
              <a:cs typeface="Times New Roman"/>
            </a:endParaRPr>
          </a:p>
        </p:txBody>
      </p:sp>
      <p:pic>
        <p:nvPicPr>
          <p:cNvPr id="11268" name="Picture 4" descr="http://www.segodnya.ua/img/gallery/1636/35/236183_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365104"/>
            <a:ext cx="4619625" cy="3562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s://i.mycdn.me/image?id=573835964166&amp;t=3&amp;plc=WEB&amp;tkn=*yJIym1cTBLsRid3DfzhGw1nxU4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0104" y="691083"/>
            <a:ext cx="5407233" cy="405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08104" y="5684614"/>
            <a:ext cx="45342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Жители Янтарного до сих пор с большой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лагодарностью вспоминают Леонида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Даниловича и его доброе сердце.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00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48435" y="-963488"/>
            <a:ext cx="10729913" cy="792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2058254"/>
            <a:ext cx="53640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	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3327" y="385814"/>
            <a:ext cx="44374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Заключение…</a:t>
            </a:r>
            <a:endParaRPr lang="ru-RU" sz="5400" b="1" cap="none" spc="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540568" y="1556792"/>
            <a:ext cx="8352928" cy="3087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333333"/>
                </a:solidFill>
                <a:latin typeface="Helvetica"/>
                <a:ea typeface="Calibri"/>
                <a:cs typeface="Times New Roman"/>
              </a:rPr>
              <a:t> </a:t>
            </a:r>
            <a:endParaRPr lang="ru-RU" sz="2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	Вообще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самое ценное в селе - это люди, а талантливые особенно дороги.</a:t>
            </a:r>
            <a:b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	Я 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люблю свой край, своё село! И благодаря такой природе, </a:t>
            </a: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замечательным людям, которые живут в нём- 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эта любовь становится с каждым годом всё сильнее и сильнее.</a:t>
            </a:r>
            <a:b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	Это 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чувство, я уверена, не покинет меня никогда!</a:t>
            </a:r>
            <a:endParaRPr lang="ru-RU" sz="24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56058" y="4712657"/>
            <a:ext cx="848937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Приезжайте в наше село, </a:t>
            </a:r>
          </a:p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оно замечательное!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7315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9000">
        <p14:reveal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515</Words>
  <Application>Microsoft Office PowerPoint</Application>
  <PresentationFormat>Экран (4:3)</PresentationFormat>
  <Paragraphs>70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Саня</dc:creator>
  <cp:lastModifiedBy>Fizika</cp:lastModifiedBy>
  <cp:revision>35</cp:revision>
  <dcterms:created xsi:type="dcterms:W3CDTF">2017-03-16T18:19:02Z</dcterms:created>
  <dcterms:modified xsi:type="dcterms:W3CDTF">2021-11-25T12:25:25Z</dcterms:modified>
</cp:coreProperties>
</file>