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5" r:id="rId3"/>
    <p:sldId id="263" r:id="rId4"/>
    <p:sldId id="264" r:id="rId5"/>
    <p:sldId id="262" r:id="rId6"/>
    <p:sldId id="266" r:id="rId7"/>
    <p:sldId id="267" r:id="rId8"/>
    <p:sldId id="268" r:id="rId9"/>
    <p:sldId id="260" r:id="rId10"/>
    <p:sldId id="269" r:id="rId11"/>
    <p:sldId id="270" r:id="rId12"/>
    <p:sldId id="271" r:id="rId13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Ирина Сёмина" initials="ИС" lastIdx="1" clrIdx="0">
    <p:extLst>
      <p:ext uri="{19B8F6BF-5375-455C-9EA6-DF929625EA0E}">
        <p15:presenceInfo xmlns:p15="http://schemas.microsoft.com/office/powerpoint/2012/main" userId="38a33eb98b37c2f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74A"/>
    <a:srgbClr val="3399FF"/>
    <a:srgbClr val="666699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84583" autoAdjust="0"/>
  </p:normalViewPr>
  <p:slideViewPr>
    <p:cSldViewPr>
      <p:cViewPr varScale="1">
        <p:scale>
          <a:sx n="97" d="100"/>
          <a:sy n="97" d="100"/>
        </p:scale>
        <p:origin x="160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6-08T18:52:45.643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305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2852936"/>
            <a:ext cx="5832360" cy="1152128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</a:t>
            </a:r>
            <a:r>
              <a:rPr lang="en-US" dirty="0"/>
              <a:t> </a:t>
            </a:r>
            <a:r>
              <a:rPr lang="ru-RU" dirty="0"/>
              <a:t>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520259"/>
            <a:ext cx="21336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520259"/>
            <a:ext cx="28956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520259"/>
            <a:ext cx="21336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07504" y="63884"/>
            <a:ext cx="6804248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1475656" y="1556792"/>
            <a:ext cx="6264696" cy="43924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331640" y="2060848"/>
            <a:ext cx="3528392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32040" y="2071389"/>
            <a:ext cx="3528392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3884"/>
            <a:ext cx="6804248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19672" y="1556792"/>
            <a:ext cx="7344816" cy="4824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520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800" dirty="0"/>
              <a:t>Функциональная грамотность на уроках английского языка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872B4F4-82EB-42D5-AFCA-4C95130028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628800"/>
            <a:ext cx="9073008" cy="4320480"/>
          </a:xfrm>
        </p:spPr>
        <p:txBody>
          <a:bodyPr/>
          <a:lstStyle/>
          <a:p>
            <a:r>
              <a:rPr lang="ru-RU" b="1" i="1" dirty="0">
                <a:solidFill>
                  <a:srgbClr val="000000"/>
                </a:solidFill>
                <a:latin typeface="PT Sans"/>
              </a:rPr>
              <a:t>Функциональная грамотность –</a:t>
            </a:r>
            <a:r>
              <a:rPr lang="ru-RU" dirty="0">
                <a:solidFill>
                  <a:srgbClr val="000000"/>
                </a:solidFill>
                <a:latin typeface="PT Sans"/>
              </a:rPr>
              <a:t> это уровень образованности, который может быть достигнут учащимися за время обучения в школе, и предполагает способность человека решать стандартные жизненные задачи в различных сферах жизни.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669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63885"/>
            <a:ext cx="8784976" cy="1056602"/>
          </a:xfrm>
        </p:spPr>
        <p:txBody>
          <a:bodyPr>
            <a:noAutofit/>
          </a:bodyPr>
          <a:lstStyle/>
          <a:p>
            <a:r>
              <a:rPr lang="ru-RU" sz="3600" dirty="0"/>
              <a:t>Основные факторы по формированию функциональной грамотности учащихся :</a:t>
            </a:r>
          </a:p>
        </p:txBody>
      </p:sp>
      <p:sp>
        <p:nvSpPr>
          <p:cNvPr id="24" name="Line 253"/>
          <p:cNvSpPr>
            <a:spLocks noChangeShapeType="1"/>
          </p:cNvSpPr>
          <p:nvPr/>
        </p:nvSpPr>
        <p:spPr bwMode="gray">
          <a:xfrm>
            <a:off x="2795736" y="5162206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5" name="Rectangle 254"/>
          <p:cNvSpPr>
            <a:spLocks noChangeArrowheads="1"/>
          </p:cNvSpPr>
          <p:nvPr/>
        </p:nvSpPr>
        <p:spPr bwMode="gray">
          <a:xfrm rot="3419336">
            <a:off x="2511573" y="4585944"/>
            <a:ext cx="479425" cy="5207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6" name="Text Box 255"/>
          <p:cNvSpPr txBox="1">
            <a:spLocks noChangeArrowheads="1"/>
          </p:cNvSpPr>
          <p:nvPr/>
        </p:nvSpPr>
        <p:spPr bwMode="gray">
          <a:xfrm>
            <a:off x="2567136" y="4628806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4</a:t>
            </a:r>
          </a:p>
        </p:txBody>
      </p:sp>
      <p:sp>
        <p:nvSpPr>
          <p:cNvPr id="27" name="Line 256"/>
          <p:cNvSpPr>
            <a:spLocks noChangeShapeType="1"/>
          </p:cNvSpPr>
          <p:nvPr/>
        </p:nvSpPr>
        <p:spPr bwMode="gray">
          <a:xfrm>
            <a:off x="2795736" y="2647606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8" name="Rectangle 257"/>
          <p:cNvSpPr>
            <a:spLocks noChangeArrowheads="1"/>
          </p:cNvSpPr>
          <p:nvPr/>
        </p:nvSpPr>
        <p:spPr bwMode="gray">
          <a:xfrm rot="3419336">
            <a:off x="2439565" y="2071344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ru-RU">
              <a:solidFill>
                <a:srgbClr val="FF0000"/>
              </a:solidFill>
            </a:endParaRPr>
          </a:p>
        </p:txBody>
      </p:sp>
      <p:sp>
        <p:nvSpPr>
          <p:cNvPr id="29" name="Text Box 258"/>
          <p:cNvSpPr txBox="1">
            <a:spLocks noChangeArrowheads="1"/>
          </p:cNvSpPr>
          <p:nvPr/>
        </p:nvSpPr>
        <p:spPr bwMode="gray">
          <a:xfrm>
            <a:off x="3142870" y="2028072"/>
            <a:ext cx="466941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внедрение инновационных технологии по формированию функциональной грамотности</a:t>
            </a: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;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30" name="Text Box 259"/>
          <p:cNvSpPr txBox="1">
            <a:spLocks noChangeArrowheads="1"/>
          </p:cNvSpPr>
          <p:nvPr/>
        </p:nvSpPr>
        <p:spPr bwMode="gray">
          <a:xfrm>
            <a:off x="2567136" y="2114206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1</a:t>
            </a:r>
          </a:p>
        </p:txBody>
      </p:sp>
      <p:sp>
        <p:nvSpPr>
          <p:cNvPr id="31" name="Line 260"/>
          <p:cNvSpPr>
            <a:spLocks noChangeShapeType="1"/>
          </p:cNvSpPr>
          <p:nvPr/>
        </p:nvSpPr>
        <p:spPr bwMode="gray">
          <a:xfrm>
            <a:off x="2795736" y="3485806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2" name="Rectangle 261"/>
          <p:cNvSpPr>
            <a:spLocks noChangeArrowheads="1"/>
          </p:cNvSpPr>
          <p:nvPr/>
        </p:nvSpPr>
        <p:spPr bwMode="gray">
          <a:xfrm rot="3419336">
            <a:off x="2511573" y="2909544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3" name="Text Box 262"/>
          <p:cNvSpPr txBox="1">
            <a:spLocks noChangeArrowheads="1"/>
          </p:cNvSpPr>
          <p:nvPr/>
        </p:nvSpPr>
        <p:spPr bwMode="gray">
          <a:xfrm>
            <a:off x="2567136" y="2952406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2</a:t>
            </a:r>
          </a:p>
        </p:txBody>
      </p:sp>
      <p:sp>
        <p:nvSpPr>
          <p:cNvPr id="34" name="Line 263"/>
          <p:cNvSpPr>
            <a:spLocks noChangeShapeType="1"/>
          </p:cNvSpPr>
          <p:nvPr/>
        </p:nvSpPr>
        <p:spPr bwMode="gray">
          <a:xfrm>
            <a:off x="2797324" y="4322419"/>
            <a:ext cx="4799012" cy="1587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5" name="Rectangle 264"/>
          <p:cNvSpPr>
            <a:spLocks noChangeArrowheads="1"/>
          </p:cNvSpPr>
          <p:nvPr/>
        </p:nvSpPr>
        <p:spPr bwMode="gray">
          <a:xfrm rot="3419336">
            <a:off x="2511573" y="3747744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6" name="Text Box 265"/>
          <p:cNvSpPr txBox="1">
            <a:spLocks noChangeArrowheads="1"/>
          </p:cNvSpPr>
          <p:nvPr/>
        </p:nvSpPr>
        <p:spPr bwMode="gray">
          <a:xfrm>
            <a:off x="2567136" y="3790606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3</a:t>
            </a:r>
          </a:p>
        </p:txBody>
      </p:sp>
      <p:sp>
        <p:nvSpPr>
          <p:cNvPr id="37" name="Line 266"/>
          <p:cNvSpPr>
            <a:spLocks noChangeShapeType="1"/>
          </p:cNvSpPr>
          <p:nvPr/>
        </p:nvSpPr>
        <p:spPr bwMode="gray">
          <a:xfrm>
            <a:off x="2795736" y="6022631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8" name="Rectangle 267"/>
          <p:cNvSpPr>
            <a:spLocks noChangeArrowheads="1"/>
          </p:cNvSpPr>
          <p:nvPr/>
        </p:nvSpPr>
        <p:spPr bwMode="ltGray">
          <a:xfrm rot="3419336">
            <a:off x="2511573" y="5446369"/>
            <a:ext cx="479425" cy="520700"/>
          </a:xfrm>
          <a:prstGeom prst="rect">
            <a:avLst/>
          </a:prstGeom>
          <a:gradFill rotWithShape="1">
            <a:gsLst>
              <a:gs pos="0">
                <a:srgbClr val="990099"/>
              </a:gs>
              <a:gs pos="100000">
                <a:srgbClr val="9900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0099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9" name="Text Box 268"/>
          <p:cNvSpPr txBox="1">
            <a:spLocks noChangeArrowheads="1"/>
          </p:cNvSpPr>
          <p:nvPr/>
        </p:nvSpPr>
        <p:spPr bwMode="gray">
          <a:xfrm>
            <a:off x="2567136" y="5489231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5</a:t>
            </a:r>
          </a:p>
        </p:txBody>
      </p:sp>
      <p:sp>
        <p:nvSpPr>
          <p:cNvPr id="40" name="Text Box 269"/>
          <p:cNvSpPr txBox="1">
            <a:spLocks noChangeArrowheads="1"/>
          </p:cNvSpPr>
          <p:nvPr/>
        </p:nvSpPr>
        <p:spPr bwMode="gray">
          <a:xfrm>
            <a:off x="3297402" y="2839165"/>
            <a:ext cx="4424126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интеграция воспитательного компонента в содержание предмета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41" name="Text Box 270"/>
          <p:cNvSpPr txBox="1">
            <a:spLocks noChangeArrowheads="1"/>
          </p:cNvSpPr>
          <p:nvPr/>
        </p:nvSpPr>
        <p:spPr bwMode="gray">
          <a:xfrm>
            <a:off x="3137200" y="3554778"/>
            <a:ext cx="4854091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развитие креативной компетентности учителей и учащихся в </a:t>
            </a:r>
            <a:r>
              <a:rPr lang="ru-RU" sz="1600" dirty="0" err="1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условииях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информационно - образовательной среды;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42" name="Text Box 271"/>
          <p:cNvSpPr txBox="1">
            <a:spLocks noChangeArrowheads="1"/>
          </p:cNvSpPr>
          <p:nvPr/>
        </p:nvSpPr>
        <p:spPr bwMode="gray">
          <a:xfrm>
            <a:off x="3137200" y="4360080"/>
            <a:ext cx="5455101" cy="82782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применение технологий системно-деятельностного, компетентностного и коммуникативно - когнитивного подходов в образовании; 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43" name="Text Box 272"/>
          <p:cNvSpPr txBox="1">
            <a:spLocks noChangeArrowheads="1"/>
          </p:cNvSpPr>
          <p:nvPr/>
        </p:nvSpPr>
        <p:spPr bwMode="gray">
          <a:xfrm>
            <a:off x="3189104" y="5149468"/>
            <a:ext cx="4800599" cy="9233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подготовка школьников к выполнению международных тестов по определению уровня владения иностранным языком .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02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1043608" y="1382042"/>
            <a:ext cx="3528392" cy="40939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Формирование функциональной грамотности школьников на уроках английского языка осуществляется через использование интерактивных методов обучения.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558" y="2334373"/>
            <a:ext cx="3115884" cy="3115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210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Основные принципы интерактивного обучения: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619672" y="1556792"/>
            <a:ext cx="6264696" cy="4392488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диалогическое взаимодействие;</a:t>
            </a:r>
          </a:p>
          <a:p>
            <a:endParaRPr lang="ru-RU" dirty="0"/>
          </a:p>
          <a:p>
            <a:r>
              <a:rPr lang="ru-RU" dirty="0"/>
              <a:t>работа в малых группах на основе кооперации и сотрудничества;</a:t>
            </a:r>
          </a:p>
          <a:p>
            <a:endParaRPr lang="ru-RU" dirty="0"/>
          </a:p>
          <a:p>
            <a:r>
              <a:rPr lang="ru-RU" dirty="0"/>
              <a:t>активно-ролевая (игровая) организация обучения;</a:t>
            </a:r>
          </a:p>
          <a:p>
            <a:endParaRPr lang="ru-RU" dirty="0"/>
          </a:p>
          <a:p>
            <a:r>
              <a:rPr lang="ru-RU" dirty="0"/>
              <a:t>тренинговая организация учебного процесса.</a:t>
            </a:r>
          </a:p>
        </p:txBody>
      </p:sp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E94B44-55C7-4EE5-A316-4B58D079D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Интерактивные методы и приемы: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9ECB49E-51CD-409C-ACBD-CC47F672B3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5656" y="1556792"/>
            <a:ext cx="6912768" cy="4968552"/>
          </a:xfrm>
        </p:spPr>
        <p:txBody>
          <a:bodyPr>
            <a:normAutofit fontScale="47500" lnSpcReduction="20000"/>
          </a:bodyPr>
          <a:lstStyle/>
          <a:p>
            <a:r>
              <a:rPr lang="ru-RU" sz="4200" dirty="0"/>
              <a:t>работа в малых группах, в парах, ротационных тройках, «два, четыре, вместе»;</a:t>
            </a:r>
          </a:p>
          <a:p>
            <a:r>
              <a:rPr lang="ru-RU" sz="4200" dirty="0"/>
              <a:t>  метод карусели / «идейная» карусель;</a:t>
            </a:r>
          </a:p>
          <a:p>
            <a:r>
              <a:rPr lang="ru-RU" sz="4200" dirty="0"/>
              <a:t>  аквариум; - мозговой штурм /мозговая атака / «</a:t>
            </a:r>
            <a:r>
              <a:rPr lang="ru-RU" sz="4200" dirty="0" err="1"/>
              <a:t>брейн</a:t>
            </a:r>
            <a:r>
              <a:rPr lang="ru-RU" sz="4200" dirty="0"/>
              <a:t>-ринг»;</a:t>
            </a:r>
          </a:p>
          <a:p>
            <a:r>
              <a:rPr lang="ru-RU" sz="4200" dirty="0"/>
              <a:t>«ажурная пила»;</a:t>
            </a:r>
          </a:p>
          <a:p>
            <a:r>
              <a:rPr lang="ru-RU" sz="4200" dirty="0"/>
              <a:t>Броуновское движение;</a:t>
            </a:r>
          </a:p>
          <a:p>
            <a:r>
              <a:rPr lang="ru-RU" sz="4200" dirty="0"/>
              <a:t> «дерево решений»;</a:t>
            </a:r>
          </a:p>
          <a:p>
            <a:r>
              <a:rPr lang="ru-RU" sz="4200" dirty="0"/>
              <a:t>кластеры;</a:t>
            </a:r>
          </a:p>
          <a:p>
            <a:r>
              <a:rPr lang="ru-RU" sz="4200" dirty="0"/>
              <a:t>квесты;</a:t>
            </a:r>
          </a:p>
          <a:p>
            <a:r>
              <a:rPr lang="ru-RU" sz="4200" dirty="0"/>
              <a:t>прием составления ментальной (интеллектуальной) карты;</a:t>
            </a:r>
          </a:p>
          <a:p>
            <a:r>
              <a:rPr lang="ru-RU" sz="4200" dirty="0"/>
              <a:t>  конференции / дискуссии;</a:t>
            </a:r>
          </a:p>
          <a:p>
            <a:r>
              <a:rPr lang="ru-RU" sz="4200" dirty="0"/>
              <a:t>  ролевые / деловые /лексические/грамматические игры;</a:t>
            </a:r>
          </a:p>
          <a:p>
            <a:r>
              <a:rPr lang="ru-RU" sz="4200" dirty="0"/>
              <a:t>  дебаты;</a:t>
            </a:r>
          </a:p>
          <a:p>
            <a:r>
              <a:rPr lang="ru-RU" sz="4200" dirty="0"/>
              <a:t>проекты.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568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8F271C-26BA-4144-86C0-6381ED26D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3884"/>
            <a:ext cx="9036496" cy="1276884"/>
          </a:xfrm>
        </p:spPr>
        <p:txBody>
          <a:bodyPr>
            <a:noAutofit/>
          </a:bodyPr>
          <a:lstStyle/>
          <a:p>
            <a:r>
              <a:rPr lang="ru-RU" sz="3200" dirty="0"/>
              <a:t>Изучение иностранного языка ведется одновременно по всем видам речевой деятельности, а именно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B1D9066-EA91-473B-BF02-E90E16B13E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99792" y="1772816"/>
            <a:ext cx="6264696" cy="4392488"/>
          </a:xfrm>
        </p:spPr>
        <p:txBody>
          <a:bodyPr/>
          <a:lstStyle/>
          <a:p>
            <a:r>
              <a:rPr lang="ru-RU" dirty="0"/>
              <a:t>говорению</a:t>
            </a:r>
          </a:p>
          <a:p>
            <a:r>
              <a:rPr lang="ru-RU" dirty="0"/>
              <a:t>чтению</a:t>
            </a:r>
          </a:p>
          <a:p>
            <a:r>
              <a:rPr lang="ru-RU" dirty="0"/>
              <a:t>аудированию</a:t>
            </a:r>
          </a:p>
          <a:p>
            <a:r>
              <a:rPr lang="ru-RU" dirty="0"/>
              <a:t>письму</a:t>
            </a:r>
          </a:p>
        </p:txBody>
      </p:sp>
    </p:spTree>
    <p:extLst>
      <p:ext uri="{BB962C8B-B14F-4D97-AF65-F5344CB8AC3E}">
        <p14:creationId xmlns:p14="http://schemas.microsoft.com/office/powerpoint/2010/main" val="109155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C6FF6E-4FD8-48B4-B940-F43C2EDCB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3885"/>
            <a:ext cx="9145016" cy="1132868"/>
          </a:xfrm>
        </p:spPr>
        <p:txBody>
          <a:bodyPr>
            <a:normAutofit fontScale="90000"/>
          </a:bodyPr>
          <a:lstStyle/>
          <a:p>
            <a:r>
              <a:rPr lang="ru-RU" dirty="0"/>
              <a:t>На своих уроках я применяю такой интерактивный прием как проект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90740E1-ED2D-4260-AD11-F0784B6581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376925"/>
            <a:ext cx="4392488" cy="3294366"/>
          </a:xfrm>
          <a:prstGeom prst="rect">
            <a:avLst/>
          </a:prstGeom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6346E3C-5C5C-4F41-BB60-2D2988C762D8}"/>
              </a:ext>
            </a:extLst>
          </p:cNvPr>
          <p:cNvSpPr/>
          <p:nvPr/>
        </p:nvSpPr>
        <p:spPr>
          <a:xfrm>
            <a:off x="2843808" y="4851158"/>
            <a:ext cx="2915816" cy="666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Проект «приглашение на день рождение»</a:t>
            </a:r>
          </a:p>
        </p:txBody>
      </p:sp>
    </p:spTree>
    <p:extLst>
      <p:ext uri="{BB962C8B-B14F-4D97-AF65-F5344CB8AC3E}">
        <p14:creationId xmlns:p14="http://schemas.microsoft.com/office/powerpoint/2010/main" val="55774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E8D797B-A4F8-4A62-9A07-C9729F5207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976" y="836712"/>
            <a:ext cx="5004048" cy="3753036"/>
          </a:xfrm>
          <a:prstGeom prst="rect">
            <a:avLst/>
          </a:prstGeom>
        </p:spPr>
      </p:pic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F6BEAE5C-8899-4A3D-B9B2-DCEE05AE7291}"/>
              </a:ext>
            </a:extLst>
          </p:cNvPr>
          <p:cNvSpPr/>
          <p:nvPr/>
        </p:nvSpPr>
        <p:spPr>
          <a:xfrm>
            <a:off x="2915816" y="4653136"/>
            <a:ext cx="316835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Проект «</a:t>
            </a:r>
            <a:r>
              <a:rPr lang="en-GB" dirty="0"/>
              <a:t>Ecological problems</a:t>
            </a:r>
            <a:r>
              <a:rPr lang="ru-RU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F23E759-E9F9-4525-9263-D7CBE798886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32656"/>
            <a:ext cx="3381840" cy="4509120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8F65DDCD-DE87-41EB-ABE6-D42B4013A65E}"/>
              </a:ext>
            </a:extLst>
          </p:cNvPr>
          <p:cNvSpPr/>
          <p:nvPr/>
        </p:nvSpPr>
        <p:spPr>
          <a:xfrm>
            <a:off x="3346596" y="4941168"/>
            <a:ext cx="2664296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Проект  «</a:t>
            </a:r>
            <a:r>
              <a:rPr lang="en-GB" dirty="0"/>
              <a:t>my body</a:t>
            </a:r>
            <a:r>
              <a:rPr lang="ru-RU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9094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498DEEB-25F4-4F90-A4DD-86E7DFF879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692696"/>
            <a:ext cx="4968552" cy="3726414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EFD76F18-270A-47D6-9845-828520E1B03B}"/>
              </a:ext>
            </a:extLst>
          </p:cNvPr>
          <p:cNvSpPr/>
          <p:nvPr/>
        </p:nvSpPr>
        <p:spPr>
          <a:xfrm>
            <a:off x="3239852" y="4509120"/>
            <a:ext cx="288032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Проект «</a:t>
            </a:r>
            <a:r>
              <a:rPr lang="en-GB" dirty="0"/>
              <a:t>gadgets that we use every</a:t>
            </a:r>
            <a:r>
              <a:rPr lang="ru-RU" dirty="0"/>
              <a:t> </a:t>
            </a:r>
            <a:r>
              <a:rPr lang="en-GB" dirty="0"/>
              <a:t>day</a:t>
            </a:r>
            <a:r>
              <a:rPr lang="ru-RU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68598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0459E1-7E58-460D-94EA-7D9AEED80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7664" y="2996952"/>
            <a:ext cx="6804248" cy="1150897"/>
          </a:xfrm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53664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d1c24273a5d7875e27dacc3a31ec4e38fe8a84a1"/>
</p:tagLst>
</file>

<file path=ppt/theme/theme1.xml><?xml version="1.0" encoding="utf-8"?>
<a:theme xmlns:a="http://schemas.openxmlformats.org/drawingml/2006/main" name="Тема Office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5561</TotalTime>
  <Words>268</Words>
  <Application>Microsoft Office PowerPoint</Application>
  <PresentationFormat>Экран (4:3)</PresentationFormat>
  <Paragraphs>49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PT Sans</vt:lpstr>
      <vt:lpstr>Тема Office</vt:lpstr>
      <vt:lpstr>Функциональная грамотность на уроках английского языка</vt:lpstr>
      <vt:lpstr>Презентация PowerPoint</vt:lpstr>
      <vt:lpstr>Основные факторы по формированию функциональной грамотности учащихся :</vt:lpstr>
      <vt:lpstr>Презентация PowerPoint</vt:lpstr>
      <vt:lpstr>Основные принципы интерактивного обучения:</vt:lpstr>
      <vt:lpstr>Интерактивные методы и приемы:</vt:lpstr>
      <vt:lpstr>Изучение иностранного языка ведется одновременно по всем видам речевой деятельности, а именно</vt:lpstr>
      <vt:lpstr>На своих уроках я применяю такой интерактивный прием как проект 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Разноцветные ромбы</dc:title>
  <dc:creator>obstinate</dc:creator>
  <dc:description>Шаблон презентации с сайта https://presentation-creation.ru/</dc:description>
  <cp:lastModifiedBy>Ирина Сёмина</cp:lastModifiedBy>
  <cp:revision>1271</cp:revision>
  <dcterms:created xsi:type="dcterms:W3CDTF">2018-02-25T09:09:03Z</dcterms:created>
  <dcterms:modified xsi:type="dcterms:W3CDTF">2022-06-08T15:58:46Z</dcterms:modified>
</cp:coreProperties>
</file>