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</p:sldMasterIdLst>
  <p:notesMasterIdLst>
    <p:notesMasterId r:id="rId39"/>
  </p:notesMasterIdLst>
  <p:sldIdLst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2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9949AB-AF37-46E6-8A7A-10EDD9CBCF7C}" type="doc">
      <dgm:prSet loTypeId="urn:microsoft.com/office/officeart/2005/8/layout/pyramid2" loCatId="pyramid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0AE082-3E0A-4255-9D29-29282E912F18}">
      <dgm:prSet phldrT="[Текст]" custT="1"/>
      <dgm:spPr/>
      <dgm:t>
        <a:bodyPr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kumimoji="0" lang="ru-RU" sz="16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Print" pitchFamily="2" charset="0"/>
            <a:cs typeface="Arial" charset="0"/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Гиперпротекция</a:t>
          </a: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 потворствующая, доминирующая</a:t>
          </a:r>
        </a:p>
        <a:p>
          <a:endParaRPr lang="ru-RU" sz="1600" dirty="0">
            <a:latin typeface="Segoe Print" pitchFamily="2" charset="0"/>
          </a:endParaRPr>
        </a:p>
      </dgm:t>
    </dgm:pt>
    <dgm:pt modelId="{76FD6653-DC1B-4F98-B1DB-F08AF8A67189}" type="parTrans" cxnId="{98B1CB1D-F817-4778-AF7B-1DCF6C25AD61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BE22001F-AF96-40BA-9F66-2FF9057B68C6}" type="sibTrans" cxnId="{98B1CB1D-F817-4778-AF7B-1DCF6C25AD61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C83158B2-BF72-43FE-9E4F-46910BBC905C}">
      <dgm:prSet phldrT="[Текст]" custT="1"/>
      <dgm:spPr/>
      <dgm:t>
        <a:bodyPr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kumimoji="0" lang="ru-RU" sz="16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Print" pitchFamily="2" charset="0"/>
            <a:cs typeface="Arial" charset="0"/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Гипопротекция</a:t>
          </a: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 потворствующая, доминирующая</a:t>
          </a:r>
        </a:p>
        <a:p>
          <a:endParaRPr lang="ru-RU" sz="1600" dirty="0">
            <a:latin typeface="Segoe Print" pitchFamily="2" charset="0"/>
          </a:endParaRPr>
        </a:p>
      </dgm:t>
    </dgm:pt>
    <dgm:pt modelId="{9F32B844-05F1-49F6-9387-A41289AE71D5}" type="parTrans" cxnId="{D71C499C-8728-49D1-97D8-FF27C8E6C760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C1ED6DC7-9FD3-47FD-9119-9BCEE41CA979}" type="sibTrans" cxnId="{D71C499C-8728-49D1-97D8-FF27C8E6C760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53BD5243-7BF1-43D7-AF72-71F70F6EB08D}">
      <dgm:prSet phldrT="[Текст]" custT="1"/>
      <dgm:spPr/>
      <dgm:t>
        <a:bodyPr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kumimoji="0" lang="ru-RU" sz="16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Print" pitchFamily="2" charset="0"/>
            <a:cs typeface="Arial" charset="0"/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Повышенная моральная ответственность</a:t>
          </a:r>
        </a:p>
        <a:p>
          <a:endParaRPr lang="ru-RU" sz="1600" dirty="0">
            <a:latin typeface="Segoe Print" pitchFamily="2" charset="0"/>
          </a:endParaRPr>
        </a:p>
      </dgm:t>
    </dgm:pt>
    <dgm:pt modelId="{94B98A8C-518A-4E90-984C-E8A6B569BCB2}" type="parTrans" cxnId="{D39FEA7C-DBAE-414E-B806-B4DFBDC3DACD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7F0E4D6A-BEDB-41DA-B314-85109B0D6AAD}" type="sibTrans" cxnId="{D39FEA7C-DBAE-414E-B806-B4DFBDC3DACD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4C950A57-02FA-40BE-8B03-9F620A4C36B2}">
      <dgm:prSet phldrT="[Текст]" custT="1"/>
      <dgm:spPr/>
      <dgm:t>
        <a:bodyPr/>
        <a:lstStyle/>
        <a:p>
          <a:pPr rtl="0"/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Жестокое отношение</a:t>
          </a:r>
          <a:endParaRPr lang="ru-RU" sz="1600" dirty="0">
            <a:latin typeface="Segoe Print" pitchFamily="2" charset="0"/>
          </a:endParaRPr>
        </a:p>
      </dgm:t>
    </dgm:pt>
    <dgm:pt modelId="{6019CD94-CCF1-408A-8542-18858E7874BD}" type="parTrans" cxnId="{CCE2BD1C-9B2E-43A5-ABC0-B2DAD567454A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88BF5F7E-5A4F-4002-B33E-8A3381CC9A23}" type="sibTrans" cxnId="{CCE2BD1C-9B2E-43A5-ABC0-B2DAD567454A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C8A6177F-1165-4FBA-AC2D-9F35A556C5B2}">
      <dgm:prSet phldrT="[Текст]" custT="1"/>
      <dgm:spPr/>
      <dgm:t>
        <a:bodyPr/>
        <a:lstStyle/>
        <a:p>
          <a:pPr marR="0" rtl="0" eaLnBrk="1" fontAlgn="auto" latinLnBrk="0" hangingPunct="1">
            <a:buClrTx/>
            <a:buSzTx/>
            <a:buFontTx/>
            <a:tabLst/>
            <a:defRPr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Воспитание в культе болезни</a:t>
          </a:r>
          <a:endParaRPr lang="ru-RU" sz="1600" dirty="0">
            <a:latin typeface="Segoe Print" pitchFamily="2" charset="0"/>
          </a:endParaRPr>
        </a:p>
      </dgm:t>
    </dgm:pt>
    <dgm:pt modelId="{8D0A38B9-9130-4D8A-8CE9-F0BF558C8C96}" type="parTrans" cxnId="{969E68F6-40C2-4F1F-8698-067C7C85CD4E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B012ED6C-502D-4691-AB96-3CDC3AB01FD6}" type="sibTrans" cxnId="{969E68F6-40C2-4F1F-8698-067C7C85CD4E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BF1BE421-EAFB-48E1-8DE5-57667004D044}">
      <dgm:prSet phldrT="[Текст]" custT="1"/>
      <dgm:spPr/>
      <dgm:t>
        <a:bodyPr/>
        <a:lstStyle/>
        <a:p>
          <a:pPr marR="0" rtl="0" eaLnBrk="1" fontAlgn="auto" latinLnBrk="0" hangingPunct="1">
            <a:buClrTx/>
            <a:buSzTx/>
            <a:buFontTx/>
            <a:tabLst/>
            <a:defRPr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Противоречивое воспитание</a:t>
          </a:r>
          <a:endParaRPr lang="ru-RU" sz="1600" dirty="0">
            <a:latin typeface="Segoe Print" pitchFamily="2" charset="0"/>
          </a:endParaRPr>
        </a:p>
      </dgm:t>
    </dgm:pt>
    <dgm:pt modelId="{A67861BD-32F2-4046-A6DD-CCC36E7511BF}" type="parTrans" cxnId="{A5A60259-FF58-4DF4-857D-D31E5329C927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C797F690-164A-4893-9682-57CA9186BA9E}" type="sibTrans" cxnId="{A5A60259-FF58-4DF4-857D-D31E5329C927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851745B9-F4E3-4D0D-9672-29A715B9A6B2}">
      <dgm:prSet custT="1"/>
      <dgm:spPr/>
      <dgm:t>
        <a:bodyPr/>
        <a:lstStyle/>
        <a:p>
          <a:pPr rtl="0"/>
          <a:r>
            <a:rPr kumimoji="0" lang="ru-RU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Эмоциональное отвержение</a:t>
          </a:r>
          <a:endParaRPr kumimoji="0" lang="ru-RU" sz="16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Print" pitchFamily="2" charset="0"/>
            <a:cs typeface="Arial" charset="0"/>
          </a:endParaRPr>
        </a:p>
      </dgm:t>
    </dgm:pt>
    <dgm:pt modelId="{E20D7231-1FA5-4E4C-8A05-FA5D3A195255}" type="parTrans" cxnId="{69EA45D5-F37E-4340-AA7A-BBF9C484ED4D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A6DC8AAC-55DC-4C75-9EF5-8D0507B1FAF6}" type="sibTrans" cxnId="{69EA45D5-F37E-4340-AA7A-BBF9C484ED4D}">
      <dgm:prSet/>
      <dgm:spPr/>
      <dgm:t>
        <a:bodyPr/>
        <a:lstStyle/>
        <a:p>
          <a:endParaRPr lang="ru-RU" sz="1600">
            <a:latin typeface="Segoe Print" pitchFamily="2" charset="0"/>
          </a:endParaRPr>
        </a:p>
      </dgm:t>
    </dgm:pt>
    <dgm:pt modelId="{B7DE720A-0ED6-4724-A97D-BE800BD568CB}" type="pres">
      <dgm:prSet presAssocID="{419949AB-AF37-46E6-8A7A-10EDD9CBCF7C}" presName="compositeShape" presStyleCnt="0">
        <dgm:presLayoutVars>
          <dgm:dir/>
          <dgm:resizeHandles/>
        </dgm:presLayoutVars>
      </dgm:prSet>
      <dgm:spPr/>
    </dgm:pt>
    <dgm:pt modelId="{D0B09702-545E-4760-91B8-6F2E5CE109A7}" type="pres">
      <dgm:prSet presAssocID="{419949AB-AF37-46E6-8A7A-10EDD9CBCF7C}" presName="pyramid" presStyleLbl="node1" presStyleIdx="0" presStyleCnt="1" custLinFactNeighborX="70111" custLinFactNeighborY="3190"/>
      <dgm:spPr/>
    </dgm:pt>
    <dgm:pt modelId="{FAF24F61-78C6-4DD0-BB17-9F3CF6A4023B}" type="pres">
      <dgm:prSet presAssocID="{419949AB-AF37-46E6-8A7A-10EDD9CBCF7C}" presName="theList" presStyleCnt="0"/>
      <dgm:spPr/>
    </dgm:pt>
    <dgm:pt modelId="{446F4CEC-349C-4993-B796-5B4A6A3CCCE0}" type="pres">
      <dgm:prSet presAssocID="{620AE082-3E0A-4255-9D29-29282E912F18}" presName="aNode" presStyleLbl="fgAcc1" presStyleIdx="0" presStyleCnt="7" custScaleX="148604" custScaleY="235809" custLinFactY="879521" custLinFactNeighborX="11335" custLinFactNeighborY="900000">
        <dgm:presLayoutVars>
          <dgm:bulletEnabled val="1"/>
        </dgm:presLayoutVars>
      </dgm:prSet>
      <dgm:spPr/>
    </dgm:pt>
    <dgm:pt modelId="{EA74C3BB-ABA0-448D-841C-D65C70E0BB0A}" type="pres">
      <dgm:prSet presAssocID="{620AE082-3E0A-4255-9D29-29282E912F18}" presName="aSpace" presStyleCnt="0"/>
      <dgm:spPr/>
    </dgm:pt>
    <dgm:pt modelId="{7AC9E763-C701-4FF8-9D0A-F34170AD3FEB}" type="pres">
      <dgm:prSet presAssocID="{C83158B2-BF72-43FE-9E4F-46910BBC905C}" presName="aNode" presStyleLbl="fgAcc1" presStyleIdx="1" presStyleCnt="7" custScaleX="148332" custScaleY="255546" custLinFactY="-213804" custLinFactNeighborX="8078" custLinFactNeighborY="-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57490-7BBE-4C12-869A-502802C2DED8}" type="pres">
      <dgm:prSet presAssocID="{C83158B2-BF72-43FE-9E4F-46910BBC905C}" presName="aSpace" presStyleCnt="0"/>
      <dgm:spPr/>
    </dgm:pt>
    <dgm:pt modelId="{F3DE7D2C-9E7B-459D-BC40-018D0B7DDB36}" type="pres">
      <dgm:prSet presAssocID="{53BD5243-7BF1-43D7-AF72-71F70F6EB08D}" presName="aNode" presStyleLbl="fgAcc1" presStyleIdx="2" presStyleCnt="7" custScaleX="143295" custScaleY="189125" custLinFactY="-195885" custLinFactNeighborX="7658" custLinFactNeighborY="-200000">
        <dgm:presLayoutVars>
          <dgm:bulletEnabled val="1"/>
        </dgm:presLayoutVars>
      </dgm:prSet>
      <dgm:spPr/>
    </dgm:pt>
    <dgm:pt modelId="{4C9FD75B-B2F1-4593-ABAB-3DB3A56EB827}" type="pres">
      <dgm:prSet presAssocID="{53BD5243-7BF1-43D7-AF72-71F70F6EB08D}" presName="aSpace" presStyleCnt="0"/>
      <dgm:spPr/>
    </dgm:pt>
    <dgm:pt modelId="{2FE68702-546E-4662-9A10-1805DBC91946}" type="pres">
      <dgm:prSet presAssocID="{851745B9-F4E3-4D0D-9672-29A715B9A6B2}" presName="aNode" presStyleLbl="fgAcc1" presStyleIdx="3" presStyleCnt="7" custScaleX="143295" custScaleY="109592" custLinFactY="-193458" custLinFactNeighborX="7965" custLinFactNeighborY="-200000">
        <dgm:presLayoutVars>
          <dgm:bulletEnabled val="1"/>
        </dgm:presLayoutVars>
      </dgm:prSet>
      <dgm:spPr/>
    </dgm:pt>
    <dgm:pt modelId="{3723F3D3-3871-488C-A88C-51EABB4B9FD7}" type="pres">
      <dgm:prSet presAssocID="{851745B9-F4E3-4D0D-9672-29A715B9A6B2}" presName="aSpace" presStyleCnt="0"/>
      <dgm:spPr/>
    </dgm:pt>
    <dgm:pt modelId="{81614F01-F09F-47E5-B169-CB044E9A41E9}" type="pres">
      <dgm:prSet presAssocID="{4C950A57-02FA-40BE-8B03-9F620A4C36B2}" presName="aNode" presStyleLbl="fgAcc1" presStyleIdx="4" presStyleCnt="7" custScaleX="141593" custScaleY="89759" custLinFactY="-185443" custLinFactNeighborX="9496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5D6064-A936-498C-AE42-17565A2D8984}" type="pres">
      <dgm:prSet presAssocID="{4C950A57-02FA-40BE-8B03-9F620A4C36B2}" presName="aSpace" presStyleCnt="0"/>
      <dgm:spPr/>
    </dgm:pt>
    <dgm:pt modelId="{B0902FD3-DE3B-4D9C-8E05-4895F2E49367}" type="pres">
      <dgm:prSet presAssocID="{C8A6177F-1165-4FBA-AC2D-9F35A556C5B2}" presName="aNode" presStyleLbl="fgAcc1" presStyleIdx="5" presStyleCnt="7" custScaleX="142682" custScaleY="99773" custLinFactY="-185596" custLinFactNeighborX="9190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DACB2-629B-4D2C-963B-50A58E917C45}" type="pres">
      <dgm:prSet presAssocID="{C8A6177F-1165-4FBA-AC2D-9F35A556C5B2}" presName="aSpace" presStyleCnt="0"/>
      <dgm:spPr/>
    </dgm:pt>
    <dgm:pt modelId="{95600D08-043C-4F01-98AB-9FEAF753351E}" type="pres">
      <dgm:prSet presAssocID="{BF1BE421-EAFB-48E1-8DE5-57667004D044}" presName="aNode" presStyleLbl="fgAcc1" presStyleIdx="6" presStyleCnt="7" custScaleX="142070" custScaleY="94766" custLinFactY="-178894" custLinFactNeighborX="8577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E4B97-8D85-4750-A9E3-661072816946}" type="pres">
      <dgm:prSet presAssocID="{BF1BE421-EAFB-48E1-8DE5-57667004D044}" presName="aSpace" presStyleCnt="0"/>
      <dgm:spPr/>
    </dgm:pt>
  </dgm:ptLst>
  <dgm:cxnLst>
    <dgm:cxn modelId="{6EF7E257-15FC-4952-912D-2EBCBAB6CE65}" type="presOf" srcId="{419949AB-AF37-46E6-8A7A-10EDD9CBCF7C}" destId="{B7DE720A-0ED6-4724-A97D-BE800BD568CB}" srcOrd="0" destOrd="0" presId="urn:microsoft.com/office/officeart/2005/8/layout/pyramid2"/>
    <dgm:cxn modelId="{28851F46-03B5-4384-A49F-C2EFA131AA22}" type="presOf" srcId="{851745B9-F4E3-4D0D-9672-29A715B9A6B2}" destId="{2FE68702-546E-4662-9A10-1805DBC91946}" srcOrd="0" destOrd="0" presId="urn:microsoft.com/office/officeart/2005/8/layout/pyramid2"/>
    <dgm:cxn modelId="{E524D691-F6E1-40F1-A0E4-5484A88DCFAA}" type="presOf" srcId="{BF1BE421-EAFB-48E1-8DE5-57667004D044}" destId="{95600D08-043C-4F01-98AB-9FEAF753351E}" srcOrd="0" destOrd="0" presId="urn:microsoft.com/office/officeart/2005/8/layout/pyramid2"/>
    <dgm:cxn modelId="{98B1CB1D-F817-4778-AF7B-1DCF6C25AD61}" srcId="{419949AB-AF37-46E6-8A7A-10EDD9CBCF7C}" destId="{620AE082-3E0A-4255-9D29-29282E912F18}" srcOrd="0" destOrd="0" parTransId="{76FD6653-DC1B-4F98-B1DB-F08AF8A67189}" sibTransId="{BE22001F-AF96-40BA-9F66-2FF9057B68C6}"/>
    <dgm:cxn modelId="{D39FEA7C-DBAE-414E-B806-B4DFBDC3DACD}" srcId="{419949AB-AF37-46E6-8A7A-10EDD9CBCF7C}" destId="{53BD5243-7BF1-43D7-AF72-71F70F6EB08D}" srcOrd="2" destOrd="0" parTransId="{94B98A8C-518A-4E90-984C-E8A6B569BCB2}" sibTransId="{7F0E4D6A-BEDB-41DA-B314-85109B0D6AAD}"/>
    <dgm:cxn modelId="{969E68F6-40C2-4F1F-8698-067C7C85CD4E}" srcId="{419949AB-AF37-46E6-8A7A-10EDD9CBCF7C}" destId="{C8A6177F-1165-4FBA-AC2D-9F35A556C5B2}" srcOrd="5" destOrd="0" parTransId="{8D0A38B9-9130-4D8A-8CE9-F0BF558C8C96}" sibTransId="{B012ED6C-502D-4691-AB96-3CDC3AB01FD6}"/>
    <dgm:cxn modelId="{9F8857C8-283E-4C3F-866C-C3C1A0F381B9}" type="presOf" srcId="{53BD5243-7BF1-43D7-AF72-71F70F6EB08D}" destId="{F3DE7D2C-9E7B-459D-BC40-018D0B7DDB36}" srcOrd="0" destOrd="0" presId="urn:microsoft.com/office/officeart/2005/8/layout/pyramid2"/>
    <dgm:cxn modelId="{A5A60259-FF58-4DF4-857D-D31E5329C927}" srcId="{419949AB-AF37-46E6-8A7A-10EDD9CBCF7C}" destId="{BF1BE421-EAFB-48E1-8DE5-57667004D044}" srcOrd="6" destOrd="0" parTransId="{A67861BD-32F2-4046-A6DD-CCC36E7511BF}" sibTransId="{C797F690-164A-4893-9682-57CA9186BA9E}"/>
    <dgm:cxn modelId="{5692BF59-E899-4030-86F3-A6710031BF94}" type="presOf" srcId="{4C950A57-02FA-40BE-8B03-9F620A4C36B2}" destId="{81614F01-F09F-47E5-B169-CB044E9A41E9}" srcOrd="0" destOrd="0" presId="urn:microsoft.com/office/officeart/2005/8/layout/pyramid2"/>
    <dgm:cxn modelId="{C90C3038-8A8A-47BC-BD7F-AFFF4F2DF4CA}" type="presOf" srcId="{C8A6177F-1165-4FBA-AC2D-9F35A556C5B2}" destId="{B0902FD3-DE3B-4D9C-8E05-4895F2E49367}" srcOrd="0" destOrd="0" presId="urn:microsoft.com/office/officeart/2005/8/layout/pyramid2"/>
    <dgm:cxn modelId="{DAF74240-6AE1-4957-9C3D-EDAFC3094735}" type="presOf" srcId="{C83158B2-BF72-43FE-9E4F-46910BBC905C}" destId="{7AC9E763-C701-4FF8-9D0A-F34170AD3FEB}" srcOrd="0" destOrd="0" presId="urn:microsoft.com/office/officeart/2005/8/layout/pyramid2"/>
    <dgm:cxn modelId="{D71C499C-8728-49D1-97D8-FF27C8E6C760}" srcId="{419949AB-AF37-46E6-8A7A-10EDD9CBCF7C}" destId="{C83158B2-BF72-43FE-9E4F-46910BBC905C}" srcOrd="1" destOrd="0" parTransId="{9F32B844-05F1-49F6-9387-A41289AE71D5}" sibTransId="{C1ED6DC7-9FD3-47FD-9119-9BCEE41CA979}"/>
    <dgm:cxn modelId="{122E0A95-C58C-4E9B-8565-AB43D4F944B8}" type="presOf" srcId="{620AE082-3E0A-4255-9D29-29282E912F18}" destId="{446F4CEC-349C-4993-B796-5B4A6A3CCCE0}" srcOrd="0" destOrd="0" presId="urn:microsoft.com/office/officeart/2005/8/layout/pyramid2"/>
    <dgm:cxn modelId="{CCE2BD1C-9B2E-43A5-ABC0-B2DAD567454A}" srcId="{419949AB-AF37-46E6-8A7A-10EDD9CBCF7C}" destId="{4C950A57-02FA-40BE-8B03-9F620A4C36B2}" srcOrd="4" destOrd="0" parTransId="{6019CD94-CCF1-408A-8542-18858E7874BD}" sibTransId="{88BF5F7E-5A4F-4002-B33E-8A3381CC9A23}"/>
    <dgm:cxn modelId="{69EA45D5-F37E-4340-AA7A-BBF9C484ED4D}" srcId="{419949AB-AF37-46E6-8A7A-10EDD9CBCF7C}" destId="{851745B9-F4E3-4D0D-9672-29A715B9A6B2}" srcOrd="3" destOrd="0" parTransId="{E20D7231-1FA5-4E4C-8A05-FA5D3A195255}" sibTransId="{A6DC8AAC-55DC-4C75-9EF5-8D0507B1FAF6}"/>
    <dgm:cxn modelId="{B2E22E30-E0EF-469C-9C52-03D8E2692486}" type="presParOf" srcId="{B7DE720A-0ED6-4724-A97D-BE800BD568CB}" destId="{D0B09702-545E-4760-91B8-6F2E5CE109A7}" srcOrd="0" destOrd="0" presId="urn:microsoft.com/office/officeart/2005/8/layout/pyramid2"/>
    <dgm:cxn modelId="{E0A3FE2B-FB7B-4916-ABBD-F4FDC8CCDE77}" type="presParOf" srcId="{B7DE720A-0ED6-4724-A97D-BE800BD568CB}" destId="{FAF24F61-78C6-4DD0-BB17-9F3CF6A4023B}" srcOrd="1" destOrd="0" presId="urn:microsoft.com/office/officeart/2005/8/layout/pyramid2"/>
    <dgm:cxn modelId="{2ABCD4AA-BD79-42B9-9D61-4AE01A3AB33E}" type="presParOf" srcId="{FAF24F61-78C6-4DD0-BB17-9F3CF6A4023B}" destId="{446F4CEC-349C-4993-B796-5B4A6A3CCCE0}" srcOrd="0" destOrd="0" presId="urn:microsoft.com/office/officeart/2005/8/layout/pyramid2"/>
    <dgm:cxn modelId="{E163BA6C-90B5-4333-965F-B94E0D711C84}" type="presParOf" srcId="{FAF24F61-78C6-4DD0-BB17-9F3CF6A4023B}" destId="{EA74C3BB-ABA0-448D-841C-D65C70E0BB0A}" srcOrd="1" destOrd="0" presId="urn:microsoft.com/office/officeart/2005/8/layout/pyramid2"/>
    <dgm:cxn modelId="{E79212C1-F995-4D4A-93D0-C7750EFBCDEF}" type="presParOf" srcId="{FAF24F61-78C6-4DD0-BB17-9F3CF6A4023B}" destId="{7AC9E763-C701-4FF8-9D0A-F34170AD3FEB}" srcOrd="2" destOrd="0" presId="urn:microsoft.com/office/officeart/2005/8/layout/pyramid2"/>
    <dgm:cxn modelId="{787B57C3-93F9-4F44-9A7E-1B23C136DFC0}" type="presParOf" srcId="{FAF24F61-78C6-4DD0-BB17-9F3CF6A4023B}" destId="{19C57490-7BBE-4C12-869A-502802C2DED8}" srcOrd="3" destOrd="0" presId="urn:microsoft.com/office/officeart/2005/8/layout/pyramid2"/>
    <dgm:cxn modelId="{E46D97B4-1824-48A2-ABD0-0DD147DF3B15}" type="presParOf" srcId="{FAF24F61-78C6-4DD0-BB17-9F3CF6A4023B}" destId="{F3DE7D2C-9E7B-459D-BC40-018D0B7DDB36}" srcOrd="4" destOrd="0" presId="urn:microsoft.com/office/officeart/2005/8/layout/pyramid2"/>
    <dgm:cxn modelId="{73DC39D3-9898-4CFA-B766-269C89A7F1DC}" type="presParOf" srcId="{FAF24F61-78C6-4DD0-BB17-9F3CF6A4023B}" destId="{4C9FD75B-B2F1-4593-ABAB-3DB3A56EB827}" srcOrd="5" destOrd="0" presId="urn:microsoft.com/office/officeart/2005/8/layout/pyramid2"/>
    <dgm:cxn modelId="{28C10219-98EC-4668-9AB8-5EFBF5983F8B}" type="presParOf" srcId="{FAF24F61-78C6-4DD0-BB17-9F3CF6A4023B}" destId="{2FE68702-546E-4662-9A10-1805DBC91946}" srcOrd="6" destOrd="0" presId="urn:microsoft.com/office/officeart/2005/8/layout/pyramid2"/>
    <dgm:cxn modelId="{30EB8FEA-8DAD-40B8-AA1F-5BC7C42441DC}" type="presParOf" srcId="{FAF24F61-78C6-4DD0-BB17-9F3CF6A4023B}" destId="{3723F3D3-3871-488C-A88C-51EABB4B9FD7}" srcOrd="7" destOrd="0" presId="urn:microsoft.com/office/officeart/2005/8/layout/pyramid2"/>
    <dgm:cxn modelId="{3005E0E7-D4ED-4A28-A093-93EAF769AC7C}" type="presParOf" srcId="{FAF24F61-78C6-4DD0-BB17-9F3CF6A4023B}" destId="{81614F01-F09F-47E5-B169-CB044E9A41E9}" srcOrd="8" destOrd="0" presId="urn:microsoft.com/office/officeart/2005/8/layout/pyramid2"/>
    <dgm:cxn modelId="{EC8A25C7-6BF3-4860-B3D8-C08E7F65F64C}" type="presParOf" srcId="{FAF24F61-78C6-4DD0-BB17-9F3CF6A4023B}" destId="{DD5D6064-A936-498C-AE42-17565A2D8984}" srcOrd="9" destOrd="0" presId="urn:microsoft.com/office/officeart/2005/8/layout/pyramid2"/>
    <dgm:cxn modelId="{B57522D8-F741-4D6B-9587-5D12626D558C}" type="presParOf" srcId="{FAF24F61-78C6-4DD0-BB17-9F3CF6A4023B}" destId="{B0902FD3-DE3B-4D9C-8E05-4895F2E49367}" srcOrd="10" destOrd="0" presId="urn:microsoft.com/office/officeart/2005/8/layout/pyramid2"/>
    <dgm:cxn modelId="{93F4621C-F2BC-4EB5-AB80-C3AA77AE82F9}" type="presParOf" srcId="{FAF24F61-78C6-4DD0-BB17-9F3CF6A4023B}" destId="{ECFDACB2-629B-4D2C-963B-50A58E917C45}" srcOrd="11" destOrd="0" presId="urn:microsoft.com/office/officeart/2005/8/layout/pyramid2"/>
    <dgm:cxn modelId="{50BB441E-C4FF-446D-805A-EFB1F764368E}" type="presParOf" srcId="{FAF24F61-78C6-4DD0-BB17-9F3CF6A4023B}" destId="{95600D08-043C-4F01-98AB-9FEAF753351E}" srcOrd="12" destOrd="0" presId="urn:microsoft.com/office/officeart/2005/8/layout/pyramid2"/>
    <dgm:cxn modelId="{9F8B54FD-E880-468A-B41C-94FE5E5F7688}" type="presParOf" srcId="{FAF24F61-78C6-4DD0-BB17-9F3CF6A4023B}" destId="{66EE4B97-8D85-4750-A9E3-661072816946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B09702-545E-4760-91B8-6F2E5CE109A7}">
      <dsp:nvSpPr>
        <dsp:cNvPr id="0" name=""/>
        <dsp:cNvSpPr/>
      </dsp:nvSpPr>
      <dsp:spPr>
        <a:xfrm>
          <a:off x="2032000" y="0"/>
          <a:ext cx="4064000" cy="4064000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6F4CEC-349C-4993-B796-5B4A6A3CCCE0}">
      <dsp:nvSpPr>
        <dsp:cNvPr id="0" name=""/>
        <dsp:cNvSpPr/>
      </dsp:nvSpPr>
      <dsp:spPr>
        <a:xfrm>
          <a:off x="2079682" y="3182205"/>
          <a:ext cx="3925523" cy="65978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kumimoji="0" lang="ru-RU" sz="16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Print" pitchFamily="2" charset="0"/>
            <a:cs typeface="Arial" charset="0"/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Гиперпротекция</a:t>
          </a: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 потворствующая, доминирующая</a:t>
          </a:r>
        </a:p>
        <a:p>
          <a:pPr>
            <a:spcBef>
              <a:spcPct val="0"/>
            </a:spcBef>
          </a:pPr>
          <a:endParaRPr lang="ru-RU" sz="1600" kern="1200" dirty="0">
            <a:latin typeface="Segoe Print" pitchFamily="2" charset="0"/>
          </a:endParaRPr>
        </a:p>
      </dsp:txBody>
      <dsp:txXfrm>
        <a:off x="2111890" y="3214413"/>
        <a:ext cx="3861107" cy="595370"/>
      </dsp:txXfrm>
    </dsp:sp>
    <dsp:sp modelId="{7AC9E763-C701-4FF8-9D0A-F34170AD3FEB}">
      <dsp:nvSpPr>
        <dsp:cNvPr id="0" name=""/>
        <dsp:cNvSpPr/>
      </dsp:nvSpPr>
      <dsp:spPr>
        <a:xfrm>
          <a:off x="1997238" y="398182"/>
          <a:ext cx="3918338" cy="7150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kumimoji="0" lang="ru-RU" sz="16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Print" pitchFamily="2" charset="0"/>
            <a:cs typeface="Arial" charset="0"/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Гипопротекция</a:t>
          </a: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 потворствующая, доминирующая</a:t>
          </a:r>
        </a:p>
        <a:p>
          <a:pPr>
            <a:spcBef>
              <a:spcPct val="0"/>
            </a:spcBef>
          </a:pPr>
          <a:endParaRPr lang="ru-RU" sz="1600" kern="1200" dirty="0">
            <a:latin typeface="Segoe Print" pitchFamily="2" charset="0"/>
          </a:endParaRPr>
        </a:p>
      </dsp:txBody>
      <dsp:txXfrm>
        <a:off x="2032142" y="433086"/>
        <a:ext cx="3848530" cy="645201"/>
      </dsp:txXfrm>
    </dsp:sp>
    <dsp:sp modelId="{F3DE7D2C-9E7B-459D-BC40-018D0B7DDB36}">
      <dsp:nvSpPr>
        <dsp:cNvPr id="0" name=""/>
        <dsp:cNvSpPr/>
      </dsp:nvSpPr>
      <dsp:spPr>
        <a:xfrm>
          <a:off x="2052672" y="1233277"/>
          <a:ext cx="3785280" cy="52916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kumimoji="0" lang="ru-RU" sz="16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Print" pitchFamily="2" charset="0"/>
            <a:cs typeface="Arial" charset="0"/>
          </a:endParaRP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Повышенная моральная ответственность</a:t>
          </a:r>
        </a:p>
        <a:p>
          <a:pPr>
            <a:spcBef>
              <a:spcPct val="0"/>
            </a:spcBef>
          </a:pPr>
          <a:endParaRPr lang="ru-RU" sz="1600" kern="1200" dirty="0">
            <a:latin typeface="Segoe Print" pitchFamily="2" charset="0"/>
          </a:endParaRPr>
        </a:p>
      </dsp:txBody>
      <dsp:txXfrm>
        <a:off x="2078504" y="1259109"/>
        <a:ext cx="3733616" cy="477501"/>
      </dsp:txXfrm>
    </dsp:sp>
    <dsp:sp modelId="{2FE68702-546E-4662-9A10-1805DBC91946}">
      <dsp:nvSpPr>
        <dsp:cNvPr id="0" name=""/>
        <dsp:cNvSpPr/>
      </dsp:nvSpPr>
      <dsp:spPr>
        <a:xfrm>
          <a:off x="2060782" y="1804208"/>
          <a:ext cx="3785280" cy="3066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Эмоциональное отвержение</a:t>
          </a:r>
          <a:endParaRPr kumimoji="0" lang="ru-RU" sz="16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Segoe Print" pitchFamily="2" charset="0"/>
            <a:cs typeface="Arial" charset="0"/>
          </a:endParaRPr>
        </a:p>
      </dsp:txBody>
      <dsp:txXfrm>
        <a:off x="2075751" y="1819177"/>
        <a:ext cx="3755342" cy="276696"/>
      </dsp:txXfrm>
    </dsp:sp>
    <dsp:sp modelId="{81614F01-F09F-47E5-B169-CB044E9A41E9}">
      <dsp:nvSpPr>
        <dsp:cNvPr id="0" name=""/>
        <dsp:cNvSpPr/>
      </dsp:nvSpPr>
      <dsp:spPr>
        <a:xfrm>
          <a:off x="2123705" y="2168244"/>
          <a:ext cx="3740320" cy="2511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Жестокое отношение</a:t>
          </a:r>
          <a:endParaRPr lang="ru-RU" sz="1600" kern="1200" dirty="0">
            <a:latin typeface="Segoe Print" pitchFamily="2" charset="0"/>
          </a:endParaRPr>
        </a:p>
      </dsp:txBody>
      <dsp:txXfrm>
        <a:off x="2135965" y="2180504"/>
        <a:ext cx="3715800" cy="226622"/>
      </dsp:txXfrm>
    </dsp:sp>
    <dsp:sp modelId="{B0902FD3-DE3B-4D9C-8E05-4895F2E49367}">
      <dsp:nvSpPr>
        <dsp:cNvPr id="0" name=""/>
        <dsp:cNvSpPr/>
      </dsp:nvSpPr>
      <dsp:spPr>
        <a:xfrm>
          <a:off x="2101238" y="2453933"/>
          <a:ext cx="3769087" cy="2791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R="0" lvl="0" algn="ctr" defTabSz="7112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Воспитание в культе болезни</a:t>
          </a:r>
          <a:endParaRPr lang="ru-RU" sz="1600" kern="1200" dirty="0">
            <a:latin typeface="Segoe Print" pitchFamily="2" charset="0"/>
          </a:endParaRPr>
        </a:p>
      </dsp:txBody>
      <dsp:txXfrm>
        <a:off x="2114866" y="2467561"/>
        <a:ext cx="3741831" cy="251905"/>
      </dsp:txXfrm>
    </dsp:sp>
    <dsp:sp modelId="{95600D08-043C-4F01-98AB-9FEAF753351E}">
      <dsp:nvSpPr>
        <dsp:cNvPr id="0" name=""/>
        <dsp:cNvSpPr/>
      </dsp:nvSpPr>
      <dsp:spPr>
        <a:xfrm>
          <a:off x="2093128" y="2786822"/>
          <a:ext cx="3752921" cy="26515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R="0" lvl="0" algn="ctr" defTabSz="7112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Print" pitchFamily="2" charset="0"/>
              <a:cs typeface="Arial" charset="0"/>
            </a:rPr>
            <a:t>Противоречивое воспитание</a:t>
          </a:r>
          <a:endParaRPr lang="ru-RU" sz="1600" kern="1200" dirty="0">
            <a:latin typeface="Segoe Print" pitchFamily="2" charset="0"/>
          </a:endParaRPr>
        </a:p>
      </dsp:txBody>
      <dsp:txXfrm>
        <a:off x="2106072" y="2799766"/>
        <a:ext cx="3727033" cy="239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79E27-0B2F-431F-B31A-C2D5400683CF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09E05-5F70-443E-87FE-CDB08CE95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72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3987CAC-8443-4D05-A418-C6DA669FF382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9FDC1B-E7A7-40F6-AF44-A3027F248E71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A870B83-3FDF-41AE-8F94-C7F21C4F2F87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0D0B80-007D-4132-A06A-A9195761F3A4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4A2E7B6-9758-44A2-AFC2-6D23BC6D5B86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42E4-EC70-4B43-B8B0-9022EA4F05C1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556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156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4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172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794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048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936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000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275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572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761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803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474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24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361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66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068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5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300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751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941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502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220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702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855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124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222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810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153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71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235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365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948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526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355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328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735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47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2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0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71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32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68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9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12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102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19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46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125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130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04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217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287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149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063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41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16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424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973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541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572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25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926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400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336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024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564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080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85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919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584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686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4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83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392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798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598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6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151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36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145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926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000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525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93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9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225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168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92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31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157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19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59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753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88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86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4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543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525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2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328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936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342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231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465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00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6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7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528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015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35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40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42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3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131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072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58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701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235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671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914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42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109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77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580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561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33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772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517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5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049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134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11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510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647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594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247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55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366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544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24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484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11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57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970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112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020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17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369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191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687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530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15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211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21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57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2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386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20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887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601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072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201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384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180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228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459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631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443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94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163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03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81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248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435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140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564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8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847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76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824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555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77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777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46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82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857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86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557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02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06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732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176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524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612536"/>
            <a:ext cx="7886700" cy="68067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5293215"/>
            <a:ext cx="7886700" cy="608527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190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663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91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239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966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44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86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116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520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42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42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93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81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75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46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76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989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716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68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35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018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520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09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0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384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72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12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472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510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88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568C7-3F6A-4B69-A35F-A4A7FD8B867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19C6-74C1-4850-92F1-5D84592737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987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1" kern="1200">
          <a:solidFill>
            <a:srgbClr val="7030A0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12.docx" TargetMode="External"/><Relationship Id="rId1" Type="http://schemas.openxmlformats.org/officeDocument/2006/relationships/slideLayout" Target="../slideLayouts/slideLayout1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13.docx" TargetMode="External"/><Relationship Id="rId1" Type="http://schemas.openxmlformats.org/officeDocument/2006/relationships/slideLayout" Target="../slideLayouts/slideLayout1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14.docx" TargetMode="External"/><Relationship Id="rId1" Type="http://schemas.openxmlformats.org/officeDocument/2006/relationships/slideLayout" Target="../slideLayouts/slideLayout1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16.docx" TargetMode="External"/><Relationship Id="rId2" Type="http://schemas.openxmlformats.org/officeDocument/2006/relationships/hyperlink" Target="15.docx" TargetMode="External"/><Relationship Id="rId1" Type="http://schemas.openxmlformats.org/officeDocument/2006/relationships/slideLayout" Target="../slideLayouts/slideLayout160.xml"/><Relationship Id="rId5" Type="http://schemas.openxmlformats.org/officeDocument/2006/relationships/hyperlink" Target="18.docx" TargetMode="External"/><Relationship Id="rId4" Type="http://schemas.openxmlformats.org/officeDocument/2006/relationships/hyperlink" Target="17.docx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microsoft.com/office/2007/relationships/diagramDrawing" Target="../diagrams/drawing1.xml"/><Relationship Id="rId3" Type="http://schemas.openxmlformats.org/officeDocument/2006/relationships/hyperlink" Target="http://images.yandex.ru/yandsearch?text=%D0%A2%D0%B8%D0%BF%D1%8B%20%20%D1%80%D0%BE%D0%B4%D0%B8%D1%82%D0%B5%D0%BB%D0%B5%D0%B9%20%D1%84%D0%BE%D1%82%D0%BE&amp;img_url=http://www.vse-pro-detey.ru/wp-content/uploads/2010/03/d0bdd0b0d181d0bad0bed0bbd18cd0bad0be-d0b2d18b-d0bfd0bed0b7d0b2d0bed0bbd18fd0b5d182d0b5-d180d0b5d0b1d0b5d0bdd0bad183-d0b1d18bd182d18c.jpg&amp;pos=28&amp;uinfo=ww-1007-wh-651-fw-782-fh-448-pd-1&amp;rpt=simage" TargetMode="External"/><Relationship Id="rId7" Type="http://schemas.openxmlformats.org/officeDocument/2006/relationships/hyperlink" Target="http://images.yandex.ru/yandsearch?text=%D1%82%D0%B8%D0%BF%D1%8B%20%D0%BF%D0%BE%D0%B2%D0%B5%D0%B4%D0%B5%D0%BD%D0%B8%D1%8F%20%D1%80%D0%BE%D0%B4%D0%B8%D1%82%D0%B5%D0%BB%D0%B5%D0%B9&amp;img_url=http://cs317525.userapi.com/v317525593/2f8a/XnaDVPHgseE.jpg&amp;pos=1&amp;rpt=simage&amp;lr=213&amp;noreask=1&amp;source=wiz" TargetMode="External"/><Relationship Id="rId12" Type="http://schemas.openxmlformats.org/officeDocument/2006/relationships/diagramColors" Target="../diagrams/colors1.xml"/><Relationship Id="rId2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19.docx" TargetMode="External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46.jpeg"/><Relationship Id="rId11" Type="http://schemas.openxmlformats.org/officeDocument/2006/relationships/diagramQuickStyle" Target="../diagrams/quickStyle1.xml"/><Relationship Id="rId5" Type="http://schemas.openxmlformats.org/officeDocument/2006/relationships/hyperlink" Target="http://images.yandex.ru/yandsearch?source=wiz&amp;text=%D0%A2%D0%B8%D0%BF%D1%8B%20%D0%BD%D0%B5%D0%B0%D0%B4%D0%B5%D0%BA%D0%B2%D0%B0%D1%82%D0%BD%D0%BE%D0%B3%D0%BE%20%D0%BF%D0%BE%D0%B2%D0%B5%D0%B4%D0%B5%D0%BD%D0%B8%D1%8F%20%D1%80%D0%BE%D0%B4%D0%B8%D1%82%D0%B5%D0%BB%D0%B5%D0%B9%20%D1%84%D0%BE%D1%82%D0%BE&amp;noreask=1&amp;img_url=http://sphotos-d.ak.fbcdn.net/hphotos-ak-snc6/p480x480/320860_562750193748237_1020660660_n.jpg&amp;pos=13&amp;rpt=simage&amp;lr=10987" TargetMode="External"/><Relationship Id="rId10" Type="http://schemas.openxmlformats.org/officeDocument/2006/relationships/diagramLayout" Target="../diagrams/layout1.xml"/><Relationship Id="rId4" Type="http://schemas.openxmlformats.org/officeDocument/2006/relationships/image" Target="../media/image45.jpeg"/><Relationship Id="rId9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2.docx" TargetMode="Externa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3.docx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4.docx" TargetMode="Externa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5.docx" TargetMode="External"/><Relationship Id="rId10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6.docx" TargetMode="External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7.docx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8.docx" TargetMode="External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11.docx" TargetMode="External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5.xml"/><Relationship Id="rId6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10.docx" TargetMode="External"/><Relationship Id="rId11" Type="http://schemas.openxmlformats.org/officeDocument/2006/relationships/image" Target="../media/image42.pn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hyperlink" Target="file:///C:\Users\User\Desktop\&#1055;&#1089;&#1080;&#1093;&#1086;&#1083;&#1086;&#1075;&#1080;&#1103;%20&#1089;&#1077;&#1084;&#1077;&#1081;&#1085;&#1086;&#1075;&#1086;%20&#1074;&#1086;&#1089;&#1087;&#1080;&#1090;&#1072;&#1085;&#1080;&#1103;\9.docx" TargetMode="External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7528" y="692209"/>
            <a:ext cx="7886700" cy="680679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>Семья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>и семейное воспитание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ama Nueva" pitchFamily="2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73858" y="5809957"/>
            <a:ext cx="3141492" cy="87219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>Преподаватель </a:t>
            </a:r>
          </a:p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>Е.В.Федорова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ama Nueva" pitchFamily="2" charset="-5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65760" y="1709886"/>
            <a:ext cx="828587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>
                <a:solidFill>
                  <a:prstClr val="black"/>
                </a:solidFill>
                <a:latin typeface="Segoe Print" pitchFamily="2" charset="0"/>
                <a:ea typeface="Calibri" pitchFamily="34" charset="0"/>
                <a:cs typeface="Times New Roman" pitchFamily="18" charset="0"/>
              </a:rPr>
              <a:t>Вопросы для изучения:</a:t>
            </a:r>
            <a:endParaRPr lang="ru-RU" sz="3200" dirty="0">
              <a:solidFill>
                <a:prstClr val="black"/>
              </a:solidFill>
              <a:latin typeface="Segoe Print" pitchFamily="2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Segoe Print" pitchFamily="2" charset="0"/>
                <a:ea typeface="Calibri" pitchFamily="34" charset="0"/>
                <a:cs typeface="Times New Roman" pitchFamily="18" charset="0"/>
              </a:rPr>
              <a:t>1.Семья как социальный институт и ее функции</a:t>
            </a:r>
            <a:endParaRPr lang="ru-RU" sz="3200" dirty="0">
              <a:solidFill>
                <a:prstClr val="black"/>
              </a:solidFill>
              <a:latin typeface="Segoe Print" pitchFamily="2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Segoe Print" pitchFamily="2" charset="0"/>
                <a:ea typeface="Calibri" pitchFamily="34" charset="0"/>
                <a:cs typeface="Times New Roman" pitchFamily="18" charset="0"/>
              </a:rPr>
              <a:t>2.Стили семейного воспитания и их влияние на развитие личности ребенка</a:t>
            </a:r>
            <a:endParaRPr lang="ru-RU" sz="3200" dirty="0">
              <a:solidFill>
                <a:prstClr val="black"/>
              </a:solidFill>
              <a:latin typeface="Segoe Print" pitchFamily="2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prstClr val="black"/>
                </a:solidFill>
                <a:latin typeface="Segoe Print" pitchFamily="2" charset="0"/>
                <a:ea typeface="Calibri" pitchFamily="34" charset="0"/>
                <a:cs typeface="Times New Roman" pitchFamily="18" charset="0"/>
              </a:rPr>
              <a:t>3.Исследование и анализ стилей семейного воспитания, и их влияния на развитие детей</a:t>
            </a:r>
            <a:endParaRPr lang="ru-RU" sz="3200" dirty="0">
              <a:solidFill>
                <a:prstClr val="black"/>
              </a:solidFill>
              <a:latin typeface="Segoe Print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668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86862"/>
            <a:ext cx="8281988" cy="481818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7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Материнство и отцовство составляют основу семейных отношений и смысл жизни супругов.</a:t>
            </a:r>
            <a:br>
              <a:rPr lang="ru-RU" sz="27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</a:br>
            <a:r>
              <a:rPr lang="ru-RU" sz="27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7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</a:br>
            <a:r>
              <a:rPr lang="ru-RU" sz="27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Материнская любовь — одна из вершин человеческой любви.</a:t>
            </a:r>
            <a:br>
              <a:rPr lang="ru-RU" sz="27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</a:br>
            <a:r>
              <a:rPr lang="ru-RU" sz="27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7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</a:br>
            <a:r>
              <a:rPr lang="ru-RU" sz="27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Вовсе не случайно, что и в христианстве особое почитание Божьей Матери является устоявшейся традицией</a:t>
            </a: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.</a:t>
            </a:r>
            <a:r>
              <a:rPr lang="en-US" sz="54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en-US" sz="54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</a:br>
            <a:r>
              <a:rPr lang="en-US" sz="5400" dirty="0" smtClean="0">
                <a:solidFill>
                  <a:schemeClr val="tx2"/>
                </a:solidFill>
              </a:rPr>
              <a:t/>
            </a:r>
            <a:br>
              <a:rPr lang="en-US" sz="5400" dirty="0" smtClean="0">
                <a:solidFill>
                  <a:schemeClr val="tx2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6334" y="3843739"/>
            <a:ext cx="7886700" cy="1500187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ama Nueva" pitchFamily="2" charset="-52"/>
              </a:rPr>
              <a:t>Самые лучшие дети</a:t>
            </a:r>
          </a:p>
          <a:p>
            <a:r>
              <a:rPr lang="ru-RU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ama Nueva" pitchFamily="2" charset="-52"/>
              </a:rPr>
              <a:t> бывают у счастливых родителей.</a:t>
            </a:r>
            <a:r>
              <a:rPr lang="ru-RU" sz="3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ama Nueva" pitchFamily="2" charset="-52"/>
              </a:rPr>
              <a:t/>
            </a:r>
            <a:br>
              <a:rPr lang="ru-RU" sz="3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ama Nueva" pitchFamily="2" charset="-52"/>
              </a:rPr>
            </a:br>
            <a:r>
              <a:rPr lang="ru-RU" sz="3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ama Nueva" pitchFamily="2" charset="-52"/>
              </a:rPr>
              <a:t>           </a:t>
            </a:r>
            <a:r>
              <a:rPr lang="ru-RU" sz="3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ama Nueva" pitchFamily="2" charset="-52"/>
              </a:rPr>
              <a:t> </a:t>
            </a:r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ama Nueva" pitchFamily="2" charset="-52"/>
              </a:rPr>
              <a:t>А. С. Макаренко</a:t>
            </a:r>
            <a:endParaRPr lang="ru-RU" sz="2800" dirty="0">
              <a:solidFill>
                <a:srgbClr val="FFFF00"/>
              </a:solidFill>
              <a:latin typeface="Miama Nueva" pitchFamily="2" charset="-52"/>
            </a:endParaRPr>
          </a:p>
        </p:txBody>
      </p:sp>
      <p:pic>
        <p:nvPicPr>
          <p:cNvPr id="4" name="Picture 8" descr="os471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0357" y="2436842"/>
            <a:ext cx="3216276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396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129" y="240838"/>
            <a:ext cx="7886700" cy="795459"/>
          </a:xfrm>
        </p:spPr>
        <p:txBody>
          <a:bodyPr>
            <a:normAutofit/>
          </a:bodyPr>
          <a:lstStyle/>
          <a:p>
            <a:r>
              <a:rPr lang="ru-RU" sz="4800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2" action="ppaction://hlinkfile"/>
              </a:rPr>
              <a:t>Материнство</a:t>
            </a:r>
            <a:r>
              <a:rPr lang="ru-RU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4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692AA2"/>
                </a:solidFill>
                <a:latin typeface="Segoe Print" pitchFamily="2" charset="0"/>
              </a:rPr>
              <a:t>Материнство </a:t>
            </a:r>
            <a:r>
              <a:rPr lang="ru-RU" dirty="0" smtClean="0">
                <a:solidFill>
                  <a:srgbClr val="692AA2"/>
                </a:solidFill>
                <a:latin typeface="Segoe Print" pitchFamily="2" charset="0"/>
              </a:rPr>
              <a:t>— сознание женщиной родственной связи с детьми</a:t>
            </a:r>
            <a:r>
              <a:rPr lang="ru-RU" dirty="0" smtClean="0">
                <a:latin typeface="Segoe Print" pitchFamily="2" charset="0"/>
              </a:rPr>
              <a:t> </a:t>
            </a:r>
          </a:p>
          <a:p>
            <a:endParaRPr lang="ru-RU" dirty="0"/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402675" y="3923607"/>
            <a:ext cx="3712869" cy="2161308"/>
            <a:chOff x="1997" y="1314"/>
            <a:chExt cx="1889" cy="1009"/>
          </a:xfrm>
        </p:grpSpPr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1" name="Oval 13"/>
              <p:cNvSpPr>
                <a:spLocks noChangeArrowheads="1"/>
              </p:cNvSpPr>
              <p:nvPr/>
            </p:nvSpPr>
            <p:spPr bwMode="gray">
              <a:xfrm>
                <a:off x="1994" y="1055"/>
                <a:ext cx="1905" cy="909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1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1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997528" y="4106487"/>
            <a:ext cx="27930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b="1" dirty="0">
                <a:solidFill>
                  <a:srgbClr val="FFFF00"/>
                </a:solidFill>
                <a:latin typeface="Miama Nueva" pitchFamily="2" charset="-52"/>
              </a:rPr>
              <a:t>Понятие «мать»</a:t>
            </a:r>
            <a:r>
              <a:rPr lang="ru-RU" sz="3200" dirty="0">
                <a:solidFill>
                  <a:srgbClr val="FFFF00"/>
                </a:solidFill>
                <a:latin typeface="Miama Nueva" pitchFamily="2" charset="-52"/>
              </a:rPr>
              <a:t> </a:t>
            </a:r>
            <a:endParaRPr lang="en-US" sz="3200" dirty="0">
              <a:solidFill>
                <a:srgbClr val="FFFF00"/>
              </a:solidFill>
              <a:latin typeface="Miama Nueva" pitchFamily="2" charset="-52"/>
            </a:endParaRPr>
          </a:p>
        </p:txBody>
      </p:sp>
      <p:sp>
        <p:nvSpPr>
          <p:cNvPr id="14" name="Text Box 6"/>
          <p:cNvSpPr txBox="1">
            <a:spLocks noGrp="1" noChangeArrowheads="1"/>
          </p:cNvSpPr>
          <p:nvPr>
            <p:ph sz="half" idx="2"/>
          </p:nvPr>
        </p:nvSpPr>
        <p:spPr bwMode="auto">
          <a:xfrm>
            <a:off x="4079630" y="1072662"/>
            <a:ext cx="5064369" cy="5854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Tx/>
              <a:buChar char="•"/>
            </a:pPr>
            <a:r>
              <a:rPr lang="ru-RU" dirty="0">
                <a:latin typeface="Segoe Print" pitchFamily="2" charset="0"/>
              </a:rPr>
              <a:t>Понятие </a:t>
            </a:r>
            <a:r>
              <a:rPr lang="ru-RU" dirty="0">
                <a:solidFill>
                  <a:srgbClr val="692AA2"/>
                </a:solidFill>
                <a:latin typeface="Segoe Print" pitchFamily="2" charset="0"/>
              </a:rPr>
              <a:t>«мать»</a:t>
            </a:r>
            <a:r>
              <a:rPr lang="ru-RU" dirty="0">
                <a:latin typeface="Segoe Print" pitchFamily="2" charset="0"/>
              </a:rPr>
              <a:t> у всех народов означает начало чего-либо, жизнь и дом. Недаром мы говорим </a:t>
            </a:r>
            <a:r>
              <a:rPr lang="ru-RU" dirty="0">
                <a:solidFill>
                  <a:srgbClr val="692AA2"/>
                </a:solidFill>
                <a:latin typeface="Segoe Print" pitchFamily="2" charset="0"/>
              </a:rPr>
              <a:t>«мать-земля»,</a:t>
            </a:r>
            <a:r>
              <a:rPr lang="ru-RU" dirty="0">
                <a:latin typeface="Segoe Print" pitchFamily="2" charset="0"/>
              </a:rPr>
              <a:t> </a:t>
            </a:r>
            <a:r>
              <a:rPr lang="ru-RU" dirty="0">
                <a:solidFill>
                  <a:srgbClr val="692AA2"/>
                </a:solidFill>
                <a:latin typeface="Segoe Print" pitchFamily="2" charset="0"/>
              </a:rPr>
              <a:t>«мать-природа», «мать-планета».</a:t>
            </a:r>
            <a:r>
              <a:rPr lang="ru-RU" dirty="0">
                <a:latin typeface="Segoe Print" pitchFamily="2" charset="0"/>
              </a:rPr>
              <a:t> Все они дают нам жизнь, все они нас поддерживают и питают, все они наш </a:t>
            </a:r>
            <a:r>
              <a:rPr lang="ru-RU" dirty="0">
                <a:solidFill>
                  <a:srgbClr val="692AA2"/>
                </a:solidFill>
                <a:latin typeface="Segoe Print" pitchFamily="2" charset="0"/>
              </a:rPr>
              <a:t>«дом».</a:t>
            </a:r>
            <a:r>
              <a:rPr lang="ru-RU" dirty="0">
                <a:latin typeface="Segoe Print" pitchFamily="2" charset="0"/>
              </a:rPr>
              <a:t> </a:t>
            </a:r>
          </a:p>
          <a:p>
            <a:pPr eaLnBrk="0" hangingPunct="0">
              <a:buFontTx/>
              <a:buChar char="•"/>
            </a:pPr>
            <a:r>
              <a:rPr lang="ru-RU" dirty="0">
                <a:latin typeface="Segoe Print" pitchFamily="2" charset="0"/>
              </a:rPr>
              <a:t>Другой </a:t>
            </a:r>
            <a:r>
              <a:rPr lang="ru-RU" dirty="0" smtClean="0">
                <a:latin typeface="Segoe Print" pitchFamily="2" charset="0"/>
              </a:rPr>
              <a:t>аспект материнства</a:t>
            </a:r>
            <a:r>
              <a:rPr lang="ru-RU" dirty="0">
                <a:latin typeface="Segoe Print" pitchFamily="2" charset="0"/>
              </a:rPr>
              <a:t>, олицетворяющий собой власть, с чем связано появление матриархата в истории развития человечества. </a:t>
            </a:r>
            <a:endParaRPr lang="en-US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75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AutoShape 4"/>
          <p:cNvSpPr>
            <a:spLocks noChangeArrowheads="1"/>
          </p:cNvSpPr>
          <p:nvPr/>
        </p:nvSpPr>
        <p:spPr bwMode="blackWhite">
          <a:xfrm>
            <a:off x="432262" y="814648"/>
            <a:ext cx="5153891" cy="1396537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lang="ru-RU" sz="2200" b="1" i="1" dirty="0">
                <a:solidFill>
                  <a:srgbClr val="FF0000"/>
                </a:solidFill>
                <a:latin typeface="Segoe Print" pitchFamily="2" charset="0"/>
              </a:rPr>
              <a:t>Спокойная уравновешенная </a:t>
            </a:r>
            <a:r>
              <a:rPr lang="ru-RU" sz="2200" i="1" dirty="0">
                <a:solidFill>
                  <a:prstClr val="white"/>
                </a:solidFill>
                <a:latin typeface="Segoe Print" pitchFamily="2" charset="0"/>
              </a:rPr>
              <a:t>мама </a:t>
            </a:r>
          </a:p>
          <a:p>
            <a:pPr eaLnBrk="0" hangingPunct="0">
              <a:defRPr/>
            </a:pPr>
            <a:r>
              <a:rPr lang="ru-RU" sz="2200" dirty="0">
                <a:solidFill>
                  <a:prstClr val="white"/>
                </a:solidFill>
                <a:latin typeface="Segoe Print" pitchFamily="2" charset="0"/>
              </a:rPr>
              <a:t>все знает о своем ребен­ке, чутко </a:t>
            </a:r>
          </a:p>
          <a:p>
            <a:pPr eaLnBrk="0" hangingPunct="0">
              <a:defRPr/>
            </a:pPr>
            <a:r>
              <a:rPr lang="ru-RU" sz="2200" dirty="0">
                <a:solidFill>
                  <a:prstClr val="white"/>
                </a:solidFill>
                <a:latin typeface="Segoe Print" pitchFamily="2" charset="0"/>
              </a:rPr>
              <a:t>реагирует на его поведение </a:t>
            </a:r>
            <a:endParaRPr lang="en-US" sz="2200" dirty="0">
              <a:solidFill>
                <a:prstClr val="white"/>
              </a:solidFill>
              <a:latin typeface="Segoe Print" pitchFamily="2" charset="0"/>
            </a:endParaRPr>
          </a:p>
        </p:txBody>
      </p:sp>
      <p:sp>
        <p:nvSpPr>
          <p:cNvPr id="7172" name="AutoShape 5"/>
          <p:cNvSpPr>
            <a:spLocks noChangeArrowheads="1"/>
          </p:cNvSpPr>
          <p:nvPr/>
        </p:nvSpPr>
        <p:spPr bwMode="blackWhite">
          <a:xfrm>
            <a:off x="448887" y="2244436"/>
            <a:ext cx="5170517" cy="1246909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31492C"/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 eaLnBrk="0" hangingPunct="0"/>
            <a:r>
              <a:rPr lang="ru-RU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Тревожная мама</a:t>
            </a:r>
            <a:r>
              <a:rPr lang="ru-RU" sz="2200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вся во власти </a:t>
            </a:r>
          </a:p>
          <a:p>
            <a:pPr algn="just" eaLnBrk="0" hangingPunct="0"/>
            <a:r>
              <a:rPr lang="ru-RU" sz="2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своих опасений по поводу </a:t>
            </a:r>
          </a:p>
          <a:p>
            <a:pPr algn="just" eaLnBrk="0" hangingPunct="0"/>
            <a:r>
              <a:rPr lang="ru-RU" sz="2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здоровья ребенка</a:t>
            </a:r>
            <a:endParaRPr lang="en-US" sz="2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blackWhite">
          <a:xfrm>
            <a:off x="482138" y="3557848"/>
            <a:ext cx="5412635" cy="124690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 eaLnBrk="0" hangingPunct="0">
              <a:defRPr/>
            </a:pPr>
            <a:r>
              <a:rPr lang="ru-RU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Тоскливая мама</a:t>
            </a:r>
            <a:r>
              <a:rPr lang="ru-RU" sz="2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всем </a:t>
            </a:r>
          </a:p>
          <a:p>
            <a:pPr algn="just" eaLnBrk="0" hangingPunct="0">
              <a:defRPr/>
            </a:pPr>
            <a:r>
              <a:rPr lang="ru-RU" sz="2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недовольна, она во власти мыслей о </a:t>
            </a:r>
          </a:p>
          <a:p>
            <a:pPr algn="just" eaLnBrk="0" hangingPunct="0">
              <a:defRPr/>
            </a:pPr>
            <a:r>
              <a:rPr lang="ru-RU" sz="2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себе, своем будущем.</a:t>
            </a:r>
            <a:endParaRPr lang="en-US" sz="2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5619404" y="159959"/>
            <a:ext cx="3556877" cy="852095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800" b="1" dirty="0">
                <a:ln w="17780" cmpd="sng">
                  <a:solidFill>
                    <a:srgbClr val="5B9BD5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5B9BD5">
                        <a:tint val="63000"/>
                        <a:sat val="105000"/>
                      </a:srgbClr>
                    </a:gs>
                    <a:gs pos="90000">
                      <a:srgbClr val="5B9BD5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2" action="ppaction://hlinkfile"/>
              </a:rPr>
              <a:t>ТИПЫ МАМ</a:t>
            </a:r>
            <a:endParaRPr lang="en-US" sz="4800" b="1" dirty="0">
              <a:ln w="17780" cmpd="sng">
                <a:solidFill>
                  <a:srgbClr val="5B9BD5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5B9BD5">
                      <a:tint val="63000"/>
                      <a:sat val="105000"/>
                    </a:srgbClr>
                  </a:gs>
                  <a:gs pos="90000">
                    <a:srgbClr val="5B9BD5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8138" name="AutoShape 10"/>
          <p:cNvSpPr>
            <a:spLocks noChangeArrowheads="1"/>
          </p:cNvSpPr>
          <p:nvPr/>
        </p:nvSpPr>
        <p:spPr bwMode="blackWhite">
          <a:xfrm>
            <a:off x="482138" y="4871258"/>
            <a:ext cx="5554678" cy="1363287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lang="ru-RU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Уверенная и властная мама</a:t>
            </a:r>
            <a:r>
              <a:rPr lang="ru-RU" sz="2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200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твердо </a:t>
            </a:r>
          </a:p>
          <a:p>
            <a:pPr eaLnBrk="0" hangingPunct="0">
              <a:defRPr/>
            </a:pPr>
            <a:r>
              <a:rPr lang="ru-RU" sz="2200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знает, чего хочет </a:t>
            </a:r>
            <a:r>
              <a:rPr lang="ru-RU" sz="2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она спланировала </a:t>
            </a:r>
          </a:p>
          <a:p>
            <a:pPr eaLnBrk="0" hangingPunct="0">
              <a:defRPr/>
            </a:pPr>
            <a:r>
              <a:rPr lang="ru-RU" sz="2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его жизнь еще до рождения. </a:t>
            </a:r>
            <a:endParaRPr lang="en-US" sz="2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8" name="Picture 6" descr="os471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3994" y="814648"/>
            <a:ext cx="3527696" cy="562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0858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417" y="187572"/>
            <a:ext cx="7886700" cy="1325563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ama Nueva" pitchFamily="2" charset="-52"/>
              </a:rPr>
              <a:t>Уровень материнской компетентности</a:t>
            </a:r>
            <a:endParaRPr lang="ru-RU" dirty="0">
              <a:solidFill>
                <a:srgbClr val="FFFF00"/>
              </a:solidFill>
              <a:latin typeface="Miama Nueva" pitchFamily="2" charset="-52"/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422336" y="1492099"/>
            <a:ext cx="8061463" cy="5698813"/>
            <a:chOff x="459" y="1018"/>
            <a:chExt cx="4974" cy="2761"/>
          </a:xfrm>
        </p:grpSpPr>
        <p:sp>
          <p:nvSpPr>
            <p:cNvPr id="4" name="AutoShape 5"/>
            <p:cNvSpPr>
              <a:spLocks noChangeArrowheads="1"/>
            </p:cNvSpPr>
            <p:nvPr/>
          </p:nvSpPr>
          <p:spPr bwMode="gray">
            <a:xfrm>
              <a:off x="459" y="1018"/>
              <a:ext cx="4974" cy="233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" name="AutoShape 6"/>
            <p:cNvSpPr>
              <a:spLocks noChangeArrowheads="1"/>
            </p:cNvSpPr>
            <p:nvPr/>
          </p:nvSpPr>
          <p:spPr bwMode="gray">
            <a:xfrm>
              <a:off x="527" y="1123"/>
              <a:ext cx="4824" cy="228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7" name="AutoShape 8"/>
            <p:cNvSpPr>
              <a:spLocks noChangeArrowheads="1"/>
            </p:cNvSpPr>
            <p:nvPr/>
          </p:nvSpPr>
          <p:spPr bwMode="gray">
            <a:xfrm>
              <a:off x="567" y="1142"/>
              <a:ext cx="4759" cy="57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" name="Text Box 18"/>
            <p:cNvSpPr txBox="1">
              <a:spLocks noChangeArrowheads="1"/>
            </p:cNvSpPr>
            <p:nvPr/>
          </p:nvSpPr>
          <p:spPr bwMode="gray">
            <a:xfrm>
              <a:off x="581" y="1142"/>
              <a:ext cx="4730" cy="26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2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Уровень </a:t>
              </a:r>
              <a:r>
                <a:rPr lang="ru-RU" sz="2200" b="1" i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материнской компетентности</a:t>
              </a:r>
              <a:r>
                <a:rPr lang="ru-RU" sz="2200" i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2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 воспитании ребенка после его рождения определяется не только умением матери осуществлять правильный уход — соблюдать правила гигиены, следить за здоровьем младенца, удовлетворять потребности в пище, тепле, — но и знанием психологических потребностей ребенка и способностью удовлетворять их. </a:t>
              </a:r>
            </a:p>
            <a:p>
              <a:pPr algn="just"/>
              <a:r>
                <a:rPr lang="ru-RU" sz="22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Формирование </a:t>
              </a:r>
              <a:r>
                <a:rPr lang="ru-RU" sz="2200" b="1" i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психологической готовности к материнству</a:t>
              </a:r>
              <a:r>
                <a:rPr lang="ru-RU" sz="2200" i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2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происходит на протяжении всей жизни женщины. На этот процесс влияют как биологические, так и социальные факторы, поскольку готовность к материнству основывает­ся на мощном инстинкте, а с другой стороны, выступает как повторение опыта взаимоотношений со своими родителями, сверстниками. </a:t>
              </a:r>
              <a:endParaRPr lang="en-US" sz="2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3365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2" action="ppaction://hlinkfile"/>
              </a:rPr>
              <a:t>Суррогатное материнство</a:t>
            </a:r>
            <a:endParaRPr lang="en-US" i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250825" y="1844675"/>
            <a:ext cx="8648700" cy="4520614"/>
            <a:chOff x="158" y="1672"/>
            <a:chExt cx="5448" cy="1800"/>
          </a:xfrm>
        </p:grpSpPr>
        <p:sp>
          <p:nvSpPr>
            <p:cNvPr id="9220" name="AutoShape 4"/>
            <p:cNvSpPr>
              <a:spLocks noChangeArrowheads="1"/>
            </p:cNvSpPr>
            <p:nvPr/>
          </p:nvSpPr>
          <p:spPr bwMode="gray">
            <a:xfrm>
              <a:off x="158" y="1672"/>
              <a:ext cx="1768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21" name="AutoShape 5"/>
            <p:cNvSpPr>
              <a:spLocks noChangeArrowheads="1"/>
            </p:cNvSpPr>
            <p:nvPr/>
          </p:nvSpPr>
          <p:spPr bwMode="gray">
            <a:xfrm>
              <a:off x="185" y="1677"/>
              <a:ext cx="1715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22" name="AutoShape 6"/>
            <p:cNvSpPr>
              <a:spLocks noChangeArrowheads="1"/>
            </p:cNvSpPr>
            <p:nvPr/>
          </p:nvSpPr>
          <p:spPr bwMode="gray">
            <a:xfrm>
              <a:off x="200" y="2977"/>
              <a:ext cx="1691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23" name="AutoShape 7"/>
            <p:cNvSpPr>
              <a:spLocks noChangeArrowheads="1"/>
            </p:cNvSpPr>
            <p:nvPr/>
          </p:nvSpPr>
          <p:spPr bwMode="gray">
            <a:xfrm>
              <a:off x="200" y="1691"/>
              <a:ext cx="1691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26" name="Text Box 17"/>
            <p:cNvSpPr txBox="1">
              <a:spLocks noChangeArrowheads="1"/>
            </p:cNvSpPr>
            <p:nvPr/>
          </p:nvSpPr>
          <p:spPr bwMode="gray">
            <a:xfrm>
              <a:off x="204" y="1748"/>
              <a:ext cx="1723" cy="17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dirty="0">
                  <a:solidFill>
                    <a:srgbClr val="692AA2"/>
                  </a:solidFill>
                  <a:latin typeface="Segoe Print" pitchFamily="2" charset="0"/>
                </a:rPr>
                <a:t>Противники</a:t>
              </a:r>
              <a:r>
                <a:rPr lang="ru-RU" dirty="0">
                  <a:solidFill>
                    <a:prstClr val="black"/>
                  </a:solidFill>
                  <a:latin typeface="Segoe Print" pitchFamily="2" charset="0"/>
                </a:rPr>
                <a:t> считают, что оно превращает детей в подобие товара, создавая ситуацию, когда богатые люди смогут нанимать женщин для вынашивания своих потомков; при этом материнство становится договорной прибыльной работой.</a:t>
              </a:r>
              <a:r>
                <a:rPr lang="ru-RU" sz="2000" dirty="0">
                  <a:solidFill>
                    <a:prstClr val="black"/>
                  </a:solidFill>
                  <a:latin typeface="Segoe Print" pitchFamily="2" charset="0"/>
                </a:rPr>
                <a:t> </a:t>
              </a:r>
              <a:endParaRPr lang="en-US" sz="2000" dirty="0">
                <a:solidFill>
                  <a:prstClr val="black"/>
                </a:solidFill>
                <a:latin typeface="Segoe Print" pitchFamily="2" charset="0"/>
              </a:endParaRPr>
            </a:p>
          </p:txBody>
        </p:sp>
        <p:sp>
          <p:nvSpPr>
            <p:cNvPr id="9227" name="AutoShape 19"/>
            <p:cNvSpPr>
              <a:spLocks noChangeArrowheads="1"/>
            </p:cNvSpPr>
            <p:nvPr/>
          </p:nvSpPr>
          <p:spPr bwMode="gray">
            <a:xfrm>
              <a:off x="2017" y="1672"/>
              <a:ext cx="1767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28" name="AutoShape 20"/>
            <p:cNvSpPr>
              <a:spLocks noChangeArrowheads="1"/>
            </p:cNvSpPr>
            <p:nvPr/>
          </p:nvSpPr>
          <p:spPr bwMode="gray">
            <a:xfrm>
              <a:off x="2044" y="1677"/>
              <a:ext cx="1714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29" name="AutoShape 21"/>
            <p:cNvSpPr>
              <a:spLocks noChangeArrowheads="1"/>
            </p:cNvSpPr>
            <p:nvPr/>
          </p:nvSpPr>
          <p:spPr bwMode="gray">
            <a:xfrm>
              <a:off x="2058" y="2977"/>
              <a:ext cx="1691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30" name="AutoShape 22"/>
            <p:cNvSpPr>
              <a:spLocks noChangeArrowheads="1"/>
            </p:cNvSpPr>
            <p:nvPr/>
          </p:nvSpPr>
          <p:spPr bwMode="gray">
            <a:xfrm>
              <a:off x="2058" y="1691"/>
              <a:ext cx="1691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31" name="Text Box 29"/>
            <p:cNvSpPr txBox="1">
              <a:spLocks noChangeArrowheads="1"/>
            </p:cNvSpPr>
            <p:nvPr/>
          </p:nvSpPr>
          <p:spPr bwMode="gray">
            <a:xfrm>
              <a:off x="2064" y="1840"/>
              <a:ext cx="1681" cy="12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700" dirty="0">
                  <a:solidFill>
                    <a:srgbClr val="692AA2"/>
                  </a:solidFill>
                  <a:latin typeface="Segoe Print" pitchFamily="2" charset="0"/>
                </a:rPr>
                <a:t>Сторонники</a:t>
              </a:r>
              <a:r>
                <a:rPr lang="ru-RU" sz="1700" dirty="0">
                  <a:solidFill>
                    <a:prstClr val="black"/>
                  </a:solidFill>
                  <a:latin typeface="Segoe Print" pitchFamily="2" charset="0"/>
                </a:rPr>
                <a:t> суррогатного материнства считают его бла­гом, позволяющим решить проблемы бездетных семей, в которых жена не способна зачать или выносить плод. Это единственный способ получить ребенка.</a:t>
              </a:r>
              <a:endParaRPr lang="en-US" sz="1700" dirty="0">
                <a:solidFill>
                  <a:prstClr val="black"/>
                </a:solidFill>
                <a:latin typeface="Segoe Print" pitchFamily="2" charset="0"/>
              </a:endParaRPr>
            </a:p>
          </p:txBody>
        </p:sp>
        <p:sp>
          <p:nvSpPr>
            <p:cNvPr id="9234" name="AutoShape 33"/>
            <p:cNvSpPr>
              <a:spLocks noChangeArrowheads="1"/>
            </p:cNvSpPr>
            <p:nvPr/>
          </p:nvSpPr>
          <p:spPr bwMode="gray">
            <a:xfrm>
              <a:off x="3838" y="1672"/>
              <a:ext cx="1768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35" name="AutoShape 34"/>
            <p:cNvSpPr>
              <a:spLocks noChangeArrowheads="1"/>
            </p:cNvSpPr>
            <p:nvPr/>
          </p:nvSpPr>
          <p:spPr bwMode="gray">
            <a:xfrm>
              <a:off x="3865" y="1677"/>
              <a:ext cx="1715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36" name="AutoShape 35"/>
            <p:cNvSpPr>
              <a:spLocks noChangeArrowheads="1"/>
            </p:cNvSpPr>
            <p:nvPr/>
          </p:nvSpPr>
          <p:spPr bwMode="gray">
            <a:xfrm>
              <a:off x="3880" y="2977"/>
              <a:ext cx="1691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37" name="AutoShape 36"/>
            <p:cNvSpPr>
              <a:spLocks noChangeArrowheads="1"/>
            </p:cNvSpPr>
            <p:nvPr/>
          </p:nvSpPr>
          <p:spPr bwMode="gray">
            <a:xfrm>
              <a:off x="3880" y="1691"/>
              <a:ext cx="1691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38" name="Text Box 44"/>
            <p:cNvSpPr txBox="1">
              <a:spLocks noChangeArrowheads="1"/>
            </p:cNvSpPr>
            <p:nvPr/>
          </p:nvSpPr>
          <p:spPr bwMode="gray">
            <a:xfrm>
              <a:off x="3900" y="1958"/>
              <a:ext cx="1681" cy="9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dirty="0">
                  <a:solidFill>
                    <a:srgbClr val="692AA2"/>
                  </a:solidFill>
                  <a:latin typeface="Segoe Print" pitchFamily="2" charset="0"/>
                </a:rPr>
                <a:t>Есть и еще одна проблема:</a:t>
              </a:r>
              <a:r>
                <a:rPr lang="ru-RU" dirty="0">
                  <a:solidFill>
                    <a:prstClr val="black"/>
                  </a:solidFill>
                  <a:latin typeface="Segoe Print" pitchFamily="2" charset="0"/>
                </a:rPr>
                <a:t> ребенок может унаследовать от суррогатной матери генетические дефекты </a:t>
              </a:r>
              <a:endParaRPr lang="en-US" dirty="0">
                <a:solidFill>
                  <a:prstClr val="black"/>
                </a:solidFill>
                <a:latin typeface="Segoe Prin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70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633" y="135888"/>
            <a:ext cx="8232717" cy="1446415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>Научить ребёнка быть счастливым нельзя, но воспитать его так, чтобы он был счастливым можно.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> 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/>
            </a:r>
            <a:b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>А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>. Макаренко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  <a:t/>
            </a:r>
            <a:b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ama Nueva" pitchFamily="2" charset="-52"/>
              </a:rPr>
            </a:b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ama Nueva" pitchFamily="2" charset="-52"/>
            </a:endParaRPr>
          </a:p>
        </p:txBody>
      </p:sp>
      <p:sp>
        <p:nvSpPr>
          <p:cNvPr id="34" name="AutoShape 34"/>
          <p:cNvSpPr>
            <a:spLocks noChangeArrowheads="1"/>
          </p:cNvSpPr>
          <p:nvPr/>
        </p:nvSpPr>
        <p:spPr bwMode="gray">
          <a:xfrm>
            <a:off x="174380" y="1463329"/>
            <a:ext cx="3384746" cy="313680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533400" indent="-533400"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u="sng" dirty="0">
                <a:solidFill>
                  <a:prstClr val="white"/>
                </a:solidFill>
                <a:latin typeface="Segoe Print" pitchFamily="2" charset="0"/>
                <a:cs typeface="Times New Roman" pitchFamily="18" charset="0"/>
              </a:rPr>
              <a:t>1.</a:t>
            </a:r>
            <a:r>
              <a:rPr lang="ru-RU" sz="2000" b="1" u="sng" dirty="0">
                <a:solidFill>
                  <a:prstClr val="white"/>
                </a:solidFill>
                <a:latin typeface="Segoe Print" pitchFamily="2" charset="0"/>
                <a:cs typeface="Times New Roman" pitchFamily="18" charset="0"/>
                <a:hlinkClick r:id="rId2" action="ppaction://hlinkfile"/>
              </a:rPr>
              <a:t> Авторитарный</a:t>
            </a:r>
            <a:r>
              <a:rPr lang="ru-RU" sz="2000" b="1" u="sng" dirty="0">
                <a:solidFill>
                  <a:prstClr val="white"/>
                </a:solidFill>
                <a:latin typeface="Segoe Print" pitchFamily="2" charset="0"/>
                <a:cs typeface="Times New Roman" pitchFamily="18" charset="0"/>
              </a:rPr>
              <a:t>:</a:t>
            </a:r>
          </a:p>
          <a:p>
            <a:pPr marL="533400" indent="-533400"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Высокий уровень контроля;</a:t>
            </a:r>
          </a:p>
          <a:p>
            <a:pPr marL="533400" indent="-533400"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Неукоснительное выполнение</a:t>
            </a:r>
          </a:p>
          <a:p>
            <a:pPr marL="533400" indent="-533400"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родительских требований;</a:t>
            </a:r>
          </a:p>
          <a:p>
            <a:pPr marL="533400" indent="-533400"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Отношения холодные,</a:t>
            </a:r>
          </a:p>
          <a:p>
            <a:pPr marL="533400" indent="-533400"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отстранённые.</a:t>
            </a:r>
          </a:p>
        </p:txBody>
      </p:sp>
      <p:sp>
        <p:nvSpPr>
          <p:cNvPr id="36" name="AutoShape 34"/>
          <p:cNvSpPr>
            <a:spLocks noChangeArrowheads="1"/>
          </p:cNvSpPr>
          <p:nvPr/>
        </p:nvSpPr>
        <p:spPr bwMode="gray">
          <a:xfrm>
            <a:off x="1688123" y="3953022"/>
            <a:ext cx="3665112" cy="2904978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b="1" u="sng" dirty="0">
                <a:solidFill>
                  <a:srgbClr val="0070C0"/>
                </a:solidFill>
                <a:latin typeface="Segoe Print" pitchFamily="2" charset="0"/>
                <a:cs typeface="Times New Roman" pitchFamily="18" charset="0"/>
              </a:rPr>
              <a:t>2</a:t>
            </a:r>
            <a:r>
              <a:rPr lang="ru-RU" b="1" u="sng" dirty="0">
                <a:solidFill>
                  <a:srgbClr val="0070C0"/>
                </a:solidFill>
                <a:latin typeface="Segoe Print" pitchFamily="2" charset="0"/>
                <a:cs typeface="Times New Roman" pitchFamily="18" charset="0"/>
                <a:hlinkClick r:id="rId3" action="ppaction://hlinkfile"/>
              </a:rPr>
              <a:t>. Авторитетный</a:t>
            </a:r>
            <a:r>
              <a:rPr lang="ru-RU" b="1" u="sng" dirty="0">
                <a:solidFill>
                  <a:srgbClr val="0070C0"/>
                </a:solidFill>
                <a:latin typeface="Segoe Print" pitchFamily="2" charset="0"/>
                <a:cs typeface="Times New Roman" pitchFamily="18" charset="0"/>
              </a:rPr>
              <a:t>: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Высокий уровень контроля;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Признание и поощрение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растущий автономии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своих детей;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Отношения тёплые.</a:t>
            </a:r>
          </a:p>
        </p:txBody>
      </p:sp>
      <p:sp>
        <p:nvSpPr>
          <p:cNvPr id="37" name="AutoShape 34"/>
          <p:cNvSpPr>
            <a:spLocks noChangeArrowheads="1"/>
          </p:cNvSpPr>
          <p:nvPr/>
        </p:nvSpPr>
        <p:spPr bwMode="gray">
          <a:xfrm>
            <a:off x="4322004" y="1589650"/>
            <a:ext cx="3543612" cy="258845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u="sng" dirty="0">
                <a:solidFill>
                  <a:srgbClr val="FFFF00"/>
                </a:solidFill>
                <a:latin typeface="Segoe Print" pitchFamily="2" charset="0"/>
                <a:cs typeface="Times New Roman" pitchFamily="18" charset="0"/>
                <a:hlinkClick r:id="rId4" action="ppaction://hlinkfile"/>
              </a:rPr>
              <a:t>3. Либеральный:</a:t>
            </a:r>
            <a:endParaRPr lang="ru-RU" sz="2000" b="1" u="sng" dirty="0">
              <a:solidFill>
                <a:srgbClr val="FFFF00"/>
              </a:solidFill>
              <a:latin typeface="Segoe Print" pitchFamily="2" charset="0"/>
              <a:cs typeface="Times New Roman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Низкий уровень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контроля;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Отношения тёплые;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Открыты для общения</a:t>
            </a: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.</a:t>
            </a:r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gray">
          <a:xfrm>
            <a:off x="5495277" y="3854548"/>
            <a:ext cx="3437707" cy="300345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u="sng" dirty="0">
                <a:solidFill>
                  <a:srgbClr val="990000"/>
                </a:solidFill>
                <a:latin typeface="Segoe Print" pitchFamily="2" charset="0"/>
                <a:cs typeface="Times New Roman" pitchFamily="18" charset="0"/>
              </a:rPr>
              <a:t>4. </a:t>
            </a:r>
            <a:r>
              <a:rPr lang="ru-RU" sz="2000" b="1" u="sng" dirty="0">
                <a:solidFill>
                  <a:srgbClr val="990000"/>
                </a:solidFill>
                <a:latin typeface="Segoe Print" pitchFamily="2" charset="0"/>
                <a:cs typeface="Times New Roman" pitchFamily="18" charset="0"/>
                <a:hlinkClick r:id="rId5" action="ppaction://hlinkfile"/>
              </a:rPr>
              <a:t>Индифферентный</a:t>
            </a:r>
            <a:r>
              <a:rPr lang="ru-RU" sz="2000" b="1" u="sng" dirty="0">
                <a:solidFill>
                  <a:srgbClr val="990000"/>
                </a:solidFill>
                <a:latin typeface="Segoe Print" pitchFamily="2" charset="0"/>
                <a:cs typeface="Times New Roman" pitchFamily="18" charset="0"/>
              </a:rPr>
              <a:t>: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Низкий уровень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контроля;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Холодные отношения;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Times New Roman" pitchFamily="18" charset="0"/>
              </a:rPr>
              <a:t>Закрыты для общения.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84593" y="1315552"/>
            <a:ext cx="8412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Segoe Print" pitchFamily="2" charset="0"/>
              </a:rPr>
              <a:t>Стили родительского поведения:</a:t>
            </a:r>
            <a:endParaRPr lang="ru-RU" sz="2800" b="1" dirty="0">
              <a:solidFill>
                <a:srgbClr val="4472C4">
                  <a:lumMod val="50000"/>
                </a:srgbClr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056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196949"/>
            <a:ext cx="7886700" cy="1519309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Черты характера ребёнка определяемые стилем  родительского поведения: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</a:b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graphicFrame>
        <p:nvGraphicFramePr>
          <p:cNvPr id="5" name="Group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0868606"/>
              </p:ext>
            </p:extLst>
          </p:nvPr>
        </p:nvGraphicFramePr>
        <p:xfrm>
          <a:off x="507119" y="1084099"/>
          <a:ext cx="8328074" cy="5134709"/>
        </p:xfrm>
        <a:graphic>
          <a:graphicData uri="http://schemas.openxmlformats.org/drawingml/2006/table">
            <a:tbl>
              <a:tblPr/>
              <a:tblGrid>
                <a:gridCol w="4037428"/>
                <a:gridCol w="4290646"/>
              </a:tblGrid>
              <a:tr h="2812263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1. Авторитарный: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  Дети замкнуты, боязливы, угрюмы, непритязательны, раздражительны, склонны к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конфликтам. Хорошие исполнители.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Девочки в большинстве своём 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пассивны и зависимы.Мальчики – неуправляемы и агрессивны.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3. Либеральный: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  Дети склонны к непослушанию, неадекватны и импульсивны в поведении, нетребовательны к себе. В некоторых случаях, дети становятся активными, решительными, творческими людьми. Часто эгоистичны.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224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2. Авторитетный: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  Дети адаптированы, уверены в себе, энергичны, ответственны, у них хорошо развиты чувство собственного достоинства, социальные навыки и самоконтроль.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4. Индифферентный: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 Дети самостоятельны, им по плечу решение любых проблем, импульсивны, склонны к отклоняющемуся поведению.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055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9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0711787"/>
              </p:ext>
            </p:extLst>
          </p:nvPr>
        </p:nvGraphicFramePr>
        <p:xfrm>
          <a:off x="745588" y="260350"/>
          <a:ext cx="8138062" cy="6571488"/>
        </p:xfrm>
        <a:graphic>
          <a:graphicData uri="http://schemas.openxmlformats.org/drawingml/2006/table">
            <a:tbl>
              <a:tblPr/>
              <a:tblGrid>
                <a:gridCol w="4069031"/>
                <a:gridCol w="4069031"/>
              </a:tblGrid>
              <a:tr h="2903538">
                <a:tc>
                  <a:txBody>
                    <a:bodyPr/>
                    <a:lstStyle/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Если Вы 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авторитарный родитель: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Вы хорошо представляете, каким 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должен вырасти ваш ребёнок, 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прилагаете к этому максимум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усилий. В своих требованиях вы,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вероятно, очень категоричны и 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неуступчивы. Ребёнку порой очень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неуютно под вашим контролем.</a:t>
                      </a:r>
                    </a:p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egoe Print" pitchFamily="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Если Вы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либеральный родитель: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Вы высоко цените своего ребенка, считаете простительными его слабости. Легко общаетесь с ним, доверяете ему, не склонны к запретам и ограничениям. Однако стоит задуматься: по плечу ли ребенку такая свобода? 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</a:b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egoe Print" pitchFamily="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4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Если Вы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авторитетный родитель: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Вы осознаете свою важную роль в становлении личности ребенка, но и за ним самим признаете право на саморазвитие. Трезво понимаете, какие требования необходимо диктовать, какие обсуждать. В разумных пределах готовы пересматривать свои позиции. 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</a:b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egoe Print" pitchFamily="2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Если Вы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индифферентный родитель: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Проблемы воспитания не являются для вас первостепенными, поскольку у вас иных забот немало. Свои проблемы ребенку в основном приходится решать самому. А ведь он вправе рассчитывать на большее участие и поддержку с вашей стороны!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egoe Print" pitchFamily="2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190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Text Box 22"/>
          <p:cNvSpPr txBox="1">
            <a:spLocks noChangeArrowheads="1"/>
          </p:cNvSpPr>
          <p:nvPr/>
        </p:nvSpPr>
        <p:spPr bwMode="auto">
          <a:xfrm>
            <a:off x="950913" y="1365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8812" y="604911"/>
            <a:ext cx="63163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7780" cmpd="sng">
                  <a:solidFill>
                    <a:srgbClr val="5B9BD5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5B9BD5">
                        <a:tint val="63000"/>
                        <a:sat val="105000"/>
                      </a:srgbClr>
                    </a:gs>
                    <a:gs pos="90000">
                      <a:srgbClr val="5B9BD5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2" action="ppaction://hlinkfile"/>
              </a:rPr>
              <a:t>Типы неадекватного поведения родителей</a:t>
            </a:r>
            <a:br>
              <a:rPr lang="ru-RU" sz="2400" b="1" dirty="0">
                <a:ln w="17780" cmpd="sng">
                  <a:solidFill>
                    <a:srgbClr val="5B9BD5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5B9BD5">
                        <a:tint val="63000"/>
                        <a:sat val="105000"/>
                      </a:srgbClr>
                    </a:gs>
                    <a:gs pos="90000">
                      <a:srgbClr val="5B9BD5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2" action="ppaction://hlinkfile"/>
              </a:rPr>
            </a:br>
            <a:r>
              <a:rPr lang="ru-RU" sz="2400" b="1" dirty="0">
                <a:ln w="17780" cmpd="sng">
                  <a:solidFill>
                    <a:srgbClr val="5B9BD5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5B9BD5">
                        <a:tint val="63000"/>
                        <a:sat val="105000"/>
                      </a:srgbClr>
                    </a:gs>
                    <a:gs pos="90000">
                      <a:srgbClr val="5B9BD5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2" action="ppaction://hlinkfile"/>
              </a:rPr>
              <a:t>по определению психологов</a:t>
            </a:r>
            <a:endParaRPr lang="ru-RU" sz="2400" b="1" dirty="0">
              <a:ln w="17780" cmpd="sng">
                <a:solidFill>
                  <a:srgbClr val="5B9BD5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5B9BD5">
                      <a:tint val="63000"/>
                      <a:sat val="105000"/>
                    </a:srgbClr>
                  </a:gs>
                  <a:gs pos="90000">
                    <a:srgbClr val="5B9BD5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1" name="Picture 28" descr="http://im6-tub-ru.yandex.net/i?id=268591635-5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830" y="1631852"/>
            <a:ext cx="2205318" cy="231327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26" descr="http://im1-tub-ru.yandex.net/i?id=751560690-37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426" y="4135902"/>
            <a:ext cx="2646190" cy="238443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65" name="Picture 41" descr="http://deti.ua-stop.com/images/type-povedeniya-rebenka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30975" y="333569"/>
            <a:ext cx="2117725" cy="15604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2390696572"/>
              </p:ext>
            </p:extLst>
          </p:nvPr>
        </p:nvGraphicFramePr>
        <p:xfrm>
          <a:off x="1960970" y="191312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271790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422031"/>
            <a:ext cx="7886700" cy="1209821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Составные компоненты семейного воспитания: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</a:b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1016" y="984738"/>
            <a:ext cx="2940147" cy="2489983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prstClr val="black"/>
              </a:solidFill>
              <a:latin typeface="Segoe Print" pitchFamily="2" charset="0"/>
              <a:ea typeface="Batang" pitchFamily="18" charset="-127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prstClr val="black"/>
              </a:solidFill>
              <a:latin typeface="Segoe Print" pitchFamily="2" charset="0"/>
              <a:ea typeface="Batang" pitchFamily="18" charset="-127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Физическое</a:t>
            </a:r>
            <a:r>
              <a:rPr lang="ru-RU" sz="1600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 — основывается на здоровом образе жизни и включает правильную организацию распорядка дня, занятия спортом, закаливание организма и т. д.</a:t>
            </a:r>
            <a:endParaRPr lang="ru-RU" sz="1600" dirty="0">
              <a:solidFill>
                <a:prstClr val="black"/>
              </a:solidFill>
              <a:latin typeface="Segoe Print" pitchFamily="2" charset="0"/>
              <a:ea typeface="Batang" pitchFamily="18" charset="-127"/>
              <a:cs typeface="Arial" pitchFamily="34" charset="0"/>
            </a:endParaRPr>
          </a:p>
          <a:p>
            <a:pPr algn="ctr"/>
            <a:endParaRPr lang="ru-RU" dirty="0">
              <a:solidFill>
                <a:prstClr val="white"/>
              </a:solidFill>
              <a:latin typeface="Segoe Print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54215" y="1631853"/>
            <a:ext cx="3348111" cy="30667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Нравственное</a:t>
            </a:r>
            <a:r>
              <a:rPr lang="ru-RU" sz="1600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 — стержень отношения, формирующих личность. Воспитание непреходящих моральных ценностей — любви, уважения, доброты, порядочности, честности, справедливости, совести, достоинства, долга</a:t>
            </a:r>
            <a:endParaRPr lang="ru-RU" sz="1600" dirty="0">
              <a:solidFill>
                <a:prstClr val="black"/>
              </a:solidFill>
              <a:latin typeface="Segoe Print" pitchFamily="2" charset="0"/>
              <a:ea typeface="Batang" pitchFamily="18" charset="-127"/>
              <a:cs typeface="Arial" pitchFamily="34" charset="0"/>
            </a:endParaRPr>
          </a:p>
          <a:p>
            <a:pPr algn="ctr"/>
            <a:endParaRPr lang="ru-RU" dirty="0">
              <a:solidFill>
                <a:prstClr val="white"/>
              </a:solidFill>
              <a:latin typeface="Segoe Print" pitchFamily="2" charset="0"/>
              <a:ea typeface="Batang" pitchFamily="18" charset="-127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57778" y="897989"/>
            <a:ext cx="2661139" cy="285808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t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1600" b="1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Интеллектуальное</a:t>
            </a:r>
            <a:r>
              <a:rPr lang="ru-RU" sz="1600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 — предполагает заинтересованное участие родителей в обогащении детей знаниями, формировании потребностей их приобретения и постоянного обновления</a:t>
            </a:r>
            <a:endParaRPr lang="ru-RU" sz="1600" dirty="0">
              <a:solidFill>
                <a:prstClr val="black"/>
              </a:solidFill>
              <a:latin typeface="Segoe Print" pitchFamily="2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2977" y="3938954"/>
            <a:ext cx="3431023" cy="2622629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6" algn="ctr"/>
            <a:r>
              <a:rPr lang="ru-RU" b="1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Эстетическое</a:t>
            </a:r>
            <a:r>
              <a:rPr lang="ru-RU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 — призвано развить таланты и дарования детей или просто дать им представление о прекрасном, существующем в жизни</a:t>
            </a:r>
            <a:endParaRPr lang="ru-RU" dirty="0">
              <a:solidFill>
                <a:prstClr val="black"/>
              </a:solidFill>
              <a:latin typeface="Segoe Print" pitchFamily="2" charset="0"/>
              <a:ea typeface="Batang" pitchFamily="18" charset="-127"/>
              <a:cs typeface="Arial" pitchFamily="34" charset="0"/>
            </a:endParaRPr>
          </a:p>
          <a:p>
            <a:pPr algn="ctr"/>
            <a:endParaRPr lang="ru-RU" dirty="0">
              <a:solidFill>
                <a:prstClr val="white"/>
              </a:solidFill>
              <a:latin typeface="Segoe Print" pitchFamily="2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5713" y="4219313"/>
            <a:ext cx="3503728" cy="234227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Трудовое</a:t>
            </a:r>
            <a:r>
              <a:rPr lang="ru-RU" dirty="0">
                <a:solidFill>
                  <a:prstClr val="black"/>
                </a:solidFill>
                <a:latin typeface="Segoe Print" pitchFamily="2" charset="0"/>
                <a:ea typeface="Batang" pitchFamily="18" charset="-127"/>
                <a:cs typeface="Times New Roman" pitchFamily="18" charset="0"/>
              </a:rPr>
              <a:t> — закладывает основу их будущей праведной жизни. У человека, не приученного трудиться, един путь — поиск «легкой»» жизни.</a:t>
            </a:r>
            <a:endParaRPr lang="ru-RU" dirty="0">
              <a:solidFill>
                <a:prstClr val="black"/>
              </a:solidFill>
              <a:latin typeface="Segoe Print" pitchFamily="2" charset="0"/>
              <a:ea typeface="Batang" pitchFamily="18" charset="-127"/>
              <a:cs typeface="Arial" pitchFamily="34" charset="0"/>
            </a:endParaRPr>
          </a:p>
          <a:p>
            <a:pPr algn="ctr"/>
            <a:endParaRPr lang="ru-RU" dirty="0">
              <a:solidFill>
                <a:prstClr val="white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727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9619" y="244475"/>
            <a:ext cx="3374220" cy="3247902"/>
          </a:xfrm>
          <a:prstGeom prst="rect">
            <a:avLst/>
          </a:prstGeom>
          <a:noFill/>
        </p:spPr>
      </p:pic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3459" y="3988581"/>
            <a:ext cx="4042825" cy="286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89936" y="365760"/>
            <a:ext cx="561391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n w="17780" cmpd="sng">
                  <a:solidFill>
                    <a:srgbClr val="5B9BD5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5B9BD5">
                        <a:tint val="63000"/>
                        <a:sat val="105000"/>
                      </a:srgbClr>
                    </a:gs>
                    <a:gs pos="90000">
                      <a:srgbClr val="5B9BD5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5" action="ppaction://hlinkfile"/>
              </a:rPr>
              <a:t>Семья</a:t>
            </a:r>
            <a:r>
              <a:rPr lang="ru-RU" sz="2800" i="1" dirty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srgbClr val="0563C1"/>
                </a:solidFill>
                <a:latin typeface="Segoe Print" pitchFamily="2" charset="0"/>
              </a:rPr>
              <a:t>- ячейка (малая социальная группа) общества, важнейшая форма организации личного быта, </a:t>
            </a:r>
            <a:r>
              <a:rPr lang="ru-RU" sz="2400" dirty="0">
                <a:solidFill>
                  <a:srgbClr val="4472C4">
                    <a:lumMod val="75000"/>
                  </a:srgbClr>
                </a:solidFill>
                <a:latin typeface="Segoe Print" pitchFamily="2" charset="0"/>
              </a:rPr>
              <a:t>основанная на супружеском союзе и родственных связях</a:t>
            </a:r>
            <a:r>
              <a:rPr lang="ru-RU" sz="2400" dirty="0">
                <a:solidFill>
                  <a:srgbClr val="0563C1"/>
                </a:solidFill>
                <a:latin typeface="Segoe Print" pitchFamily="2" charset="0"/>
              </a:rPr>
              <a:t>, </a:t>
            </a:r>
          </a:p>
          <a:p>
            <a:r>
              <a:rPr lang="ru-RU" sz="2400" dirty="0">
                <a:solidFill>
                  <a:srgbClr val="0563C1"/>
                </a:solidFill>
                <a:latin typeface="Segoe Print" pitchFamily="2" charset="0"/>
              </a:rPr>
              <a:t>т. е. отношениях между мужем и женой, родителями и детьми, братьями и сестрами, и другими родственниками, живущими вместе и ведущими общее хозяйство</a:t>
            </a:r>
            <a:r>
              <a:rPr lang="en-US" sz="2400" dirty="0">
                <a:solidFill>
                  <a:srgbClr val="0563C1"/>
                </a:solidFill>
                <a:latin typeface="Segoe Print" pitchFamily="2" charset="0"/>
              </a:rPr>
              <a:t>.</a:t>
            </a:r>
            <a:endParaRPr lang="ru-RU" sz="2400" dirty="0">
              <a:solidFill>
                <a:prstClr val="black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17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3838" y="238125"/>
            <a:ext cx="2670175" cy="2365375"/>
          </a:xfrm>
          <a:prstGeom prst="rect">
            <a:avLst/>
          </a:prstGeom>
          <a:noFill/>
        </p:spPr>
      </p:pic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3300" y="296863"/>
            <a:ext cx="39687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5025" y="781050"/>
            <a:ext cx="2481263" cy="1339850"/>
          </a:xfrm>
          <a:prstGeom prst="rect">
            <a:avLst/>
          </a:prstGeom>
          <a:noFill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40500" y="781050"/>
            <a:ext cx="2530475" cy="1339850"/>
          </a:xfrm>
          <a:prstGeom prst="rect">
            <a:avLst/>
          </a:prstGeom>
          <a:noFill/>
        </p:spPr>
      </p:pic>
      <p:cxnSp>
        <p:nvCxnSpPr>
          <p:cNvPr id="25" name="Прямая со стрелкой 24"/>
          <p:cNvCxnSpPr/>
          <p:nvPr/>
        </p:nvCxnSpPr>
        <p:spPr>
          <a:xfrm>
            <a:off x="4137025" y="757238"/>
            <a:ext cx="676275" cy="0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2825750" y="1128713"/>
            <a:ext cx="1954213" cy="1665287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56000" y="2794000"/>
            <a:ext cx="24479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16063" y="3997325"/>
            <a:ext cx="17653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6394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27450" y="4468813"/>
            <a:ext cx="2103438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6395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45225" y="4090988"/>
            <a:ext cx="1966913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cxnSp>
        <p:nvCxnSpPr>
          <p:cNvPr id="49" name="Прямая со стрелкой 48"/>
          <p:cNvCxnSpPr/>
          <p:nvPr/>
        </p:nvCxnSpPr>
        <p:spPr>
          <a:xfrm flipH="1">
            <a:off x="4779963" y="4079875"/>
            <a:ext cx="0" cy="388938"/>
          </a:xfrm>
          <a:prstGeom prst="straightConnector1">
            <a:avLst/>
          </a:prstGeom>
          <a:ln w="5715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6003925" y="3436938"/>
            <a:ext cx="1223963" cy="654050"/>
          </a:xfrm>
          <a:prstGeom prst="straightConnector1">
            <a:avLst/>
          </a:prstGeom>
          <a:ln w="5715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H="1">
            <a:off x="2398713" y="3436938"/>
            <a:ext cx="1157287" cy="560387"/>
          </a:xfrm>
          <a:prstGeom prst="straightConnector1">
            <a:avLst/>
          </a:prstGeom>
          <a:ln w="5715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165850"/>
            <a:ext cx="9174163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6400" name="Picture 1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3200" y="1755775"/>
            <a:ext cx="3078163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8" name="Прямая со стрелкой 97"/>
          <p:cNvCxnSpPr/>
          <p:nvPr/>
        </p:nvCxnSpPr>
        <p:spPr>
          <a:xfrm flipH="1">
            <a:off x="1741488" y="1128713"/>
            <a:ext cx="1084262" cy="627062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56" name="Picture 1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03988" y="1987550"/>
            <a:ext cx="2597150" cy="1882775"/>
          </a:xfrm>
          <a:prstGeom prst="rect">
            <a:avLst/>
          </a:prstGeom>
          <a:noFill/>
        </p:spPr>
      </p:pic>
      <p:pic>
        <p:nvPicPr>
          <p:cNvPr id="5159" name="Picture 2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42863" y="4718050"/>
            <a:ext cx="2170113" cy="1450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1377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7388" y="115888"/>
            <a:ext cx="337185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6262" y="0"/>
            <a:ext cx="2663825" cy="2365375"/>
          </a:xfrm>
          <a:prstGeom prst="rect">
            <a:avLst/>
          </a:prstGeom>
          <a:noFill/>
        </p:spPr>
      </p:pic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3" y="1804988"/>
            <a:ext cx="26828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843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4363" y="1790700"/>
            <a:ext cx="2425700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Прямоугольник 4"/>
          <p:cNvSpPr/>
          <p:nvPr/>
        </p:nvSpPr>
        <p:spPr>
          <a:xfrm>
            <a:off x="1441450" y="3097213"/>
            <a:ext cx="2925763" cy="396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prstClr val="black"/>
                </a:solidFill>
                <a:latin typeface="Segoe Print" pitchFamily="2" charset="0"/>
              </a:rPr>
              <a:t>удовлетворяют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0825" y="4076700"/>
            <a:ext cx="2376488" cy="744538"/>
          </a:xfrm>
          <a:prstGeom prst="rect">
            <a:avLst/>
          </a:prstGeom>
          <a:solidFill>
            <a:srgbClr val="FF0000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prstClr val="white">
                    <a:lumMod val="95000"/>
                  </a:prstClr>
                </a:solidFill>
                <a:latin typeface="Segoe Print" pitchFamily="2" charset="0"/>
              </a:rPr>
              <a:t>Личные потребности людей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03575" y="4076700"/>
            <a:ext cx="2376488" cy="744538"/>
          </a:xfrm>
          <a:prstGeom prst="rect">
            <a:avLst/>
          </a:prstGeom>
          <a:solidFill>
            <a:srgbClr val="FF0000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>
                    <a:lumMod val="95000"/>
                  </a:prstClr>
                </a:solidFill>
                <a:latin typeface="Segoe Print" pitchFamily="2" charset="0"/>
              </a:rPr>
              <a:t>Социально-значимые потребности общества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441450" y="981075"/>
            <a:ext cx="1560513" cy="823913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952750" y="981075"/>
            <a:ext cx="1414463" cy="809625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6" idx="0"/>
          </p:cNvCxnSpPr>
          <p:nvPr/>
        </p:nvCxnSpPr>
        <p:spPr>
          <a:xfrm flipH="1">
            <a:off x="1439863" y="3097213"/>
            <a:ext cx="1587" cy="979487"/>
          </a:xfrm>
          <a:prstGeom prst="straightConnector1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5" idx="0"/>
          </p:cNvCxnSpPr>
          <p:nvPr/>
        </p:nvCxnSpPr>
        <p:spPr>
          <a:xfrm>
            <a:off x="4367213" y="3097213"/>
            <a:ext cx="25400" cy="979487"/>
          </a:xfrm>
          <a:prstGeom prst="straightConnector1">
            <a:avLst/>
          </a:prstGeom>
          <a:ln w="5715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50825" y="4821238"/>
            <a:ext cx="2376488" cy="17033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Любовь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Взаимопомощь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Забота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Внимание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Досуг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…..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90875" y="4821238"/>
            <a:ext cx="2376488" cy="170497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Патриотизм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Трудолюбие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Толерантность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Законопослушание….</a:t>
            </a:r>
            <a:r>
              <a:rPr lang="ru-RU" b="1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99163" y="3713163"/>
            <a:ext cx="2913062" cy="2827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9813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0763" y="107950"/>
            <a:ext cx="1792287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15875" y="107949"/>
            <a:ext cx="2736850" cy="1584325"/>
          </a:xfrm>
          <a:prstGeom prst="ellipse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ln w="17780" cmpd="sng">
                  <a:solidFill>
                    <a:srgbClr val="5B9BD5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5B9BD5">
                        <a:tint val="63000"/>
                        <a:sat val="105000"/>
                      </a:srgbClr>
                    </a:gs>
                    <a:gs pos="90000">
                      <a:srgbClr val="5B9BD5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4" action="ppaction://hlinkfile"/>
              </a:rPr>
              <a:t>Функции семьи</a:t>
            </a:r>
            <a:endParaRPr lang="ru-RU" sz="3200" b="1" dirty="0">
              <a:ln w="17780" cmpd="sng">
                <a:solidFill>
                  <a:srgbClr val="5B9BD5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5B9BD5">
                      <a:tint val="63000"/>
                      <a:sat val="105000"/>
                    </a:srgbClr>
                  </a:gs>
                  <a:gs pos="90000">
                    <a:srgbClr val="5B9BD5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60713" y="576263"/>
            <a:ext cx="2978150" cy="64770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Отражают систему взаимодействия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84438" y="1808163"/>
            <a:ext cx="1822450" cy="576262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Личности и семьи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67288" y="1808163"/>
            <a:ext cx="1873250" cy="612775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Семьи и общества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27425" y="2924175"/>
            <a:ext cx="2376488" cy="576263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Цель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63825" y="4076700"/>
            <a:ext cx="4103688" cy="86518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Segoe Print" pitchFamily="2" charset="0"/>
              </a:rPr>
              <a:t>Удовлетворение разнообразных потребностей членов семьи</a:t>
            </a:r>
          </a:p>
        </p:txBody>
      </p:sp>
      <p:cxnSp>
        <p:nvCxnSpPr>
          <p:cNvPr id="10" name="Прямая со стрелкой 9"/>
          <p:cNvCxnSpPr>
            <a:stCxn id="3" idx="6"/>
            <a:endCxn id="4" idx="1"/>
          </p:cNvCxnSpPr>
          <p:nvPr/>
        </p:nvCxnSpPr>
        <p:spPr>
          <a:xfrm>
            <a:off x="2752725" y="900112"/>
            <a:ext cx="407988" cy="1"/>
          </a:xfrm>
          <a:prstGeom prst="straightConnector1">
            <a:avLst/>
          </a:prstGeom>
          <a:ln w="3810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2"/>
            <a:endCxn id="5" idx="0"/>
          </p:cNvCxnSpPr>
          <p:nvPr/>
        </p:nvCxnSpPr>
        <p:spPr>
          <a:xfrm flipH="1">
            <a:off x="3395663" y="1223963"/>
            <a:ext cx="1254125" cy="584200"/>
          </a:xfrm>
          <a:prstGeom prst="straightConnector1">
            <a:avLst/>
          </a:prstGeom>
          <a:ln w="3810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2"/>
            <a:endCxn id="7" idx="0"/>
          </p:cNvCxnSpPr>
          <p:nvPr/>
        </p:nvCxnSpPr>
        <p:spPr>
          <a:xfrm>
            <a:off x="4649788" y="1223963"/>
            <a:ext cx="1254125" cy="584200"/>
          </a:xfrm>
          <a:prstGeom prst="straightConnector1">
            <a:avLst/>
          </a:prstGeom>
          <a:ln w="3810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5" idx="2"/>
            <a:endCxn id="6" idx="0"/>
          </p:cNvCxnSpPr>
          <p:nvPr/>
        </p:nvCxnSpPr>
        <p:spPr>
          <a:xfrm>
            <a:off x="3395663" y="2384425"/>
            <a:ext cx="1320800" cy="539750"/>
          </a:xfrm>
          <a:prstGeom prst="straightConnector1">
            <a:avLst/>
          </a:prstGeom>
          <a:ln w="3810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7" idx="2"/>
            <a:endCxn id="6" idx="0"/>
          </p:cNvCxnSpPr>
          <p:nvPr/>
        </p:nvCxnSpPr>
        <p:spPr>
          <a:xfrm flipH="1">
            <a:off x="4716463" y="2420938"/>
            <a:ext cx="1187450" cy="503237"/>
          </a:xfrm>
          <a:prstGeom prst="straightConnector1">
            <a:avLst/>
          </a:prstGeom>
          <a:ln w="3810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6" idx="2"/>
            <a:endCxn id="8" idx="0"/>
          </p:cNvCxnSpPr>
          <p:nvPr/>
        </p:nvCxnSpPr>
        <p:spPr>
          <a:xfrm>
            <a:off x="4716463" y="3500438"/>
            <a:ext cx="0" cy="576262"/>
          </a:xfrm>
          <a:prstGeom prst="straightConnector1">
            <a:avLst/>
          </a:prstGeom>
          <a:ln w="3810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6" name="Прямоугольник 8205"/>
          <p:cNvSpPr/>
          <p:nvPr/>
        </p:nvSpPr>
        <p:spPr>
          <a:xfrm>
            <a:off x="7272338" y="2565400"/>
            <a:ext cx="1871662" cy="503238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  <a:latin typeface="Segoe Print" pitchFamily="2" charset="0"/>
              </a:rPr>
              <a:t>Социальные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03200" y="2503634"/>
            <a:ext cx="2244725" cy="504825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  <a:latin typeface="Segoe Print" pitchFamily="2" charset="0"/>
              </a:rPr>
              <a:t>Индивидуальные</a:t>
            </a:r>
          </a:p>
        </p:txBody>
      </p:sp>
      <p:cxnSp>
        <p:nvCxnSpPr>
          <p:cNvPr id="8208" name="Прямая со стрелкой 8207"/>
          <p:cNvCxnSpPr>
            <a:stCxn id="5" idx="1"/>
            <a:endCxn id="47" idx="0"/>
          </p:cNvCxnSpPr>
          <p:nvPr/>
        </p:nvCxnSpPr>
        <p:spPr>
          <a:xfrm flipH="1">
            <a:off x="1325563" y="2096294"/>
            <a:ext cx="1158875" cy="40734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0" name="Прямая со стрелкой 8209"/>
          <p:cNvCxnSpPr>
            <a:stCxn id="7" idx="3"/>
            <a:endCxn id="8206" idx="0"/>
          </p:cNvCxnSpPr>
          <p:nvPr/>
        </p:nvCxnSpPr>
        <p:spPr>
          <a:xfrm>
            <a:off x="6840538" y="2114550"/>
            <a:ext cx="1366837" cy="45085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1" name="Прямоугольник 8210"/>
          <p:cNvSpPr/>
          <p:nvPr/>
        </p:nvSpPr>
        <p:spPr>
          <a:xfrm>
            <a:off x="7272338" y="3068638"/>
            <a:ext cx="1871662" cy="57626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black"/>
                </a:solidFill>
                <a:latin typeface="Segoe Print" pitchFamily="2" charset="0"/>
              </a:rPr>
              <a:t>По отношению к обществу</a:t>
            </a:r>
          </a:p>
        </p:txBody>
      </p:sp>
      <p:sp>
        <p:nvSpPr>
          <p:cNvPr id="8212" name="Прямоугольник 8211"/>
          <p:cNvSpPr/>
          <p:nvPr/>
        </p:nvSpPr>
        <p:spPr>
          <a:xfrm>
            <a:off x="203200" y="3014663"/>
            <a:ext cx="2244725" cy="485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black"/>
                </a:solidFill>
                <a:latin typeface="Segoe Print" pitchFamily="2" charset="0"/>
              </a:rPr>
              <a:t>По отношению к личности</a:t>
            </a:r>
          </a:p>
        </p:txBody>
      </p:sp>
      <p:sp>
        <p:nvSpPr>
          <p:cNvPr id="8213" name="Прямоугольник 8212"/>
          <p:cNvSpPr/>
          <p:nvPr/>
        </p:nvSpPr>
        <p:spPr>
          <a:xfrm>
            <a:off x="0" y="5516563"/>
            <a:ext cx="2268538" cy="3603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Репродуктивная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-19050" y="6013450"/>
            <a:ext cx="2268538" cy="3603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Социализации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-19050" y="6526213"/>
            <a:ext cx="2268538" cy="3603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Хозяйственно-бытовая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447925" y="5516563"/>
            <a:ext cx="2268538" cy="3603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Экономическая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2424113" y="6013450"/>
            <a:ext cx="2268537" cy="3603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Защитная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2447925" y="6526213"/>
            <a:ext cx="2268538" cy="3603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Социально-статусная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4967288" y="5526088"/>
            <a:ext cx="2268537" cy="3603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Эмоциональная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4967288" y="6013450"/>
            <a:ext cx="2268537" cy="3603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Духовно-нравственная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4946650" y="6532563"/>
            <a:ext cx="2266950" cy="3603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Досуговая</a:t>
            </a:r>
          </a:p>
        </p:txBody>
      </p:sp>
      <p:pic>
        <p:nvPicPr>
          <p:cNvPr id="821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25425" y="3286125"/>
            <a:ext cx="2895600" cy="2419350"/>
          </a:xfrm>
          <a:prstGeom prst="rect">
            <a:avLst/>
          </a:prstGeom>
          <a:noFill/>
        </p:spPr>
      </p:pic>
      <p:pic>
        <p:nvPicPr>
          <p:cNvPr id="821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38925" y="3608388"/>
            <a:ext cx="2651125" cy="2043112"/>
          </a:xfrm>
          <a:prstGeom prst="rect">
            <a:avLst/>
          </a:prstGeom>
          <a:noFill/>
        </p:spPr>
      </p:pic>
      <p:sp>
        <p:nvSpPr>
          <p:cNvPr id="66" name="Прямоугольник 65"/>
          <p:cNvSpPr/>
          <p:nvPr/>
        </p:nvSpPr>
        <p:spPr>
          <a:xfrm>
            <a:off x="7524750" y="5705475"/>
            <a:ext cx="1614488" cy="10001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Функция первичного социального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407632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813" y="0"/>
            <a:ext cx="6264275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3" action="ppaction://hlinkfile"/>
              </a:rPr>
              <a:t>Жизненный цикл семьи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65175"/>
            <a:ext cx="1800225" cy="503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Вступление в брак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12925" y="765175"/>
            <a:ext cx="1800225" cy="50323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Начало деторождения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13150" y="765175"/>
            <a:ext cx="1800225" cy="50323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Завершение деторождения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13375" y="763588"/>
            <a:ext cx="1800225" cy="50482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Выделение из семьи последнего ребенка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13600" y="793750"/>
            <a:ext cx="1930400" cy="50323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Смерть одного из супругов</a:t>
            </a:r>
          </a:p>
        </p:txBody>
      </p:sp>
      <p:sp>
        <p:nvSpPr>
          <p:cNvPr id="22535" name="Прямоугольник 5"/>
          <p:cNvSpPr>
            <a:spLocks noChangeArrowheads="1"/>
          </p:cNvSpPr>
          <p:nvPr/>
        </p:nvSpPr>
        <p:spPr bwMode="auto">
          <a:xfrm>
            <a:off x="-58738" y="1484313"/>
            <a:ext cx="920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</a:rPr>
              <a:t>Существует множество различных вариантов состава, или структуры, семьи:</a:t>
            </a:r>
          </a:p>
        </p:txBody>
      </p:sp>
      <p:grpSp>
        <p:nvGrpSpPr>
          <p:cNvPr id="2" name="Скругленный прямоугольник 6"/>
          <p:cNvGrpSpPr>
            <a:grpSpLocks/>
          </p:cNvGrpSpPr>
          <p:nvPr/>
        </p:nvGrpSpPr>
        <p:grpSpPr bwMode="auto">
          <a:xfrm>
            <a:off x="292100" y="2103438"/>
            <a:ext cx="2444750" cy="773112"/>
            <a:chOff x="184" y="1325"/>
            <a:chExt cx="1540" cy="487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pic>
          <p:nvPicPr>
            <p:cNvPr id="22536" name="Скругленный прямоугольник 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4" y="1325"/>
              <a:ext cx="1540" cy="487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</p:pic>
        <p:sp>
          <p:nvSpPr>
            <p:cNvPr id="22537" name="Text Box 9"/>
            <p:cNvSpPr txBox="1">
              <a:spLocks noChangeArrowheads="1"/>
            </p:cNvSpPr>
            <p:nvPr/>
          </p:nvSpPr>
          <p:spPr bwMode="auto">
            <a:xfrm>
              <a:off x="226" y="1366"/>
              <a:ext cx="1461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Segoe Print" pitchFamily="2" charset="0"/>
                  <a:hlinkClick r:id="rId5" action="ppaction://hlinkfile"/>
                </a:rPr>
                <a:t>«нуклеарная семья» </a:t>
              </a:r>
              <a:r>
                <a:rPr lang="ru-RU" sz="1400" b="1" dirty="0">
                  <a:solidFill>
                    <a:prstClr val="black"/>
                  </a:solidFill>
                  <a:latin typeface="Segoe Print" pitchFamily="2" charset="0"/>
                </a:rPr>
                <a:t>состоит </a:t>
              </a:r>
              <a:r>
                <a:rPr lang="ru-RU" sz="1400" b="1" dirty="0">
                  <a:solidFill>
                    <a:prstClr val="black"/>
                  </a:solidFill>
                  <a:latin typeface="Segoe Print" pitchFamily="2" charset="0"/>
                </a:rPr>
                <a:t>из мужа, жены и их детей;</a:t>
              </a:r>
            </a:p>
          </p:txBody>
        </p:sp>
      </p:grp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1638" y="2852738"/>
            <a:ext cx="2232025" cy="223678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pSp>
        <p:nvGrpSpPr>
          <p:cNvPr id="3" name="Скругленный прямоугольник 16"/>
          <p:cNvGrpSpPr>
            <a:grpSpLocks/>
          </p:cNvGrpSpPr>
          <p:nvPr/>
        </p:nvGrpSpPr>
        <p:grpSpPr bwMode="auto">
          <a:xfrm>
            <a:off x="3028951" y="1884363"/>
            <a:ext cx="3152775" cy="2341408"/>
            <a:chOff x="1908" y="1187"/>
            <a:chExt cx="1986" cy="1397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pic>
          <p:nvPicPr>
            <p:cNvPr id="22540" name="Скругленный прямоугольник 16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08" y="1187"/>
              <a:ext cx="1986" cy="1397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</p:pic>
        <p:sp>
          <p:nvSpPr>
            <p:cNvPr id="22541" name="Text Box 13"/>
            <p:cNvSpPr txBox="1">
              <a:spLocks noChangeArrowheads="1"/>
            </p:cNvSpPr>
            <p:nvPr/>
          </p:nvSpPr>
          <p:spPr bwMode="auto">
            <a:xfrm>
              <a:off x="1993" y="1274"/>
              <a:ext cx="1818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anchor="ctr"/>
            <a:lstStyle/>
            <a:p>
              <a:pPr algn="ctr"/>
              <a:r>
                <a:rPr lang="ru-RU" sz="1400" dirty="0">
                  <a:solidFill>
                    <a:prstClr val="black"/>
                  </a:solidFill>
                  <a:latin typeface="Segoe Print" pitchFamily="2" charset="0"/>
                </a:rPr>
                <a:t>«</a:t>
              </a:r>
              <a:r>
                <a:rPr lang="ru-RU" sz="1400" b="1" dirty="0">
                  <a:solidFill>
                    <a:prstClr val="black"/>
                  </a:solidFill>
                  <a:latin typeface="Segoe Print" pitchFamily="2" charset="0"/>
                </a:rPr>
                <a:t>пополненная семья» – увеличенный по своему составу союз: супружеская пара и их дети, плюс родители других поколений, например бабушки, дедушки, дяди, тети, живущие все вместе или в тесной близости друг от друга и составляющие структуру семьи;</a:t>
              </a:r>
            </a:p>
          </p:txBody>
        </p:sp>
      </p:grp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48781" y="4088337"/>
            <a:ext cx="3187700" cy="27924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pSp>
        <p:nvGrpSpPr>
          <p:cNvPr id="6" name="Скругленный прямоугольник 18"/>
          <p:cNvGrpSpPr>
            <a:grpSpLocks/>
          </p:cNvGrpSpPr>
          <p:nvPr/>
        </p:nvGrpSpPr>
        <p:grpSpPr bwMode="auto">
          <a:xfrm>
            <a:off x="6413500" y="1884363"/>
            <a:ext cx="2706688" cy="2971722"/>
            <a:chOff x="4040" y="1187"/>
            <a:chExt cx="1620" cy="1758"/>
          </a:xfrm>
        </p:grpSpPr>
        <p:pic>
          <p:nvPicPr>
            <p:cNvPr id="22544" name="Скругленный прямоугольник 18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040" y="1187"/>
              <a:ext cx="1620" cy="1758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22545" name="Text Box 17"/>
            <p:cNvSpPr txBox="1">
              <a:spLocks noChangeArrowheads="1"/>
            </p:cNvSpPr>
            <p:nvPr/>
          </p:nvSpPr>
          <p:spPr bwMode="auto">
            <a:xfrm>
              <a:off x="4137" y="1285"/>
              <a:ext cx="1430" cy="1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 b="1" dirty="0">
                  <a:solidFill>
                    <a:prstClr val="black"/>
                  </a:solidFill>
                  <a:latin typeface="Segoe Print" pitchFamily="2" charset="0"/>
                  <a:hlinkClick r:id="rId10" action="ppaction://hlinkfile"/>
                </a:rPr>
                <a:t>«смешанная семья» </a:t>
              </a:r>
              <a:r>
                <a:rPr lang="ru-RU" sz="1400" dirty="0">
                  <a:solidFill>
                    <a:prstClr val="black"/>
                  </a:solidFill>
                  <a:latin typeface="Segoe Print" pitchFamily="2" charset="0"/>
                </a:rPr>
                <a:t>является «перестроенной» семьей, образовавшейся вследствие брака разведенных людей. Смешанная семья включает неродных родителей и неродных детей, так как дети от предыдущего брака вливаются в новую единицу семьи;</a:t>
              </a:r>
            </a:p>
          </p:txBody>
        </p:sp>
      </p:grp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75400" y="4702259"/>
            <a:ext cx="2768600" cy="20732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239586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0170" y="-905437"/>
            <a:ext cx="747659" cy="4034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021976"/>
            <a:ext cx="7886700" cy="753036"/>
          </a:xfrm>
        </p:spPr>
        <p:txBody>
          <a:bodyPr>
            <a:noAutofit/>
          </a:bodyPr>
          <a:lstStyle/>
          <a:p>
            <a:r>
              <a:rPr lang="ru-RU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3" action="ppaction://hlinkfile"/>
              </a:rPr>
              <a:t>Семейные роли:</a:t>
            </a:r>
            <a:br>
              <a:rPr lang="ru-RU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3" action="ppaction://hlinkfile"/>
              </a:rPr>
            </a:br>
            <a:endParaRPr lang="ru-RU" sz="4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1195754"/>
            <a:ext cx="7886700" cy="4893897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solidFill>
                  <a:srgbClr val="FF0000"/>
                </a:solidFill>
                <a:latin typeface="Segoe Print" pitchFamily="2" charset="0"/>
                <a:ea typeface="Batang" pitchFamily="18" charset="-127"/>
              </a:rPr>
              <a:t>Первая группа </a:t>
            </a:r>
            <a: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  <a:t>- супружеские (жена и муж).</a:t>
            </a:r>
            <a:b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</a:br>
            <a:r>
              <a:rPr lang="ru-RU" sz="2800" u="sng" dirty="0" smtClean="0">
                <a:solidFill>
                  <a:srgbClr val="FF0000"/>
                </a:solidFill>
                <a:latin typeface="Segoe Print" pitchFamily="2" charset="0"/>
                <a:ea typeface="Batang" pitchFamily="18" charset="-127"/>
              </a:rPr>
              <a:t>Вторая группа </a:t>
            </a:r>
            <a: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  <a:t>- родительские (мать и отец).</a:t>
            </a:r>
            <a:b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</a:br>
            <a:r>
              <a:rPr lang="ru-RU" sz="2800" u="sng" dirty="0" smtClean="0">
                <a:solidFill>
                  <a:srgbClr val="FF0000"/>
                </a:solidFill>
                <a:latin typeface="Segoe Print" pitchFamily="2" charset="0"/>
                <a:ea typeface="Batang" pitchFamily="18" charset="-127"/>
              </a:rPr>
              <a:t>Третья группа </a:t>
            </a:r>
            <a: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  <a:t>- детские (сын, дочь, сестра, брат и т. д.).</a:t>
            </a:r>
            <a:b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</a:br>
            <a:r>
              <a:rPr lang="ru-RU" sz="2800" u="sng" dirty="0" smtClean="0">
                <a:solidFill>
                  <a:srgbClr val="FF0000"/>
                </a:solidFill>
                <a:latin typeface="Segoe Print" pitchFamily="2" charset="0"/>
                <a:ea typeface="Batang" pitchFamily="18" charset="-127"/>
              </a:rPr>
              <a:t>Четвертая группа </a:t>
            </a:r>
            <a: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  <a:t>- </a:t>
            </a:r>
            <a:r>
              <a:rPr lang="ru-RU" sz="2800" dirty="0" err="1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  <a:t>межпоколенные</a:t>
            </a:r>
            <a: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  <a:t> (дед, бабушка, прадед, внучка, правнук и т. д.).</a:t>
            </a:r>
            <a:b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</a:br>
            <a:r>
              <a:rPr lang="ru-RU" sz="2800" u="sng" dirty="0" smtClean="0">
                <a:solidFill>
                  <a:srgbClr val="FF0000"/>
                </a:solidFill>
                <a:latin typeface="Segoe Print" pitchFamily="2" charset="0"/>
                <a:ea typeface="Batang" pitchFamily="18" charset="-127"/>
              </a:rPr>
              <a:t>Пятая группа </a:t>
            </a:r>
            <a: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  <a:t>- </a:t>
            </a:r>
            <a:r>
              <a:rPr lang="ru-RU" sz="2800" dirty="0" err="1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  <a:t>внутрипоколенные</a:t>
            </a:r>
            <a:r>
              <a:rPr lang="ru-RU" sz="2800" dirty="0" smtClean="0">
                <a:solidFill>
                  <a:schemeClr val="tx1"/>
                </a:solidFill>
                <a:latin typeface="Segoe Print" pitchFamily="2" charset="0"/>
                <a:ea typeface="Batang" pitchFamily="18" charset="-127"/>
              </a:rPr>
              <a:t> (старший сын, старшая дочь, младший брат, младшая сестра и т. д.).</a:t>
            </a:r>
            <a:endParaRPr lang="ru-RU" sz="2800" dirty="0">
              <a:solidFill>
                <a:schemeClr val="tx1"/>
              </a:solidFill>
              <a:latin typeface="Segoe Print" pitchFamily="2" charset="0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3825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39" y="169817"/>
            <a:ext cx="7886700" cy="1325563"/>
          </a:xfrm>
        </p:spPr>
        <p:txBody>
          <a:bodyPr/>
          <a:lstStyle/>
          <a:p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2" action="ppaction://hlinkfile"/>
              </a:rPr>
              <a:t>Роли супругов в семье</a:t>
            </a:r>
            <a:endParaRPr lang="ru-RU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28650" y="1479665"/>
            <a:ext cx="8515350" cy="51372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1. Ответственный за материальное обеспечение семьи.</a:t>
            </a:r>
            <a:b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2. Хозяин - хозяйка.</a:t>
            </a:r>
            <a:b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3. Роль ответственного по уходу за младенцем.</a:t>
            </a:r>
            <a:b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4. Роль воспитателя.</a:t>
            </a:r>
            <a:b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5. Роль сексуального партнера.</a:t>
            </a:r>
            <a:b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6. Роль организатора развлечений.</a:t>
            </a:r>
            <a:b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7. Организатор семейной субкультуры.</a:t>
            </a:r>
            <a:b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8. Роль ответственного за поддержание родственных связей.</a:t>
            </a:r>
            <a:b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</a:br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9. Роль «психотерапевта».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83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Скругленный прямоугольник 6"/>
          <p:cNvGrpSpPr>
            <a:grpSpLocks/>
          </p:cNvGrpSpPr>
          <p:nvPr/>
        </p:nvGrpSpPr>
        <p:grpSpPr bwMode="auto">
          <a:xfrm>
            <a:off x="80962" y="305593"/>
            <a:ext cx="3151188" cy="1500188"/>
            <a:chOff x="50" y="188"/>
            <a:chExt cx="1985" cy="945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pic>
          <p:nvPicPr>
            <p:cNvPr id="24577" name="Скругленный прямоугольник 6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" y="188"/>
              <a:ext cx="1985" cy="945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</p:pic>
        <p:sp>
          <p:nvSpPr>
            <p:cNvPr id="24578" name="Text Box 2"/>
            <p:cNvSpPr txBox="1">
              <a:spLocks noChangeArrowheads="1"/>
            </p:cNvSpPr>
            <p:nvPr/>
          </p:nvSpPr>
          <p:spPr bwMode="auto">
            <a:xfrm>
              <a:off x="111" y="256"/>
              <a:ext cx="1862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anchor="ctr"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>
                  <a:ln/>
                  <a:solidFill>
                    <a:srgbClr val="5B9BD5"/>
                  </a:solidFill>
                  <a:effectLst>
                    <a:outerShdw blurRad="19685" dist="12700" dir="5400000" algn="tl" rotWithShape="0">
                      <a:srgbClr val="5B9BD5">
                        <a:satMod val="130000"/>
                        <a:alpha val="60000"/>
                      </a:srgb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hlinkClick r:id="rId4" action="ppaction://hlinkfile"/>
                </a:rPr>
                <a:t>партриархальные</a:t>
              </a:r>
              <a:r>
                <a:rPr lang="ru-RU" sz="1600" b="1" cap="all" dirty="0">
                  <a:ln/>
                  <a:solidFill>
                    <a:srgbClr val="5B9BD5"/>
                  </a:solidFill>
                  <a:effectLst>
                    <a:outerShdw blurRad="19685" dist="12700" dir="5400000" algn="tl" rotWithShape="0">
                      <a:srgbClr val="5B9BD5">
                        <a:satMod val="130000"/>
                        <a:alpha val="60000"/>
                      </a:srgb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</a:rPr>
                <a:t> семьи, где главой семейного государства является отец.</a:t>
              </a:r>
            </a:p>
          </p:txBody>
        </p:sp>
      </p:grpSp>
      <p:grpSp>
        <p:nvGrpSpPr>
          <p:cNvPr id="3" name="Скругленный прямоугольник 7"/>
          <p:cNvGrpSpPr>
            <a:grpSpLocks/>
          </p:cNvGrpSpPr>
          <p:nvPr/>
        </p:nvGrpSpPr>
        <p:grpSpPr bwMode="auto">
          <a:xfrm>
            <a:off x="3365500" y="298450"/>
            <a:ext cx="2644775" cy="1500188"/>
            <a:chOff x="2120" y="188"/>
            <a:chExt cx="1666" cy="945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pic>
          <p:nvPicPr>
            <p:cNvPr id="24580" name="Скругленный прямоугольник 7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20" y="188"/>
              <a:ext cx="1666" cy="945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</p:pic>
        <p:sp>
          <p:nvSpPr>
            <p:cNvPr id="24581" name="Text Box 5"/>
            <p:cNvSpPr txBox="1">
              <a:spLocks noChangeArrowheads="1"/>
            </p:cNvSpPr>
            <p:nvPr/>
          </p:nvSpPr>
          <p:spPr bwMode="auto">
            <a:xfrm>
              <a:off x="2182" y="254"/>
              <a:ext cx="1545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anchor="ctr"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600" b="1" cap="all" dirty="0">
                  <a:ln/>
                  <a:solidFill>
                    <a:srgbClr val="5B9BD5"/>
                  </a:solidFill>
                  <a:effectLst>
                    <a:outerShdw blurRad="19685" dist="12700" dir="5400000" algn="tl" rotWithShape="0">
                      <a:srgbClr val="5B9BD5">
                        <a:satMod val="130000"/>
                        <a:alpha val="60000"/>
                      </a:srgb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hlinkClick r:id="rId6" action="ppaction://hlinkfile"/>
                </a:rPr>
                <a:t>матриархальные</a:t>
              </a:r>
              <a:r>
                <a:rPr lang="ru-RU" sz="1400" b="1" cap="all" dirty="0">
                  <a:ln/>
                  <a:solidFill>
                    <a:srgbClr val="5B9BD5"/>
                  </a:solidFill>
                  <a:effectLst>
                    <a:outerShdw blurRad="19685" dist="12700" dir="5400000" algn="tl" rotWithShape="0">
                      <a:srgbClr val="5B9BD5">
                        <a:satMod val="130000"/>
                        <a:alpha val="60000"/>
                      </a:srgb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</a:rPr>
                <a:t>, где наивысшим авторитетом и влиянием пользуется мать. </a:t>
              </a:r>
            </a:p>
          </p:txBody>
        </p:sp>
      </p:grpSp>
      <p:grpSp>
        <p:nvGrpSpPr>
          <p:cNvPr id="4" name="Скругленный прямоугольник 8"/>
          <p:cNvGrpSpPr>
            <a:grpSpLocks/>
          </p:cNvGrpSpPr>
          <p:nvPr/>
        </p:nvGrpSpPr>
        <p:grpSpPr bwMode="auto">
          <a:xfrm>
            <a:off x="6145213" y="298450"/>
            <a:ext cx="2913062" cy="1573213"/>
            <a:chOff x="3871" y="188"/>
            <a:chExt cx="1835" cy="991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pic>
          <p:nvPicPr>
            <p:cNvPr id="24583" name="Скругленный прямоугольник 8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871" y="188"/>
              <a:ext cx="1835" cy="991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</p:pic>
        <p:sp>
          <p:nvSpPr>
            <p:cNvPr id="24584" name="Text Box 8"/>
            <p:cNvSpPr txBox="1">
              <a:spLocks noChangeArrowheads="1"/>
            </p:cNvSpPr>
            <p:nvPr/>
          </p:nvSpPr>
          <p:spPr bwMode="auto">
            <a:xfrm>
              <a:off x="3936" y="256"/>
              <a:ext cx="1710" cy="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anchor="ctr"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600" b="1" cap="all" dirty="0">
                  <a:ln/>
                  <a:solidFill>
                    <a:srgbClr val="5B9BD5"/>
                  </a:solidFill>
                  <a:effectLst>
                    <a:outerShdw blurRad="19685" dist="12700" dir="5400000" algn="tl" rotWithShape="0">
                      <a:srgbClr val="5B9BD5">
                        <a:satMod val="130000"/>
                        <a:alpha val="60000"/>
                      </a:srgb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hlinkClick r:id="rId8" action="ppaction://hlinkfile"/>
                </a:rPr>
                <a:t>эгалитарные</a:t>
              </a:r>
              <a:r>
                <a:rPr lang="ru-RU" sz="1200" b="1" cap="all" dirty="0">
                  <a:ln/>
                  <a:solidFill>
                    <a:srgbClr val="5B9BD5"/>
                  </a:solidFill>
                  <a:effectLst>
                    <a:outerShdw blurRad="19685" dist="12700" dir="5400000" algn="tl" rotWithShape="0">
                      <a:srgbClr val="5B9BD5">
                        <a:satMod val="130000"/>
                        <a:alpha val="60000"/>
                      </a:srgb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</a:rPr>
                <a:t> семьи, в которых нет четко выраженных семейных глав и где преобладает ситуативное распределение власти между отцом и матерью</a:t>
              </a:r>
            </a:p>
          </p:txBody>
        </p:sp>
      </p:grpSp>
      <p:pic>
        <p:nvPicPr>
          <p:cNvPr id="2458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825" y="1989138"/>
            <a:ext cx="4537075" cy="465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89525" y="1639888"/>
            <a:ext cx="3560763" cy="284638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86338" y="4511675"/>
            <a:ext cx="3986212" cy="21272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4039023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5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6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7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8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Психология семьи и семейное воспита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1204</Words>
  <Application>Microsoft Office PowerPoint</Application>
  <PresentationFormat>Экран (4:3)</PresentationFormat>
  <Paragraphs>166</Paragraphs>
  <Slides>19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19</vt:i4>
      </vt:variant>
      <vt:variant>
        <vt:lpstr>Заголовки слайдов</vt:lpstr>
      </vt:variant>
      <vt:variant>
        <vt:i4>19</vt:i4>
      </vt:variant>
    </vt:vector>
  </HeadingPairs>
  <TitlesOfParts>
    <vt:vector size="38" baseType="lpstr">
      <vt:lpstr>Психология семьи и семейное воспитание</vt:lpstr>
      <vt:lpstr>1_Психология семьи и семейное воспитание</vt:lpstr>
      <vt:lpstr>2_Психология семьи и семейное воспитание</vt:lpstr>
      <vt:lpstr>3_Психология семьи и семейное воспитание</vt:lpstr>
      <vt:lpstr>4_Психология семьи и семейное воспитание</vt:lpstr>
      <vt:lpstr>5_Психология семьи и семейное воспитание</vt:lpstr>
      <vt:lpstr>6_Психология семьи и семейное воспитание</vt:lpstr>
      <vt:lpstr>7_Психология семьи и семейное воспитание</vt:lpstr>
      <vt:lpstr>8_Психология семьи и семейное воспитание</vt:lpstr>
      <vt:lpstr>9_Психология семьи и семейное воспитание</vt:lpstr>
      <vt:lpstr>10_Психология семьи и семейное воспитание</vt:lpstr>
      <vt:lpstr>11_Психология семьи и семейное воспитание</vt:lpstr>
      <vt:lpstr>12_Психология семьи и семейное воспитание</vt:lpstr>
      <vt:lpstr>13_Психология семьи и семейное воспитание</vt:lpstr>
      <vt:lpstr>14_Психология семьи и семейное воспитание</vt:lpstr>
      <vt:lpstr>15_Психология семьи и семейное воспитание</vt:lpstr>
      <vt:lpstr>16_Психология семьи и семейное воспитание</vt:lpstr>
      <vt:lpstr>17_Психология семьи и семейное воспитание</vt:lpstr>
      <vt:lpstr>18_Психология семьи и семейное воспитание</vt:lpstr>
      <vt:lpstr>Семья и семейное воспитание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Семейные роли: </vt:lpstr>
      <vt:lpstr>Роли супругов в семье</vt:lpstr>
      <vt:lpstr>Презентация PowerPoint</vt:lpstr>
      <vt:lpstr>      Материнство и отцовство составляют основу семейных отношений и смысл жизни супругов.   Материнская любовь — одна из вершин человеческой любви.  Вовсе не случайно, что и в христианстве особое почитание Божьей Матери является устоявшейся традицией.  </vt:lpstr>
      <vt:lpstr>Материнство </vt:lpstr>
      <vt:lpstr>Презентация PowerPoint</vt:lpstr>
      <vt:lpstr>Уровень материнской компетентности</vt:lpstr>
      <vt:lpstr>Суррогатное материнство</vt:lpstr>
      <vt:lpstr>Научить ребёнка быть счастливым нельзя, но воспитать его так, чтобы он был счастливым можно.  А. Макаренко </vt:lpstr>
      <vt:lpstr>Черты характера ребёнка определяемые стилем  родительского поведения: </vt:lpstr>
      <vt:lpstr>Презентация PowerPoint</vt:lpstr>
      <vt:lpstr>Презентация PowerPoint</vt:lpstr>
      <vt:lpstr>Составные компоненты семейного воспитания: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 и семейное воспитание</dc:title>
  <dc:creator>User</dc:creator>
  <cp:lastModifiedBy>User</cp:lastModifiedBy>
  <cp:revision>3</cp:revision>
  <dcterms:created xsi:type="dcterms:W3CDTF">2020-03-14T14:24:45Z</dcterms:created>
  <dcterms:modified xsi:type="dcterms:W3CDTF">2020-03-14T14:49:08Z</dcterms:modified>
</cp:coreProperties>
</file>