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sldIdLst>
    <p:sldId id="256" r:id="rId2"/>
    <p:sldId id="282" r:id="rId3"/>
    <p:sldId id="259" r:id="rId4"/>
    <p:sldId id="290" r:id="rId5"/>
    <p:sldId id="257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80" r:id="rId26"/>
    <p:sldId id="281" r:id="rId27"/>
    <p:sldId id="287" r:id="rId28"/>
    <p:sldId id="289" r:id="rId29"/>
    <p:sldId id="288" r:id="rId30"/>
    <p:sldId id="258" r:id="rId31"/>
    <p:sldId id="284" r:id="rId32"/>
    <p:sldId id="283" r:id="rId33"/>
    <p:sldId id="285" r:id="rId34"/>
    <p:sldId id="286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1C2ED-B13C-4C33-90B7-135956A1422A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684CF-A1D1-4189-BA54-B74D0A56EB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1C2ED-B13C-4C33-90B7-135956A1422A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684CF-A1D1-4189-BA54-B74D0A56EB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1C2ED-B13C-4C33-90B7-135956A1422A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684CF-A1D1-4189-BA54-B74D0A56EB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1C2ED-B13C-4C33-90B7-135956A1422A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684CF-A1D1-4189-BA54-B74D0A56EB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1C2ED-B13C-4C33-90B7-135956A1422A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684CF-A1D1-4189-BA54-B74D0A56EB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1C2ED-B13C-4C33-90B7-135956A1422A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684CF-A1D1-4189-BA54-B74D0A56EB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1C2ED-B13C-4C33-90B7-135956A1422A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684CF-A1D1-4189-BA54-B74D0A56EB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1C2ED-B13C-4C33-90B7-135956A1422A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684CF-A1D1-4189-BA54-B74D0A56EB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1C2ED-B13C-4C33-90B7-135956A1422A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684CF-A1D1-4189-BA54-B74D0A56EB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1C2ED-B13C-4C33-90B7-135956A1422A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684CF-A1D1-4189-BA54-B74D0A56EB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1C2ED-B13C-4C33-90B7-135956A1422A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D684CF-A1D1-4189-BA54-B74D0A56EB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11C2ED-B13C-4C33-90B7-135956A1422A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D684CF-A1D1-4189-BA54-B74D0A56EB6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67544" y="1988840"/>
            <a:ext cx="8229600" cy="1143000"/>
          </a:xfrm>
        </p:spPr>
        <p:txBody>
          <a:bodyPr>
            <a:noAutofit/>
          </a:bodyPr>
          <a:lstStyle/>
          <a:p>
            <a:r>
              <a:rPr lang="ru-RU" sz="7200" dirty="0" smtClean="0"/>
              <a:t>ОРФОГРАФИЯ</a:t>
            </a:r>
            <a:endParaRPr lang="ru-RU" sz="7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611560" y="332656"/>
            <a:ext cx="7772400" cy="1470025"/>
          </a:xfrm>
        </p:spPr>
        <p:txBody>
          <a:bodyPr/>
          <a:lstStyle/>
          <a:p>
            <a:r>
              <a:rPr lang="ru-RU" dirty="0" smtClean="0"/>
              <a:t>Цель урока:</a:t>
            </a:r>
            <a:endParaRPr lang="ru-RU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539552" y="1556792"/>
            <a:ext cx="7632848" cy="4824536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tx1"/>
                </a:solidFill>
              </a:rPr>
              <a:t>Закрепить знания о том, как</a:t>
            </a:r>
          </a:p>
          <a:p>
            <a:r>
              <a:rPr lang="ru-RU" sz="3600" b="1" dirty="0" smtClean="0">
                <a:solidFill>
                  <a:schemeClr val="tx1"/>
                </a:solidFill>
              </a:rPr>
              <a:t>находить, обозначать и объяснять </a:t>
            </a:r>
          </a:p>
          <a:p>
            <a:r>
              <a:rPr lang="ru-RU" sz="4000" dirty="0" smtClean="0">
                <a:solidFill>
                  <a:schemeClr val="tx1"/>
                </a:solidFill>
              </a:rPr>
              <a:t>орфограммы</a:t>
            </a:r>
            <a:endParaRPr lang="ru-RU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260648"/>
            <a:ext cx="7772400" cy="1470025"/>
          </a:xfrm>
        </p:spPr>
        <p:txBody>
          <a:bodyPr/>
          <a:lstStyle/>
          <a:p>
            <a:r>
              <a:rPr lang="ru-RU" dirty="0" smtClean="0"/>
              <a:t>Задачи урока: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1628800"/>
            <a:ext cx="8748464" cy="3937992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Повторить определения </a:t>
            </a:r>
          </a:p>
          <a:p>
            <a:pPr marL="514350" indent="-514350"/>
            <a:r>
              <a:rPr lang="ru-RU" dirty="0" smtClean="0">
                <a:solidFill>
                  <a:srgbClr val="FFFF00"/>
                </a:solidFill>
              </a:rPr>
              <a:t>орфографии </a:t>
            </a:r>
            <a:r>
              <a:rPr lang="ru-RU" dirty="0" smtClean="0">
                <a:solidFill>
                  <a:schemeClr val="tx1"/>
                </a:solidFill>
              </a:rPr>
              <a:t>и</a:t>
            </a:r>
            <a:r>
              <a:rPr lang="ru-RU" dirty="0" smtClean="0">
                <a:solidFill>
                  <a:srgbClr val="FFFF00"/>
                </a:solidFill>
              </a:rPr>
              <a:t> орфограммы</a:t>
            </a:r>
            <a:r>
              <a:rPr lang="ru-RU" dirty="0" smtClean="0">
                <a:solidFill>
                  <a:schemeClr val="tx1"/>
                </a:solidFill>
              </a:rPr>
              <a:t>;</a:t>
            </a:r>
          </a:p>
          <a:p>
            <a:pPr marL="514350" indent="-514350"/>
            <a:r>
              <a:rPr lang="ru-RU" dirty="0" smtClean="0">
                <a:solidFill>
                  <a:schemeClr val="tx1"/>
                </a:solidFill>
              </a:rPr>
              <a:t>2. Знать чем нам поможет орфография;</a:t>
            </a:r>
          </a:p>
          <a:p>
            <a:r>
              <a:rPr lang="ru-RU" dirty="0">
                <a:solidFill>
                  <a:schemeClr val="tx1"/>
                </a:solidFill>
              </a:rPr>
              <a:t>3</a:t>
            </a:r>
            <a:r>
              <a:rPr lang="ru-RU" dirty="0" smtClean="0">
                <a:solidFill>
                  <a:schemeClr val="tx1"/>
                </a:solidFill>
              </a:rPr>
              <a:t>. Повторить 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обозначения</a:t>
            </a:r>
            <a:r>
              <a:rPr lang="ru-RU" dirty="0" smtClean="0">
                <a:solidFill>
                  <a:schemeClr val="tx1"/>
                </a:solidFill>
              </a:rPr>
              <a:t> каждого вида орфограмм;</a:t>
            </a:r>
          </a:p>
          <a:p>
            <a:r>
              <a:rPr lang="ru-RU" dirty="0">
                <a:solidFill>
                  <a:schemeClr val="tx1"/>
                </a:solidFill>
              </a:rPr>
              <a:t>4</a:t>
            </a:r>
            <a:r>
              <a:rPr lang="ru-RU" dirty="0" smtClean="0">
                <a:solidFill>
                  <a:schemeClr val="tx1"/>
                </a:solidFill>
              </a:rPr>
              <a:t>. Найти и обозначить орфограммы в словах.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78498"/>
          </a:xfrm>
        </p:spPr>
        <p:txBody>
          <a:bodyPr>
            <a:normAutofit/>
          </a:bodyPr>
          <a:lstStyle/>
          <a:p>
            <a:r>
              <a:rPr lang="ru-RU" dirty="0" smtClean="0"/>
              <a:t>Что такое </a:t>
            </a:r>
            <a:r>
              <a:rPr lang="ru-RU" b="1" dirty="0" smtClean="0">
                <a:solidFill>
                  <a:srgbClr val="FFFF00"/>
                </a:solidFill>
              </a:rPr>
              <a:t>орфограмма</a:t>
            </a:r>
            <a:r>
              <a:rPr lang="ru-RU" dirty="0" smtClean="0"/>
              <a:t>?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Что такое </a:t>
            </a:r>
            <a:r>
              <a:rPr lang="ru-RU" b="1" dirty="0" smtClean="0">
                <a:solidFill>
                  <a:srgbClr val="FFFF00"/>
                </a:solidFill>
              </a:rPr>
              <a:t>орфография</a:t>
            </a:r>
            <a:r>
              <a:rPr lang="ru-RU" dirty="0" smtClean="0"/>
              <a:t>?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467544" y="260648"/>
            <a:ext cx="8424936" cy="194421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FF00"/>
                </a:solidFill>
              </a:rPr>
              <a:t>ОРФОГРАФИЯ</a:t>
            </a:r>
            <a:r>
              <a:rPr lang="ru-RU" dirty="0" smtClean="0">
                <a:solidFill>
                  <a:srgbClr val="FFFF00"/>
                </a:solidFill>
              </a:rPr>
              <a:t> </a:t>
            </a:r>
            <a:r>
              <a:rPr lang="ru-RU" dirty="0" smtClean="0"/>
              <a:t>– наука, изучающая верное написание слов и орфограммы</a:t>
            </a:r>
            <a:endParaRPr lang="ru-RU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683568" y="2636912"/>
            <a:ext cx="7772400" cy="3384376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FF00"/>
                </a:solidFill>
              </a:rPr>
              <a:t>ОРФОГРАММА</a:t>
            </a:r>
            <a:r>
              <a:rPr lang="ru-RU" dirty="0" smtClean="0">
                <a:solidFill>
                  <a:schemeClr val="tx1"/>
                </a:solidFill>
              </a:rPr>
              <a:t> – буква или сочетание букв, написание которых мы должны проверить </a:t>
            </a:r>
          </a:p>
          <a:p>
            <a:pPr marL="514350" indent="-514350">
              <a:buAutoNum type="arabicParenR"/>
            </a:pPr>
            <a:r>
              <a:rPr lang="ru-RU" dirty="0" smtClean="0">
                <a:solidFill>
                  <a:schemeClr val="tx1"/>
                </a:solidFill>
              </a:rPr>
              <a:t>по ударению, </a:t>
            </a:r>
          </a:p>
          <a:p>
            <a:pPr marL="514350" indent="-514350">
              <a:buAutoNum type="arabicParenR"/>
            </a:pPr>
            <a:r>
              <a:rPr lang="ru-RU" dirty="0">
                <a:solidFill>
                  <a:schemeClr val="tx1"/>
                </a:solidFill>
              </a:rPr>
              <a:t>п</a:t>
            </a:r>
            <a:r>
              <a:rPr lang="ru-RU" dirty="0" smtClean="0">
                <a:solidFill>
                  <a:schemeClr val="tx1"/>
                </a:solidFill>
              </a:rPr>
              <a:t>о правилу,</a:t>
            </a:r>
          </a:p>
          <a:p>
            <a:pPr marL="514350" indent="-514350">
              <a:buAutoNum type="arabicParenR"/>
            </a:pPr>
            <a:r>
              <a:rPr lang="ru-RU" dirty="0" smtClean="0">
                <a:solidFill>
                  <a:schemeClr val="tx1"/>
                </a:solidFill>
              </a:rPr>
              <a:t>или запомнить это слово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Зачем нам знать орфограммы?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772400" cy="1470025"/>
          </a:xfrm>
        </p:spPr>
        <p:txBody>
          <a:bodyPr>
            <a:normAutofit/>
          </a:bodyPr>
          <a:lstStyle/>
          <a:p>
            <a:r>
              <a:rPr lang="ru-RU" dirty="0" smtClean="0"/>
              <a:t>Зачем нам знать орфограммы?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2060848"/>
            <a:ext cx="8456984" cy="3145904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Уметь правильно писать и произносить слова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772400" cy="1470025"/>
          </a:xfrm>
        </p:spPr>
        <p:txBody>
          <a:bodyPr>
            <a:normAutofit/>
          </a:bodyPr>
          <a:lstStyle/>
          <a:p>
            <a:r>
              <a:rPr lang="ru-RU" dirty="0" smtClean="0"/>
              <a:t>Зачем нам знать орфограммы?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2060848"/>
            <a:ext cx="8456984" cy="3145904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Уметь правильно писать и произносить слова</a:t>
            </a:r>
          </a:p>
          <a:p>
            <a:endParaRPr lang="ru-RU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 Знать написание </a:t>
            </a:r>
            <a:r>
              <a:rPr lang="ru-RU" dirty="0" smtClean="0">
                <a:solidFill>
                  <a:srgbClr val="00B050"/>
                </a:solidFill>
              </a:rPr>
              <a:t>однокоренных</a:t>
            </a:r>
            <a:r>
              <a:rPr lang="ru-RU" dirty="0" smtClean="0">
                <a:solidFill>
                  <a:schemeClr val="tx1"/>
                </a:solidFill>
              </a:rPr>
              <a:t> слов 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(</a:t>
            </a:r>
            <a:r>
              <a:rPr lang="ru-RU" dirty="0" smtClean="0">
                <a:solidFill>
                  <a:srgbClr val="92D050"/>
                </a:solidFill>
              </a:rPr>
              <a:t>вода, водица, водяной, водный, водянистый</a:t>
            </a:r>
            <a:r>
              <a:rPr lang="ru-RU" dirty="0" smtClean="0">
                <a:solidFill>
                  <a:schemeClr val="tx1"/>
                </a:solidFill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772400" cy="1470025"/>
          </a:xfrm>
        </p:spPr>
        <p:txBody>
          <a:bodyPr>
            <a:normAutofit/>
          </a:bodyPr>
          <a:lstStyle/>
          <a:p>
            <a:r>
              <a:rPr lang="ru-RU" dirty="0" smtClean="0"/>
              <a:t>Зачем нам знать орфограммы?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2060848"/>
            <a:ext cx="8496944" cy="4104456"/>
          </a:xfrm>
        </p:spPr>
        <p:txBody>
          <a:bodyPr>
            <a:normAutofit fontScale="92500"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Уметь правильно писать и произносить слова</a:t>
            </a:r>
          </a:p>
          <a:p>
            <a:pPr>
              <a:buFont typeface="Arial" pitchFamily="34" charset="0"/>
              <a:buChar char="•"/>
            </a:pPr>
            <a:endParaRPr lang="ru-RU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 Знать написание </a:t>
            </a:r>
            <a:r>
              <a:rPr lang="ru-RU" dirty="0" smtClean="0">
                <a:solidFill>
                  <a:srgbClr val="00B050"/>
                </a:solidFill>
              </a:rPr>
              <a:t>однокоренных</a:t>
            </a:r>
            <a:r>
              <a:rPr lang="ru-RU" dirty="0" smtClean="0">
                <a:solidFill>
                  <a:schemeClr val="tx1"/>
                </a:solidFill>
              </a:rPr>
              <a:t> слов 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(</a:t>
            </a:r>
            <a:r>
              <a:rPr lang="ru-RU" dirty="0" smtClean="0">
                <a:solidFill>
                  <a:srgbClr val="92D050"/>
                </a:solidFill>
              </a:rPr>
              <a:t>вода, водица, водяной, водный, водянистый</a:t>
            </a:r>
            <a:r>
              <a:rPr lang="ru-RU" dirty="0" smtClean="0">
                <a:solidFill>
                  <a:schemeClr val="tx1"/>
                </a:solidFill>
              </a:rPr>
              <a:t>)</a:t>
            </a:r>
          </a:p>
          <a:p>
            <a:endParaRPr lang="ru-RU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solidFill>
                  <a:schemeClr val="tx1"/>
                </a:solidFill>
              </a:rPr>
              <a:t> Уметь правильно писать слова с похожим звучанием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smtClean="0">
                <a:solidFill>
                  <a:schemeClr val="tx1"/>
                </a:solidFill>
              </a:rPr>
              <a:t>(</a:t>
            </a:r>
            <a:r>
              <a:rPr lang="ru-RU" dirty="0" smtClean="0">
                <a:solidFill>
                  <a:srgbClr val="92D050"/>
                </a:solidFill>
              </a:rPr>
              <a:t>пруд – прут, труд – трут, луг – лук, замок – </a:t>
            </a:r>
            <a:r>
              <a:rPr lang="ru-RU" dirty="0" err="1" smtClean="0">
                <a:solidFill>
                  <a:srgbClr val="92D050"/>
                </a:solidFill>
              </a:rPr>
              <a:t>замок</a:t>
            </a:r>
            <a:r>
              <a:rPr lang="ru-RU" dirty="0" smtClean="0">
                <a:solidFill>
                  <a:srgbClr val="92D050"/>
                </a:solidFill>
              </a:rPr>
              <a:t>, у леса – у лисы и т.д.)</a:t>
            </a:r>
            <a:endParaRPr lang="ru-RU" sz="2800" dirty="0" smtClean="0">
              <a:solidFill>
                <a:srgbClr val="92D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772400" cy="648071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Зачем нам знать орфограммы?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124744"/>
            <a:ext cx="8496944" cy="5400600"/>
          </a:xfrm>
        </p:spPr>
        <p:txBody>
          <a:bodyPr>
            <a:normAutofit fontScale="92500"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Уметь правильно писать и произносить слова</a:t>
            </a:r>
          </a:p>
          <a:p>
            <a:pPr>
              <a:buFont typeface="Arial" pitchFamily="34" charset="0"/>
              <a:buChar char="•"/>
            </a:pPr>
            <a:endParaRPr lang="ru-RU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 Знать написание </a:t>
            </a:r>
            <a:r>
              <a:rPr lang="ru-RU" dirty="0" smtClean="0">
                <a:solidFill>
                  <a:srgbClr val="00B050"/>
                </a:solidFill>
              </a:rPr>
              <a:t>однокоренных</a:t>
            </a:r>
            <a:r>
              <a:rPr lang="ru-RU" dirty="0" smtClean="0">
                <a:solidFill>
                  <a:schemeClr val="tx1"/>
                </a:solidFill>
              </a:rPr>
              <a:t> слов 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(</a:t>
            </a:r>
            <a:r>
              <a:rPr lang="ru-RU" dirty="0" smtClean="0">
                <a:solidFill>
                  <a:srgbClr val="92D050"/>
                </a:solidFill>
              </a:rPr>
              <a:t>вода, водица, водяной, водный, водянистый</a:t>
            </a:r>
            <a:r>
              <a:rPr lang="ru-RU" dirty="0" smtClean="0">
                <a:solidFill>
                  <a:schemeClr val="tx1"/>
                </a:solidFill>
              </a:rPr>
              <a:t>)</a:t>
            </a:r>
          </a:p>
          <a:p>
            <a:endParaRPr lang="ru-RU" dirty="0" smtClean="0">
              <a:solidFill>
                <a:schemeClr val="tx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solidFill>
                  <a:schemeClr val="tx1"/>
                </a:solidFill>
              </a:rPr>
              <a:t> Уметь правильно писать слова с похожим звучанием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smtClean="0">
                <a:solidFill>
                  <a:schemeClr val="tx1"/>
                </a:solidFill>
              </a:rPr>
              <a:t>(</a:t>
            </a:r>
            <a:r>
              <a:rPr lang="ru-RU" dirty="0" smtClean="0">
                <a:solidFill>
                  <a:srgbClr val="92D050"/>
                </a:solidFill>
              </a:rPr>
              <a:t>пруд – прут, труд – трут, луг – лук, замок – замок, у леса – у лисы и т.д.)</a:t>
            </a:r>
          </a:p>
          <a:p>
            <a:pPr>
              <a:buFont typeface="Arial" pitchFamily="34" charset="0"/>
              <a:buChar char="•"/>
            </a:pP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быть грамотными 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(правильно и понятно выражать свои мысли и чувства, уметь это делать устно и письменно)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772400" cy="648071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Зачем нам знать орфограммы?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484784"/>
            <a:ext cx="8496944" cy="5040560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Уметь правильно писать и произносить слова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endParaRPr lang="ru-RU" dirty="0" smtClean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 Знать написание </a:t>
            </a:r>
            <a:r>
              <a:rPr lang="ru-RU" dirty="0" smtClean="0">
                <a:solidFill>
                  <a:srgbClr val="00B050"/>
                </a:solidFill>
              </a:rPr>
              <a:t>однокоренных</a:t>
            </a:r>
            <a:r>
              <a:rPr lang="ru-RU" dirty="0" smtClean="0">
                <a:solidFill>
                  <a:schemeClr val="tx1"/>
                </a:solidFill>
              </a:rPr>
              <a:t> слов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dirty="0" smtClean="0">
                <a:solidFill>
                  <a:schemeClr val="tx1"/>
                </a:solidFill>
              </a:rPr>
              <a:t>(</a:t>
            </a:r>
            <a:r>
              <a:rPr lang="ru-RU" dirty="0" smtClean="0">
                <a:solidFill>
                  <a:srgbClr val="92D050"/>
                </a:solidFill>
              </a:rPr>
              <a:t>вода, водица, водяной, водный, водянистый</a:t>
            </a:r>
            <a:r>
              <a:rPr lang="ru-RU" dirty="0" smtClean="0">
                <a:solidFill>
                  <a:schemeClr val="tx1"/>
                </a:solidFill>
              </a:rPr>
              <a:t>)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ru-RU" dirty="0" smtClean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ru-RU" sz="2800" dirty="0" smtClean="0">
                <a:solidFill>
                  <a:schemeClr val="tx1"/>
                </a:solidFill>
              </a:rPr>
              <a:t> Уметь правильно писать слова с похожим звучанием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smtClean="0">
                <a:solidFill>
                  <a:schemeClr val="tx1"/>
                </a:solidFill>
              </a:rPr>
              <a:t>(</a:t>
            </a:r>
            <a:r>
              <a:rPr lang="ru-RU" dirty="0" smtClean="0">
                <a:solidFill>
                  <a:srgbClr val="92D050"/>
                </a:solidFill>
              </a:rPr>
              <a:t>пруд – прут, труд – трут, луг – лук, замок – замок, у леса – у лисы и т.д.)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ru-RU" dirty="0" smtClean="0">
              <a:solidFill>
                <a:srgbClr val="92D050"/>
              </a:solidFill>
            </a:endParaRPr>
          </a:p>
          <a:p>
            <a:pPr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быть грамотными </a:t>
            </a:r>
            <a:r>
              <a:rPr lang="ru-RU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(правильно и понятно выражать свои мысли и чувства, уметь это делать устно и письменно)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ru-RU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ct val="12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ru-RU" dirty="0" smtClean="0">
                <a:solidFill>
                  <a:schemeClr val="tx1"/>
                </a:solidFill>
              </a:rPr>
              <a:t>Понимать речь других людей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ВИДЫ   ОРФОГРАММ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70586"/>
          </a:xfrm>
        </p:spPr>
        <p:txBody>
          <a:bodyPr/>
          <a:lstStyle/>
          <a:p>
            <a:r>
              <a:rPr lang="ru-RU" dirty="0" smtClean="0"/>
              <a:t>ВИДЫ   ОРФОГРАММ</a:t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Проверяемые    Непроверяемые</a:t>
            </a:r>
            <a:endParaRPr lang="ru-RU" dirty="0"/>
          </a:p>
        </p:txBody>
      </p:sp>
      <p:cxnSp>
        <p:nvCxnSpPr>
          <p:cNvPr id="4" name="Прямая со стрелкой 3"/>
          <p:cNvCxnSpPr/>
          <p:nvPr/>
        </p:nvCxnSpPr>
        <p:spPr>
          <a:xfrm flipH="1">
            <a:off x="2267744" y="2420888"/>
            <a:ext cx="2448272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 стрелкой 4"/>
          <p:cNvCxnSpPr/>
          <p:nvPr/>
        </p:nvCxnSpPr>
        <p:spPr>
          <a:xfrm>
            <a:off x="4716016" y="2420888"/>
            <a:ext cx="2160240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70586"/>
          </a:xfrm>
        </p:spPr>
        <p:txBody>
          <a:bodyPr/>
          <a:lstStyle/>
          <a:p>
            <a:pPr algn="l"/>
            <a:r>
              <a:rPr lang="ru-RU" dirty="0" smtClean="0"/>
              <a:t>		ВИДЫ   ОРФОГРАММ</a:t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Проверяемые    Непроверяемые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2800" dirty="0" smtClean="0"/>
              <a:t>По ударной	        По правилу	       Словарные слова</a:t>
            </a:r>
            <a:br>
              <a:rPr lang="ru-RU" sz="2800" dirty="0" smtClean="0"/>
            </a:br>
            <a:r>
              <a:rPr lang="ru-RU" sz="2800" dirty="0" smtClean="0"/>
              <a:t>позиции </a:t>
            </a:r>
            <a:endParaRPr lang="ru-RU" sz="2800" dirty="0"/>
          </a:p>
        </p:txBody>
      </p:sp>
      <p:cxnSp>
        <p:nvCxnSpPr>
          <p:cNvPr id="4" name="Прямая со стрелкой 3"/>
          <p:cNvCxnSpPr/>
          <p:nvPr/>
        </p:nvCxnSpPr>
        <p:spPr>
          <a:xfrm flipH="1">
            <a:off x="2483768" y="1628800"/>
            <a:ext cx="2232248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 стрелкой 4"/>
          <p:cNvCxnSpPr/>
          <p:nvPr/>
        </p:nvCxnSpPr>
        <p:spPr>
          <a:xfrm>
            <a:off x="4716016" y="1628800"/>
            <a:ext cx="2232248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H="1">
            <a:off x="1619672" y="2996952"/>
            <a:ext cx="864096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2483768" y="2996952"/>
            <a:ext cx="1440160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7524328" y="2996952"/>
            <a:ext cx="0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229600" cy="5170586"/>
          </a:xfrm>
        </p:spPr>
        <p:txBody>
          <a:bodyPr/>
          <a:lstStyle/>
          <a:p>
            <a:pPr algn="l"/>
            <a:r>
              <a:rPr lang="ru-RU" dirty="0" smtClean="0"/>
              <a:t>		ВИДЫ   ОРФОГРАММ</a:t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Проверяемые    Непроверяемые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2800" dirty="0" smtClean="0"/>
              <a:t>По ударной	        По правилу	       Словарные слова</a:t>
            </a:r>
            <a:br>
              <a:rPr lang="ru-RU" sz="2800" dirty="0" smtClean="0"/>
            </a:br>
            <a:r>
              <a:rPr lang="ru-RU" sz="2800" dirty="0" smtClean="0"/>
              <a:t>позиции </a:t>
            </a:r>
            <a:endParaRPr lang="ru-RU" sz="2800" dirty="0"/>
          </a:p>
        </p:txBody>
      </p:sp>
      <p:cxnSp>
        <p:nvCxnSpPr>
          <p:cNvPr id="4" name="Прямая со стрелкой 3"/>
          <p:cNvCxnSpPr/>
          <p:nvPr/>
        </p:nvCxnSpPr>
        <p:spPr>
          <a:xfrm flipH="1">
            <a:off x="2483768" y="1628800"/>
            <a:ext cx="2232248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 стрелкой 4"/>
          <p:cNvCxnSpPr/>
          <p:nvPr/>
        </p:nvCxnSpPr>
        <p:spPr>
          <a:xfrm>
            <a:off x="4716016" y="1628800"/>
            <a:ext cx="2232248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H="1">
            <a:off x="1547664" y="3068960"/>
            <a:ext cx="864096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2411760" y="3068960"/>
            <a:ext cx="1440160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7524328" y="2996952"/>
            <a:ext cx="0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Левая фигурная скобка 7"/>
          <p:cNvSpPr>
            <a:spLocks noChangeAspect="1"/>
          </p:cNvSpPr>
          <p:nvPr/>
        </p:nvSpPr>
        <p:spPr>
          <a:xfrm rot="16200000">
            <a:off x="3930017" y="614599"/>
            <a:ext cx="1211958" cy="8568952"/>
          </a:xfrm>
          <a:prstGeom prst="leftBrace">
            <a:avLst>
              <a:gd name="adj1" fmla="val 8333"/>
              <a:gd name="adj2" fmla="val 4950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229600" cy="6048672"/>
          </a:xfrm>
        </p:spPr>
        <p:txBody>
          <a:bodyPr>
            <a:normAutofit/>
          </a:bodyPr>
          <a:lstStyle/>
          <a:p>
            <a:pPr algn="l"/>
            <a:r>
              <a:rPr lang="ru-RU" dirty="0" smtClean="0"/>
              <a:t>		ВИДЫ   ОРФОГРАММ</a:t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Проверяемые    Непроверяемые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2800" dirty="0" smtClean="0"/>
              <a:t>По ударной	        По правилу	       Словарные слова</a:t>
            </a:r>
            <a:br>
              <a:rPr lang="ru-RU" sz="2800" dirty="0" smtClean="0"/>
            </a:br>
            <a:r>
              <a:rPr lang="ru-RU" sz="2800" dirty="0" smtClean="0"/>
              <a:t>позиции </a:t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Каждый из этих видов орфограмм делится на </a:t>
            </a:r>
            <a:br>
              <a:rPr lang="ru-RU" sz="2800" dirty="0" smtClean="0"/>
            </a:br>
            <a:r>
              <a:rPr lang="ru-RU" sz="2800" dirty="0" smtClean="0"/>
              <a:t>орфограммы </a:t>
            </a:r>
            <a:r>
              <a:rPr lang="ru-RU" sz="2800" dirty="0" smtClean="0">
                <a:solidFill>
                  <a:srgbClr val="FFFF00"/>
                </a:solidFill>
              </a:rPr>
              <a:t>ГЛАСНЫХ</a:t>
            </a:r>
            <a:r>
              <a:rPr lang="ru-RU" sz="2800" dirty="0" smtClean="0"/>
              <a:t> и </a:t>
            </a:r>
            <a:r>
              <a:rPr lang="ru-RU" sz="2800" dirty="0" smtClean="0">
                <a:solidFill>
                  <a:srgbClr val="FFFF00"/>
                </a:solidFill>
              </a:rPr>
              <a:t>СОГЛАСНЫХ</a:t>
            </a:r>
            <a:r>
              <a:rPr lang="ru-RU" sz="2800" dirty="0" smtClean="0"/>
              <a:t> букв</a:t>
            </a:r>
            <a:endParaRPr lang="ru-RU" sz="2800" dirty="0"/>
          </a:p>
        </p:txBody>
      </p:sp>
      <p:cxnSp>
        <p:nvCxnSpPr>
          <p:cNvPr id="4" name="Прямая со стрелкой 3"/>
          <p:cNvCxnSpPr/>
          <p:nvPr/>
        </p:nvCxnSpPr>
        <p:spPr>
          <a:xfrm flipH="1">
            <a:off x="2627784" y="1052736"/>
            <a:ext cx="2232248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 стрелкой 4"/>
          <p:cNvCxnSpPr/>
          <p:nvPr/>
        </p:nvCxnSpPr>
        <p:spPr>
          <a:xfrm>
            <a:off x="4860032" y="1052736"/>
            <a:ext cx="2232248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H="1">
            <a:off x="1547664" y="2492896"/>
            <a:ext cx="864096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2411760" y="2492896"/>
            <a:ext cx="1440160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6876256" y="2492896"/>
            <a:ext cx="0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Левая фигурная скобка 7"/>
          <p:cNvSpPr>
            <a:spLocks noChangeAspect="1"/>
          </p:cNvSpPr>
          <p:nvPr/>
        </p:nvSpPr>
        <p:spPr>
          <a:xfrm rot="16200000">
            <a:off x="3930017" y="182551"/>
            <a:ext cx="1211958" cy="8568952"/>
          </a:xfrm>
          <a:prstGeom prst="leftBrace">
            <a:avLst>
              <a:gd name="adj1" fmla="val 8333"/>
              <a:gd name="adj2" fmla="val 4950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Найдите и обозначьте орфограммы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332656"/>
            <a:ext cx="8206680" cy="79451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Найдите и обозначьте орфограммы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1268760"/>
            <a:ext cx="8096944" cy="4154016"/>
          </a:xfrm>
        </p:spPr>
        <p:txBody>
          <a:bodyPr/>
          <a:lstStyle/>
          <a:p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С . </a:t>
            </a:r>
            <a:r>
              <a:rPr lang="ru-RU" dirty="0" err="1" smtClean="0">
                <a:solidFill>
                  <a:schemeClr val="tx1"/>
                </a:solidFill>
              </a:rPr>
              <a:t>сновый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332656"/>
            <a:ext cx="8206680" cy="79451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Найдите и обозначьте орфограммы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1268760"/>
            <a:ext cx="8096944" cy="4154016"/>
          </a:xfrm>
        </p:spPr>
        <p:txBody>
          <a:bodyPr/>
          <a:lstStyle/>
          <a:p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С . </a:t>
            </a:r>
            <a:r>
              <a:rPr lang="ru-RU" dirty="0" err="1" smtClean="0">
                <a:solidFill>
                  <a:schemeClr val="tx1"/>
                </a:solidFill>
              </a:rPr>
              <a:t>сновый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Арка 7"/>
          <p:cNvSpPr/>
          <p:nvPr/>
        </p:nvSpPr>
        <p:spPr>
          <a:xfrm>
            <a:off x="3635896" y="1772816"/>
            <a:ext cx="1008112" cy="432048"/>
          </a:xfrm>
          <a:prstGeom prst="blockArc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3851920" y="2348880"/>
            <a:ext cx="432048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flipH="1">
            <a:off x="4788024" y="1844824"/>
            <a:ext cx="144016" cy="144016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332656"/>
            <a:ext cx="8206680" cy="79451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Найдите и обозначьте орфограммы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1268760"/>
            <a:ext cx="8096944" cy="4154016"/>
          </a:xfrm>
        </p:spPr>
        <p:txBody>
          <a:bodyPr/>
          <a:lstStyle/>
          <a:p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Сосновый - с</a:t>
            </a:r>
            <a:r>
              <a:rPr lang="ru-RU" dirty="0" smtClean="0">
                <a:solidFill>
                  <a:schemeClr val="tx1"/>
                </a:solidFill>
                <a:uFill>
                  <a:solidFill>
                    <a:schemeClr val="accent6">
                      <a:lumMod val="75000"/>
                    </a:schemeClr>
                  </a:solidFill>
                </a:uFill>
              </a:rPr>
              <a:t>о</a:t>
            </a:r>
            <a:r>
              <a:rPr lang="ru-RU" dirty="0" smtClean="0">
                <a:solidFill>
                  <a:schemeClr val="tx1"/>
                </a:solidFill>
              </a:rPr>
              <a:t>сны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Арка 7"/>
          <p:cNvSpPr/>
          <p:nvPr/>
        </p:nvSpPr>
        <p:spPr>
          <a:xfrm>
            <a:off x="2987824" y="1844824"/>
            <a:ext cx="936104" cy="432048"/>
          </a:xfrm>
          <a:prstGeom prst="blockArc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3203848" y="2348880"/>
            <a:ext cx="432048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flipH="1">
            <a:off x="3995936" y="1916832"/>
            <a:ext cx="144016" cy="144016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Арка 6"/>
          <p:cNvSpPr/>
          <p:nvPr/>
        </p:nvSpPr>
        <p:spPr>
          <a:xfrm>
            <a:off x="5004048" y="1844824"/>
            <a:ext cx="792088" cy="360040"/>
          </a:xfrm>
          <a:prstGeom prst="blockArc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5220072" y="2420888"/>
            <a:ext cx="288032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5220072" y="2348880"/>
            <a:ext cx="288032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flipH="1">
            <a:off x="5364088" y="1916832"/>
            <a:ext cx="144016" cy="144016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332656"/>
            <a:ext cx="8206680" cy="79451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Найдите и обозначьте орфограммы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1268760"/>
            <a:ext cx="8096944" cy="4154016"/>
          </a:xfrm>
        </p:spPr>
        <p:txBody>
          <a:bodyPr/>
          <a:lstStyle/>
          <a:p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Сосновый – с</a:t>
            </a:r>
            <a:r>
              <a:rPr lang="ru-RU" dirty="0" smtClean="0">
                <a:solidFill>
                  <a:schemeClr val="tx1"/>
                </a:solidFill>
                <a:uFill>
                  <a:solidFill>
                    <a:schemeClr val="accent6">
                      <a:lumMod val="75000"/>
                    </a:schemeClr>
                  </a:solidFill>
                </a:uFill>
              </a:rPr>
              <a:t>о</a:t>
            </a:r>
            <a:r>
              <a:rPr lang="ru-RU" dirty="0" smtClean="0">
                <a:solidFill>
                  <a:schemeClr val="tx1"/>
                </a:solidFill>
              </a:rPr>
              <a:t>сны</a:t>
            </a:r>
          </a:p>
          <a:p>
            <a:endParaRPr lang="ru-RU" dirty="0">
              <a:solidFill>
                <a:schemeClr val="tx1"/>
              </a:solidFill>
            </a:endParaRPr>
          </a:p>
          <a:p>
            <a:r>
              <a:rPr lang="ru-RU" dirty="0" err="1" smtClean="0">
                <a:solidFill>
                  <a:schemeClr val="tx1"/>
                </a:solidFill>
              </a:rPr>
              <a:t>Л.сочек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err="1" smtClean="0">
                <a:solidFill>
                  <a:schemeClr val="tx1"/>
                </a:solidFill>
              </a:rPr>
              <a:t>Ч.йник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err="1" smtClean="0">
                <a:solidFill>
                  <a:schemeClr val="tx1"/>
                </a:solidFill>
              </a:rPr>
              <a:t>Ло.ка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err="1" smtClean="0">
                <a:solidFill>
                  <a:schemeClr val="tx1"/>
                </a:solidFill>
              </a:rPr>
              <a:t>Жи.кий</a:t>
            </a:r>
            <a:endParaRPr lang="ru-RU" dirty="0" smtClean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Арка 7"/>
          <p:cNvSpPr/>
          <p:nvPr/>
        </p:nvSpPr>
        <p:spPr>
          <a:xfrm>
            <a:off x="2915816" y="1844824"/>
            <a:ext cx="936104" cy="432048"/>
          </a:xfrm>
          <a:prstGeom prst="blockArc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3203848" y="2348880"/>
            <a:ext cx="432048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flipH="1">
            <a:off x="3995936" y="1916832"/>
            <a:ext cx="144016" cy="144016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Арка 6"/>
          <p:cNvSpPr/>
          <p:nvPr/>
        </p:nvSpPr>
        <p:spPr>
          <a:xfrm>
            <a:off x="5148064" y="1844824"/>
            <a:ext cx="792088" cy="360040"/>
          </a:xfrm>
          <a:prstGeom prst="blockArc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5220072" y="2420888"/>
            <a:ext cx="288032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5220072" y="2348880"/>
            <a:ext cx="288032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flipH="1">
            <a:off x="5364088" y="1916832"/>
            <a:ext cx="144016" cy="144016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332656"/>
            <a:ext cx="8206680" cy="79451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Найдите и обозначьте орфограммы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1268760"/>
            <a:ext cx="8096944" cy="5256584"/>
          </a:xfrm>
        </p:spPr>
        <p:txBody>
          <a:bodyPr>
            <a:normAutofit/>
          </a:bodyPr>
          <a:lstStyle/>
          <a:p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Сосновый – с</a:t>
            </a:r>
            <a:r>
              <a:rPr lang="ru-RU" dirty="0" smtClean="0">
                <a:solidFill>
                  <a:schemeClr val="tx1"/>
                </a:solidFill>
                <a:uFill>
                  <a:solidFill>
                    <a:schemeClr val="accent6">
                      <a:lumMod val="75000"/>
                    </a:schemeClr>
                  </a:solidFill>
                </a:uFill>
              </a:rPr>
              <a:t>о</a:t>
            </a:r>
            <a:r>
              <a:rPr lang="ru-RU" dirty="0" smtClean="0">
                <a:solidFill>
                  <a:schemeClr val="tx1"/>
                </a:solidFill>
              </a:rPr>
              <a:t>сны</a:t>
            </a:r>
          </a:p>
          <a:p>
            <a:endParaRPr lang="ru-RU" sz="1800" dirty="0" smtClean="0">
              <a:solidFill>
                <a:schemeClr val="tx1"/>
              </a:solidFill>
            </a:endParaRPr>
          </a:p>
          <a:p>
            <a:endParaRPr lang="ru-RU" sz="2400" dirty="0">
              <a:solidFill>
                <a:schemeClr val="tx1"/>
              </a:solidFill>
            </a:endParaRPr>
          </a:p>
          <a:p>
            <a:r>
              <a:rPr lang="ru-RU" sz="2400" dirty="0" smtClean="0">
                <a:solidFill>
                  <a:schemeClr val="tx1"/>
                </a:solidFill>
              </a:rPr>
              <a:t>Лесочек - лес </a:t>
            </a:r>
          </a:p>
          <a:p>
            <a:endParaRPr lang="ru-RU" sz="2600" dirty="0" smtClean="0">
              <a:solidFill>
                <a:schemeClr val="tx1"/>
              </a:solidFill>
            </a:endParaRPr>
          </a:p>
          <a:p>
            <a:r>
              <a:rPr lang="ru-RU" sz="2600" dirty="0" smtClean="0">
                <a:solidFill>
                  <a:schemeClr val="tx1"/>
                </a:solidFill>
              </a:rPr>
              <a:t>Чайник - правило ЧА-ЩА</a:t>
            </a:r>
          </a:p>
          <a:p>
            <a:endParaRPr lang="ru-RU" sz="2600" dirty="0" smtClean="0">
              <a:solidFill>
                <a:schemeClr val="tx1"/>
              </a:solidFill>
            </a:endParaRPr>
          </a:p>
          <a:p>
            <a:r>
              <a:rPr lang="ru-RU" sz="2600" dirty="0" smtClean="0">
                <a:solidFill>
                  <a:schemeClr val="tx1"/>
                </a:solidFill>
              </a:rPr>
              <a:t>Ложка – ложечка</a:t>
            </a:r>
          </a:p>
          <a:p>
            <a:endParaRPr lang="ru-RU" sz="2600" dirty="0" smtClean="0">
              <a:solidFill>
                <a:schemeClr val="tx1"/>
              </a:solidFill>
            </a:endParaRPr>
          </a:p>
          <a:p>
            <a:r>
              <a:rPr lang="ru-RU" sz="2600" dirty="0" smtClean="0">
                <a:solidFill>
                  <a:schemeClr val="tx1"/>
                </a:solidFill>
              </a:rPr>
              <a:t>Жидкий – жидок – правило ЖИ-ШИ</a:t>
            </a:r>
          </a:p>
        </p:txBody>
      </p:sp>
      <p:sp>
        <p:nvSpPr>
          <p:cNvPr id="8" name="Арка 7"/>
          <p:cNvSpPr/>
          <p:nvPr/>
        </p:nvSpPr>
        <p:spPr>
          <a:xfrm>
            <a:off x="2915816" y="1844824"/>
            <a:ext cx="1008112" cy="432048"/>
          </a:xfrm>
          <a:prstGeom prst="blockArc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 flipH="1">
            <a:off x="4067944" y="1916832"/>
            <a:ext cx="144016" cy="144016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Арка 6"/>
          <p:cNvSpPr/>
          <p:nvPr/>
        </p:nvSpPr>
        <p:spPr>
          <a:xfrm>
            <a:off x="5148064" y="1844824"/>
            <a:ext cx="792088" cy="360040"/>
          </a:xfrm>
          <a:prstGeom prst="blockArc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5220072" y="2420888"/>
            <a:ext cx="288032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5220072" y="2348880"/>
            <a:ext cx="288032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flipH="1">
            <a:off x="5364088" y="1916832"/>
            <a:ext cx="144016" cy="144016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Арка 12"/>
          <p:cNvSpPr/>
          <p:nvPr/>
        </p:nvSpPr>
        <p:spPr>
          <a:xfrm>
            <a:off x="3563888" y="5949280"/>
            <a:ext cx="576064" cy="360040"/>
          </a:xfrm>
          <a:prstGeom prst="blockArc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Арка 13"/>
          <p:cNvSpPr/>
          <p:nvPr/>
        </p:nvSpPr>
        <p:spPr>
          <a:xfrm>
            <a:off x="2123728" y="5949280"/>
            <a:ext cx="576064" cy="360040"/>
          </a:xfrm>
          <a:prstGeom prst="blockArc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6" name="Арка 15"/>
          <p:cNvSpPr/>
          <p:nvPr/>
        </p:nvSpPr>
        <p:spPr>
          <a:xfrm>
            <a:off x="4644008" y="5013176"/>
            <a:ext cx="478904" cy="360040"/>
          </a:xfrm>
          <a:prstGeom prst="blockArc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7" name="Арка 16"/>
          <p:cNvSpPr/>
          <p:nvPr/>
        </p:nvSpPr>
        <p:spPr>
          <a:xfrm>
            <a:off x="3419872" y="5013176"/>
            <a:ext cx="576064" cy="360040"/>
          </a:xfrm>
          <a:prstGeom prst="blockArc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0" name="Арка 19"/>
          <p:cNvSpPr/>
          <p:nvPr/>
        </p:nvSpPr>
        <p:spPr>
          <a:xfrm>
            <a:off x="4932040" y="3068960"/>
            <a:ext cx="517376" cy="360040"/>
          </a:xfrm>
          <a:prstGeom prst="blockArc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1" name="Арка 20"/>
          <p:cNvSpPr/>
          <p:nvPr/>
        </p:nvSpPr>
        <p:spPr>
          <a:xfrm>
            <a:off x="3779912" y="3140968"/>
            <a:ext cx="504056" cy="360040"/>
          </a:xfrm>
          <a:prstGeom prst="blockArc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Арка 21"/>
          <p:cNvSpPr/>
          <p:nvPr/>
        </p:nvSpPr>
        <p:spPr>
          <a:xfrm>
            <a:off x="2915816" y="4005064"/>
            <a:ext cx="453752" cy="360040"/>
          </a:xfrm>
          <a:prstGeom prst="blockArc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26" name="Прямая соединительная линия 25"/>
          <p:cNvCxnSpPr/>
          <p:nvPr/>
        </p:nvCxnSpPr>
        <p:spPr>
          <a:xfrm flipH="1">
            <a:off x="4283968" y="3212976"/>
            <a:ext cx="144016" cy="144016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 flipH="1">
            <a:off x="5220072" y="3212976"/>
            <a:ext cx="144016" cy="144016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 flipH="1">
            <a:off x="3131840" y="4077072"/>
            <a:ext cx="144016" cy="144016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 flipH="1">
            <a:off x="4860032" y="5085184"/>
            <a:ext cx="144016" cy="144016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 flipH="1">
            <a:off x="3635896" y="5085184"/>
            <a:ext cx="144016" cy="144016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flipH="1">
            <a:off x="2411760" y="6093296"/>
            <a:ext cx="144016" cy="144016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flipH="1">
            <a:off x="3851920" y="6021288"/>
            <a:ext cx="144016" cy="144016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>
            <a:off x="3923928" y="3573016"/>
            <a:ext cx="216024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3059832" y="4581128"/>
            <a:ext cx="216024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>
            <a:off x="3059832" y="4509120"/>
            <a:ext cx="216024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>
            <a:off x="5148064" y="3645024"/>
            <a:ext cx="216024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>
            <a:off x="5148064" y="3573016"/>
            <a:ext cx="216024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>
            <a:off x="4932040" y="5445224"/>
            <a:ext cx="432048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/>
          <p:cNvCxnSpPr/>
          <p:nvPr/>
        </p:nvCxnSpPr>
        <p:spPr>
          <a:xfrm>
            <a:off x="3779912" y="5445224"/>
            <a:ext cx="216024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>
            <a:off x="4932040" y="5517232"/>
            <a:ext cx="216024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>
            <a:off x="2555776" y="6453336"/>
            <a:ext cx="216024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/>
          <p:nvPr/>
        </p:nvCxnSpPr>
        <p:spPr>
          <a:xfrm>
            <a:off x="3923928" y="6453336"/>
            <a:ext cx="432048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/>
          <p:cNvCxnSpPr/>
          <p:nvPr/>
        </p:nvCxnSpPr>
        <p:spPr>
          <a:xfrm>
            <a:off x="3923928" y="6525344"/>
            <a:ext cx="216024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Половина рамки 54"/>
          <p:cNvSpPr/>
          <p:nvPr/>
        </p:nvSpPr>
        <p:spPr>
          <a:xfrm rot="3060000">
            <a:off x="5298596" y="5058268"/>
            <a:ext cx="274998" cy="333253"/>
          </a:xfrm>
          <a:prstGeom prst="halfFrame">
            <a:avLst>
              <a:gd name="adj1" fmla="val 11795"/>
              <a:gd name="adj2" fmla="val 13333"/>
            </a:avLst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6" name="Половина рамки 55"/>
          <p:cNvSpPr/>
          <p:nvPr/>
        </p:nvSpPr>
        <p:spPr>
          <a:xfrm rot="3060000">
            <a:off x="4164528" y="6009263"/>
            <a:ext cx="238881" cy="177185"/>
          </a:xfrm>
          <a:prstGeom prst="halfFrame">
            <a:avLst>
              <a:gd name="adj1" fmla="val 11795"/>
              <a:gd name="adj2" fmla="val 13333"/>
            </a:avLst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57" name="Прямая соединительная линия 56"/>
          <p:cNvCxnSpPr/>
          <p:nvPr/>
        </p:nvCxnSpPr>
        <p:spPr>
          <a:xfrm>
            <a:off x="2339752" y="6381328"/>
            <a:ext cx="216024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/>
          <p:cNvCxnSpPr/>
          <p:nvPr/>
        </p:nvCxnSpPr>
        <p:spPr>
          <a:xfrm>
            <a:off x="2339752" y="6453336"/>
            <a:ext cx="216024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/>
          <p:cNvCxnSpPr/>
          <p:nvPr/>
        </p:nvCxnSpPr>
        <p:spPr>
          <a:xfrm>
            <a:off x="3707904" y="6453336"/>
            <a:ext cx="216024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Прямая соединительная линия 59"/>
          <p:cNvCxnSpPr/>
          <p:nvPr/>
        </p:nvCxnSpPr>
        <p:spPr>
          <a:xfrm>
            <a:off x="3707904" y="6525344"/>
            <a:ext cx="216024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Найдите и обозначьте орфограммы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476672"/>
            <a:ext cx="8134672" cy="57849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Найдите и обозначьте орфограммы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1484784"/>
            <a:ext cx="8136904" cy="4824536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chemeClr val="tx1"/>
                </a:solidFill>
              </a:rPr>
              <a:t>Под…</a:t>
            </a:r>
            <a:r>
              <a:rPr lang="ru-RU" sz="5400" dirty="0" err="1" smtClean="0">
                <a:solidFill>
                  <a:schemeClr val="tx1"/>
                </a:solidFill>
              </a:rPr>
              <a:t>рить</a:t>
            </a:r>
            <a:r>
              <a:rPr lang="ru-RU" sz="5400" dirty="0" smtClean="0">
                <a:solidFill>
                  <a:schemeClr val="tx1"/>
                </a:solidFill>
              </a:rPr>
              <a:t>, </a:t>
            </a:r>
            <a:r>
              <a:rPr lang="ru-RU" sz="5400" dirty="0" err="1" smtClean="0">
                <a:solidFill>
                  <a:schemeClr val="tx1"/>
                </a:solidFill>
              </a:rPr>
              <a:t>оч</a:t>
            </a:r>
            <a:r>
              <a:rPr lang="ru-RU" sz="5400" dirty="0" smtClean="0">
                <a:solidFill>
                  <a:schemeClr val="tx1"/>
                </a:solidFill>
              </a:rPr>
              <a:t>…</a:t>
            </a:r>
            <a:r>
              <a:rPr lang="ru-RU" sz="5400" dirty="0" err="1" smtClean="0">
                <a:solidFill>
                  <a:schemeClr val="tx1"/>
                </a:solidFill>
              </a:rPr>
              <a:t>рование</a:t>
            </a:r>
            <a:r>
              <a:rPr lang="ru-RU" sz="5400" dirty="0">
                <a:solidFill>
                  <a:schemeClr val="tx1"/>
                </a:solidFill>
              </a:rPr>
              <a:t>, </a:t>
            </a:r>
            <a:r>
              <a:rPr lang="ru-RU" sz="5400" dirty="0" err="1">
                <a:solidFill>
                  <a:schemeClr val="tx1"/>
                </a:solidFill>
              </a:rPr>
              <a:t>пруж</a:t>
            </a:r>
            <a:r>
              <a:rPr lang="ru-RU" sz="5400" dirty="0">
                <a:solidFill>
                  <a:schemeClr val="tx1"/>
                </a:solidFill>
              </a:rPr>
              <a:t>…на</a:t>
            </a:r>
            <a:r>
              <a:rPr lang="ru-RU" sz="5400" dirty="0" smtClean="0">
                <a:solidFill>
                  <a:schemeClr val="tx1"/>
                </a:solidFill>
              </a:rPr>
              <a:t>, </a:t>
            </a:r>
            <a:r>
              <a:rPr lang="ru-RU" sz="5400" dirty="0">
                <a:solidFill>
                  <a:schemeClr val="tx1"/>
                </a:solidFill>
              </a:rPr>
              <a:t>ч…</a:t>
            </a:r>
            <a:r>
              <a:rPr lang="ru-RU" sz="5400" dirty="0" err="1">
                <a:solidFill>
                  <a:schemeClr val="tx1"/>
                </a:solidFill>
              </a:rPr>
              <a:t>ткий</a:t>
            </a:r>
            <a:r>
              <a:rPr lang="ru-RU" sz="5400" dirty="0" smtClean="0">
                <a:solidFill>
                  <a:schemeClr val="tx1"/>
                </a:solidFill>
              </a:rPr>
              <a:t>, </a:t>
            </a:r>
            <a:r>
              <a:rPr lang="ru-RU" sz="5400" dirty="0" err="1">
                <a:solidFill>
                  <a:schemeClr val="tx1"/>
                </a:solidFill>
              </a:rPr>
              <a:t>тра</a:t>
            </a:r>
            <a:r>
              <a:rPr lang="ru-RU" sz="5400" dirty="0">
                <a:solidFill>
                  <a:schemeClr val="tx1"/>
                </a:solidFill>
              </a:rPr>
              <a:t>…</a:t>
            </a:r>
            <a:r>
              <a:rPr lang="ru-RU" sz="5400" dirty="0" err="1">
                <a:solidFill>
                  <a:schemeClr val="tx1"/>
                </a:solidFill>
              </a:rPr>
              <a:t>ка</a:t>
            </a:r>
            <a:r>
              <a:rPr lang="ru-RU" sz="5400" dirty="0" smtClean="0">
                <a:solidFill>
                  <a:schemeClr val="tx1"/>
                </a:solidFill>
              </a:rPr>
              <a:t>, </a:t>
            </a:r>
            <a:r>
              <a:rPr lang="ru-RU" sz="5400" dirty="0" err="1" smtClean="0">
                <a:solidFill>
                  <a:schemeClr val="tx1"/>
                </a:solidFill>
              </a:rPr>
              <a:t>ал.ея</a:t>
            </a:r>
            <a:r>
              <a:rPr lang="ru-RU" sz="5400" dirty="0" smtClean="0">
                <a:solidFill>
                  <a:schemeClr val="tx1"/>
                </a:solidFill>
              </a:rPr>
              <a:t>, </a:t>
            </a:r>
            <a:r>
              <a:rPr lang="ru-RU" sz="5400" dirty="0">
                <a:solidFill>
                  <a:schemeClr val="tx1"/>
                </a:solidFill>
              </a:rPr>
              <a:t>сер…</a:t>
            </a:r>
            <a:r>
              <a:rPr lang="ru-RU" sz="5400" dirty="0" err="1">
                <a:solidFill>
                  <a:schemeClr val="tx1"/>
                </a:solidFill>
              </a:rPr>
              <a:t>це</a:t>
            </a:r>
            <a:r>
              <a:rPr lang="ru-RU" sz="5400" dirty="0">
                <a:solidFill>
                  <a:schemeClr val="tx1"/>
                </a:solidFill>
              </a:rPr>
              <a:t>, </a:t>
            </a:r>
            <a:r>
              <a:rPr lang="ru-RU" sz="5400" dirty="0" err="1">
                <a:solidFill>
                  <a:schemeClr val="tx1"/>
                </a:solidFill>
              </a:rPr>
              <a:t>грус</a:t>
            </a:r>
            <a:r>
              <a:rPr lang="ru-RU" sz="5400" dirty="0">
                <a:solidFill>
                  <a:schemeClr val="tx1"/>
                </a:solidFill>
              </a:rPr>
              <a:t>…но</a:t>
            </a:r>
            <a:r>
              <a:rPr lang="ru-RU" sz="5400" dirty="0" smtClean="0">
                <a:solidFill>
                  <a:schemeClr val="tx1"/>
                </a:solidFill>
              </a:rPr>
              <a:t>, </a:t>
            </a:r>
            <a:r>
              <a:rPr lang="ru-RU" sz="5400" dirty="0">
                <a:solidFill>
                  <a:schemeClr val="tx1"/>
                </a:solidFill>
              </a:rPr>
              <a:t>веч…</a:t>
            </a:r>
            <a:r>
              <a:rPr lang="ru-RU" sz="5400" dirty="0" err="1">
                <a:solidFill>
                  <a:schemeClr val="tx1"/>
                </a:solidFill>
              </a:rPr>
              <a:t>ный</a:t>
            </a:r>
            <a:r>
              <a:rPr lang="ru-RU" sz="5400" dirty="0" smtClean="0">
                <a:solidFill>
                  <a:schemeClr val="tx1"/>
                </a:solidFill>
              </a:rPr>
              <a:t>, </a:t>
            </a:r>
            <a:r>
              <a:rPr lang="ru-RU" sz="5400" dirty="0" err="1">
                <a:solidFill>
                  <a:schemeClr val="tx1"/>
                </a:solidFill>
              </a:rPr>
              <a:t>белоч</a:t>
            </a:r>
            <a:r>
              <a:rPr lang="ru-RU" sz="5400" dirty="0">
                <a:solidFill>
                  <a:schemeClr val="tx1"/>
                </a:solidFill>
              </a:rPr>
              <a:t>…</a:t>
            </a:r>
            <a:r>
              <a:rPr lang="ru-RU" sz="5400" dirty="0" err="1">
                <a:solidFill>
                  <a:schemeClr val="tx1"/>
                </a:solidFill>
              </a:rPr>
              <a:t>ка</a:t>
            </a:r>
            <a:endParaRPr lang="ru-RU" sz="5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Итоги урока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332656"/>
            <a:ext cx="7772400" cy="43447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Итоги урока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1052736"/>
            <a:ext cx="8528992" cy="5400600"/>
          </a:xfrm>
        </p:spPr>
        <p:txBody>
          <a:bodyPr>
            <a:normAutofit/>
          </a:bodyPr>
          <a:lstStyle/>
          <a:p>
            <a:pPr marL="514350" indent="-514350"/>
            <a:endParaRPr lang="ru-RU" dirty="0" smtClean="0">
              <a:solidFill>
                <a:schemeClr val="tx1"/>
              </a:solidFill>
            </a:endParaRPr>
          </a:p>
          <a:p>
            <a:pPr marL="514350" indent="-514350"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Какие есть виды орфограмм?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332656"/>
            <a:ext cx="7772400" cy="43447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Итоги урока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1052736"/>
            <a:ext cx="8528992" cy="5400600"/>
          </a:xfrm>
        </p:spPr>
        <p:txBody>
          <a:bodyPr>
            <a:normAutofit/>
          </a:bodyPr>
          <a:lstStyle/>
          <a:p>
            <a:pPr marL="514350" indent="-514350"/>
            <a:endParaRPr lang="ru-RU" dirty="0" smtClean="0">
              <a:solidFill>
                <a:schemeClr val="tx1"/>
              </a:solidFill>
            </a:endParaRPr>
          </a:p>
          <a:p>
            <a:pPr marL="514350" indent="-514350"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Какие есть виды орфограмм?</a:t>
            </a:r>
          </a:p>
          <a:p>
            <a:pPr marL="514350" indent="-514350">
              <a:buAutoNum type="arabicPeriod"/>
            </a:pPr>
            <a:endParaRPr lang="ru-RU" dirty="0" smtClean="0">
              <a:solidFill>
                <a:schemeClr val="tx1"/>
              </a:solidFill>
            </a:endParaRPr>
          </a:p>
          <a:p>
            <a:pPr marL="514350" indent="-514350"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Важен ли вид орфограммы при её обозначении в слове?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332656"/>
            <a:ext cx="7772400" cy="43447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Итоги урока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1052736"/>
            <a:ext cx="8528992" cy="5400600"/>
          </a:xfrm>
        </p:spPr>
        <p:txBody>
          <a:bodyPr>
            <a:normAutofit/>
          </a:bodyPr>
          <a:lstStyle/>
          <a:p>
            <a:pPr marL="514350" indent="-514350"/>
            <a:endParaRPr lang="ru-RU" dirty="0" smtClean="0">
              <a:solidFill>
                <a:schemeClr val="tx1"/>
              </a:solidFill>
            </a:endParaRPr>
          </a:p>
          <a:p>
            <a:pPr marL="514350" indent="-514350"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Какие есть виды орфограмм?</a:t>
            </a:r>
          </a:p>
          <a:p>
            <a:pPr marL="514350" indent="-514350">
              <a:buAutoNum type="arabicPeriod"/>
            </a:pPr>
            <a:endParaRPr lang="ru-RU" dirty="0" smtClean="0">
              <a:solidFill>
                <a:schemeClr val="tx1"/>
              </a:solidFill>
            </a:endParaRPr>
          </a:p>
          <a:p>
            <a:pPr marL="514350" indent="-514350"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Важен ли вид орфограммы при её обозначении в слове?</a:t>
            </a:r>
          </a:p>
          <a:p>
            <a:pPr marL="514350" indent="-514350">
              <a:buAutoNum type="arabicPeriod"/>
            </a:pPr>
            <a:endParaRPr lang="ru-RU" dirty="0" smtClean="0">
              <a:solidFill>
                <a:schemeClr val="tx1"/>
              </a:solidFill>
            </a:endParaRPr>
          </a:p>
          <a:p>
            <a:pPr marL="514350" indent="-514350"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Какая наука изучает орфограммы?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332656"/>
            <a:ext cx="7772400" cy="43447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Итоги урока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1052736"/>
            <a:ext cx="8528992" cy="5400600"/>
          </a:xfrm>
        </p:spPr>
        <p:txBody>
          <a:bodyPr>
            <a:normAutofit/>
          </a:bodyPr>
          <a:lstStyle/>
          <a:p>
            <a:pPr marL="514350" indent="-514350"/>
            <a:endParaRPr lang="ru-RU" dirty="0" smtClean="0">
              <a:solidFill>
                <a:schemeClr val="tx1"/>
              </a:solidFill>
            </a:endParaRPr>
          </a:p>
          <a:p>
            <a:pPr marL="514350" indent="-514350"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Какие есть виды орфограмм?</a:t>
            </a:r>
          </a:p>
          <a:p>
            <a:pPr marL="514350" indent="-514350">
              <a:buAutoNum type="arabicPeriod"/>
            </a:pPr>
            <a:endParaRPr lang="ru-RU" dirty="0" smtClean="0">
              <a:solidFill>
                <a:schemeClr val="tx1"/>
              </a:solidFill>
            </a:endParaRPr>
          </a:p>
          <a:p>
            <a:pPr marL="514350" indent="-514350"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Важен ли вид орфограммы при её обозначении в слове?</a:t>
            </a:r>
          </a:p>
          <a:p>
            <a:pPr marL="514350" indent="-514350">
              <a:buAutoNum type="arabicPeriod"/>
            </a:pPr>
            <a:endParaRPr lang="ru-RU" dirty="0" smtClean="0">
              <a:solidFill>
                <a:schemeClr val="tx1"/>
              </a:solidFill>
            </a:endParaRPr>
          </a:p>
          <a:p>
            <a:pPr marL="514350" indent="-514350"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Какая наука изучает орфограммы?</a:t>
            </a:r>
          </a:p>
          <a:p>
            <a:pPr marL="514350" indent="-514350">
              <a:buAutoNum type="arabicPeriod"/>
            </a:pPr>
            <a:endParaRPr lang="ru-RU" dirty="0" smtClean="0">
              <a:solidFill>
                <a:schemeClr val="tx1"/>
              </a:solidFill>
            </a:endParaRPr>
          </a:p>
          <a:p>
            <a:pPr marL="514350" indent="-514350"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Зачем нам нужно это знать и учить?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611560" y="332656"/>
            <a:ext cx="7772400" cy="1470025"/>
          </a:xfrm>
        </p:spPr>
        <p:txBody>
          <a:bodyPr/>
          <a:lstStyle/>
          <a:p>
            <a:r>
              <a:rPr lang="ru-RU" dirty="0" smtClean="0"/>
              <a:t>Цель урока:</a:t>
            </a:r>
            <a:endParaRPr lang="ru-RU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539552" y="1556792"/>
            <a:ext cx="7632848" cy="4824536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tx1"/>
                </a:solidFill>
              </a:rPr>
              <a:t>Закрепить знания о том, как</a:t>
            </a:r>
          </a:p>
          <a:p>
            <a:r>
              <a:rPr lang="ru-RU" sz="3600" b="1" dirty="0" smtClean="0">
                <a:solidFill>
                  <a:schemeClr val="tx1"/>
                </a:solidFill>
              </a:rPr>
              <a:t>находить, обозначать и объяснять </a:t>
            </a:r>
          </a:p>
          <a:p>
            <a:r>
              <a:rPr lang="ru-RU" sz="4000" dirty="0" smtClean="0">
                <a:solidFill>
                  <a:schemeClr val="tx1"/>
                </a:solidFill>
              </a:rPr>
              <a:t>орфограммы</a:t>
            </a:r>
            <a:endParaRPr lang="ru-RU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611560" y="332656"/>
            <a:ext cx="7772400" cy="1470025"/>
          </a:xfrm>
        </p:spPr>
        <p:txBody>
          <a:bodyPr/>
          <a:lstStyle/>
          <a:p>
            <a:r>
              <a:rPr lang="ru-RU" dirty="0" smtClean="0"/>
              <a:t>Цель урока:</a:t>
            </a:r>
            <a:endParaRPr lang="ru-RU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539552" y="1556792"/>
            <a:ext cx="7632848" cy="4824536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tx1"/>
                </a:solidFill>
              </a:rPr>
              <a:t>Закрепить знания о том, как </a:t>
            </a:r>
          </a:p>
          <a:p>
            <a:r>
              <a:rPr lang="ru-RU" sz="3600" b="1" dirty="0" smtClean="0">
                <a:solidFill>
                  <a:schemeClr val="tx1"/>
                </a:solidFill>
              </a:rPr>
              <a:t>находить, обозначать и объяснять </a:t>
            </a:r>
          </a:p>
          <a:p>
            <a:r>
              <a:rPr lang="ru-RU" sz="4000" dirty="0">
                <a:solidFill>
                  <a:schemeClr val="tx1"/>
                </a:solidFill>
              </a:rPr>
              <a:t>о</a:t>
            </a:r>
            <a:r>
              <a:rPr lang="ru-RU" sz="4000" dirty="0" smtClean="0">
                <a:solidFill>
                  <a:schemeClr val="tx1"/>
                </a:solidFill>
              </a:rPr>
              <a:t>рфограммы</a:t>
            </a:r>
          </a:p>
          <a:p>
            <a:endParaRPr lang="ru-RU" sz="4000" dirty="0" smtClean="0">
              <a:solidFill>
                <a:schemeClr val="tx1"/>
              </a:solidFill>
            </a:endParaRPr>
          </a:p>
          <a:p>
            <a:r>
              <a:rPr lang="ru-RU" sz="4000" dirty="0" smtClean="0">
                <a:solidFill>
                  <a:schemeClr val="tx1"/>
                </a:solidFill>
              </a:rPr>
              <a:t>Достигнута 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5" name="Половина рамки 4"/>
          <p:cNvSpPr/>
          <p:nvPr/>
        </p:nvSpPr>
        <p:spPr>
          <a:xfrm rot="13260000">
            <a:off x="5921957" y="3810838"/>
            <a:ext cx="498827" cy="1228620"/>
          </a:xfrm>
          <a:prstGeom prst="halfFrame">
            <a:avLst>
              <a:gd name="adj1" fmla="val 19487"/>
              <a:gd name="adj2" fmla="val 3025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260648"/>
            <a:ext cx="7772400" cy="1470025"/>
          </a:xfrm>
        </p:spPr>
        <p:txBody>
          <a:bodyPr/>
          <a:lstStyle/>
          <a:p>
            <a:r>
              <a:rPr lang="ru-RU" dirty="0" smtClean="0"/>
              <a:t>Задачи урока: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1628800"/>
            <a:ext cx="8748464" cy="3937992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Повторить определения </a:t>
            </a:r>
          </a:p>
          <a:p>
            <a:pPr marL="514350" indent="-514350"/>
            <a:r>
              <a:rPr lang="ru-RU" dirty="0" smtClean="0">
                <a:solidFill>
                  <a:srgbClr val="FFFF00"/>
                </a:solidFill>
              </a:rPr>
              <a:t>орфографии </a:t>
            </a:r>
            <a:r>
              <a:rPr lang="ru-RU" dirty="0" smtClean="0">
                <a:solidFill>
                  <a:schemeClr val="tx1"/>
                </a:solidFill>
              </a:rPr>
              <a:t>и</a:t>
            </a:r>
            <a:r>
              <a:rPr lang="ru-RU" dirty="0" smtClean="0">
                <a:solidFill>
                  <a:srgbClr val="FFFF00"/>
                </a:solidFill>
              </a:rPr>
              <a:t> орфограммы</a:t>
            </a:r>
            <a:r>
              <a:rPr lang="ru-RU" dirty="0" smtClean="0">
                <a:solidFill>
                  <a:schemeClr val="tx1"/>
                </a:solidFill>
              </a:rPr>
              <a:t>;</a:t>
            </a:r>
          </a:p>
          <a:p>
            <a:pPr marL="514350" indent="-514350"/>
            <a:r>
              <a:rPr lang="ru-RU" dirty="0" smtClean="0">
                <a:solidFill>
                  <a:schemeClr val="tx1"/>
                </a:solidFill>
              </a:rPr>
              <a:t>2. Знать чем нам поможет орфография;</a:t>
            </a:r>
          </a:p>
          <a:p>
            <a:r>
              <a:rPr lang="ru-RU" dirty="0">
                <a:solidFill>
                  <a:schemeClr val="tx1"/>
                </a:solidFill>
              </a:rPr>
              <a:t>3</a:t>
            </a:r>
            <a:r>
              <a:rPr lang="ru-RU" dirty="0" smtClean="0">
                <a:solidFill>
                  <a:schemeClr val="tx1"/>
                </a:solidFill>
              </a:rPr>
              <a:t>. Повторить 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обозначения</a:t>
            </a:r>
            <a:r>
              <a:rPr lang="ru-RU" dirty="0" smtClean="0">
                <a:solidFill>
                  <a:schemeClr val="tx1"/>
                </a:solidFill>
              </a:rPr>
              <a:t> каждого вида орфограмм;</a:t>
            </a:r>
          </a:p>
          <a:p>
            <a:r>
              <a:rPr lang="ru-RU" dirty="0">
                <a:solidFill>
                  <a:schemeClr val="tx1"/>
                </a:solidFill>
              </a:rPr>
              <a:t>4</a:t>
            </a:r>
            <a:r>
              <a:rPr lang="ru-RU" dirty="0" smtClean="0">
                <a:solidFill>
                  <a:schemeClr val="tx1"/>
                </a:solidFill>
              </a:rPr>
              <a:t>. Найти и обозначить орфограммы в словах.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260648"/>
            <a:ext cx="7772400" cy="1470025"/>
          </a:xfrm>
        </p:spPr>
        <p:txBody>
          <a:bodyPr/>
          <a:lstStyle/>
          <a:p>
            <a:r>
              <a:rPr lang="ru-RU" dirty="0" smtClean="0"/>
              <a:t>Задачи урока: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1628800"/>
            <a:ext cx="8748464" cy="4968552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ru-RU" dirty="0" smtClean="0">
                <a:solidFill>
                  <a:schemeClr val="tx1"/>
                </a:solidFill>
              </a:rPr>
              <a:t>Повторить определения </a:t>
            </a:r>
          </a:p>
          <a:p>
            <a:pPr marL="514350" indent="-514350"/>
            <a:r>
              <a:rPr lang="ru-RU" dirty="0" smtClean="0">
                <a:solidFill>
                  <a:srgbClr val="FFFF00"/>
                </a:solidFill>
              </a:rPr>
              <a:t>орфографии </a:t>
            </a:r>
            <a:r>
              <a:rPr lang="ru-RU" dirty="0" smtClean="0">
                <a:solidFill>
                  <a:schemeClr val="tx1"/>
                </a:solidFill>
              </a:rPr>
              <a:t>и</a:t>
            </a:r>
            <a:r>
              <a:rPr lang="ru-RU" dirty="0" smtClean="0">
                <a:solidFill>
                  <a:srgbClr val="FFFF00"/>
                </a:solidFill>
              </a:rPr>
              <a:t> орфограммы</a:t>
            </a:r>
            <a:r>
              <a:rPr lang="ru-RU" dirty="0" smtClean="0">
                <a:solidFill>
                  <a:schemeClr val="tx1"/>
                </a:solidFill>
              </a:rPr>
              <a:t>;</a:t>
            </a:r>
          </a:p>
          <a:p>
            <a:pPr marL="514350" indent="-514350"/>
            <a:r>
              <a:rPr lang="ru-RU" dirty="0" smtClean="0">
                <a:solidFill>
                  <a:schemeClr val="tx1"/>
                </a:solidFill>
              </a:rPr>
              <a:t>2. Знать чем нам поможет орфография;</a:t>
            </a:r>
          </a:p>
          <a:p>
            <a:r>
              <a:rPr lang="ru-RU" dirty="0">
                <a:solidFill>
                  <a:schemeClr val="tx1"/>
                </a:solidFill>
              </a:rPr>
              <a:t>3</a:t>
            </a:r>
            <a:r>
              <a:rPr lang="ru-RU" dirty="0" smtClean="0">
                <a:solidFill>
                  <a:schemeClr val="tx1"/>
                </a:solidFill>
              </a:rPr>
              <a:t>. Повторить 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обозначения</a:t>
            </a:r>
            <a:r>
              <a:rPr lang="ru-RU" dirty="0" smtClean="0">
                <a:solidFill>
                  <a:schemeClr val="tx1"/>
                </a:solidFill>
              </a:rPr>
              <a:t> каждого вида орфограмм;</a:t>
            </a:r>
          </a:p>
          <a:p>
            <a:r>
              <a:rPr lang="ru-RU" dirty="0">
                <a:solidFill>
                  <a:schemeClr val="tx1"/>
                </a:solidFill>
              </a:rPr>
              <a:t>4</a:t>
            </a:r>
            <a:r>
              <a:rPr lang="ru-RU" dirty="0" smtClean="0">
                <a:solidFill>
                  <a:schemeClr val="tx1"/>
                </a:solidFill>
              </a:rPr>
              <a:t>. Найти и обозначить орфограммы в словах.</a:t>
            </a:r>
          </a:p>
          <a:p>
            <a:endParaRPr lang="ru-RU" dirty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Выполнены </a:t>
            </a:r>
          </a:p>
        </p:txBody>
      </p:sp>
      <p:sp>
        <p:nvSpPr>
          <p:cNvPr id="4" name="Половина рамки 3"/>
          <p:cNvSpPr/>
          <p:nvPr/>
        </p:nvSpPr>
        <p:spPr>
          <a:xfrm rot="13260000">
            <a:off x="5993966" y="4954114"/>
            <a:ext cx="498827" cy="1228620"/>
          </a:xfrm>
          <a:prstGeom prst="halfFrame">
            <a:avLst>
              <a:gd name="adj1" fmla="val 19487"/>
              <a:gd name="adj2" fmla="val 30256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f5b9b7a82b290d8b837246ded64967e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476672"/>
            <a:ext cx="6815328" cy="58772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163</TotalTime>
  <Words>626</Words>
  <Application>Microsoft Office PowerPoint</Application>
  <PresentationFormat>Экран (4:3)</PresentationFormat>
  <Paragraphs>138</Paragraphs>
  <Slides>34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Тема Office</vt:lpstr>
      <vt:lpstr>ОРФОГРАФИЯ</vt:lpstr>
      <vt:lpstr>Цель урока:</vt:lpstr>
      <vt:lpstr>Задачи урока:</vt:lpstr>
      <vt:lpstr>Что такое орфограмма?  Что такое орфография?</vt:lpstr>
      <vt:lpstr>ОРФОГРАФИЯ – наука, изучающая верное написание слов и орфограммы</vt:lpstr>
      <vt:lpstr>Зачем нам знать орфограммы?</vt:lpstr>
      <vt:lpstr>Зачем нам знать орфограммы?</vt:lpstr>
      <vt:lpstr>Зачем нам знать орфограммы?</vt:lpstr>
      <vt:lpstr>Зачем нам знать орфограммы?</vt:lpstr>
      <vt:lpstr>Зачем нам знать орфограммы?</vt:lpstr>
      <vt:lpstr>Зачем нам знать орфограммы?</vt:lpstr>
      <vt:lpstr>ВИДЫ   ОРФОГРАММ</vt:lpstr>
      <vt:lpstr>ВИДЫ   ОРФОГРАММ  Проверяемые    Непроверяемые</vt:lpstr>
      <vt:lpstr>  ВИДЫ   ОРФОГРАММ  Проверяемые    Непроверяемые  По ударной         По правилу        Словарные слова позиции </vt:lpstr>
      <vt:lpstr>  ВИДЫ   ОРФОГРАММ  Проверяемые    Непроверяемые  По ударной         По правилу        Словарные слова позиции </vt:lpstr>
      <vt:lpstr>  ВИДЫ   ОРФОГРАММ  Проверяемые    Непроверяемые  По ударной         По правилу        Словарные слова позиции     Каждый из этих видов орфограмм делится на  орфограммы ГЛАСНЫХ и СОГЛАСНЫХ букв</vt:lpstr>
      <vt:lpstr>Найдите и обозначьте орфограммы</vt:lpstr>
      <vt:lpstr>Найдите и обозначьте орфограммы</vt:lpstr>
      <vt:lpstr>Найдите и обозначьте орфограммы</vt:lpstr>
      <vt:lpstr>Найдите и обозначьте орфограммы</vt:lpstr>
      <vt:lpstr>Найдите и обозначьте орфограммы</vt:lpstr>
      <vt:lpstr>Найдите и обозначьте орфограммы</vt:lpstr>
      <vt:lpstr>Найдите и обозначьте орфограммы</vt:lpstr>
      <vt:lpstr>Найдите и обозначьте орфограммы</vt:lpstr>
      <vt:lpstr>Итоги урока</vt:lpstr>
      <vt:lpstr>Итоги урока</vt:lpstr>
      <vt:lpstr>Итоги урока</vt:lpstr>
      <vt:lpstr>Итоги урока</vt:lpstr>
      <vt:lpstr>Итоги урока</vt:lpstr>
      <vt:lpstr>Цель урока:</vt:lpstr>
      <vt:lpstr>Цель урока:</vt:lpstr>
      <vt:lpstr>Задачи урока:</vt:lpstr>
      <vt:lpstr>Задачи урока:</vt:lpstr>
      <vt:lpstr>Слайд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ОРФОГРАФИЯ</dc:title>
  <dc:creator>Учитель</dc:creator>
  <cp:lastModifiedBy>Учитель</cp:lastModifiedBy>
  <cp:revision>5</cp:revision>
  <dcterms:created xsi:type="dcterms:W3CDTF">2021-09-23T09:13:19Z</dcterms:created>
  <dcterms:modified xsi:type="dcterms:W3CDTF">2021-10-27T06:04:57Z</dcterms:modified>
</cp:coreProperties>
</file>