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54"/>
  </p:notesMasterIdLst>
  <p:sldIdLst>
    <p:sldId id="256" r:id="rId3"/>
    <p:sldId id="277" r:id="rId4"/>
    <p:sldId id="278" r:id="rId5"/>
    <p:sldId id="279" r:id="rId6"/>
    <p:sldId id="259" r:id="rId7"/>
    <p:sldId id="260" r:id="rId8"/>
    <p:sldId id="261" r:id="rId9"/>
    <p:sldId id="262" r:id="rId10"/>
    <p:sldId id="263" r:id="rId11"/>
    <p:sldId id="264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73" r:id="rId25"/>
    <p:sldId id="274" r:id="rId26"/>
    <p:sldId id="292" r:id="rId27"/>
    <p:sldId id="295" r:id="rId28"/>
    <p:sldId id="294" r:id="rId29"/>
    <p:sldId id="296" r:id="rId30"/>
    <p:sldId id="297" r:id="rId31"/>
    <p:sldId id="298" r:id="rId32"/>
    <p:sldId id="299" r:id="rId33"/>
    <p:sldId id="272" r:id="rId34"/>
    <p:sldId id="300" r:id="rId35"/>
    <p:sldId id="301" r:id="rId36"/>
    <p:sldId id="271" r:id="rId37"/>
    <p:sldId id="302" r:id="rId38"/>
    <p:sldId id="303" r:id="rId39"/>
    <p:sldId id="304" r:id="rId40"/>
    <p:sldId id="305" r:id="rId41"/>
    <p:sldId id="306" r:id="rId42"/>
    <p:sldId id="275" r:id="rId43"/>
    <p:sldId id="276" r:id="rId44"/>
    <p:sldId id="307" r:id="rId45"/>
    <p:sldId id="308" r:id="rId46"/>
    <p:sldId id="309" r:id="rId47"/>
    <p:sldId id="310" r:id="rId48"/>
    <p:sldId id="311" r:id="rId49"/>
    <p:sldId id="313" r:id="rId50"/>
    <p:sldId id="312" r:id="rId51"/>
    <p:sldId id="315" r:id="rId52"/>
    <p:sldId id="314" r:id="rId53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1">
            <a:extLst>
              <a:ext uri="{FF2B5EF4-FFF2-40B4-BE49-F238E27FC236}">
                <a16:creationId xmlns:a16="http://schemas.microsoft.com/office/drawing/2014/main" xmlns="" id="{D33DB2EB-17D6-4149-9C94-2A25784AC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3075" name="Text Box 2">
            <a:extLst>
              <a:ext uri="{FF2B5EF4-FFF2-40B4-BE49-F238E27FC236}">
                <a16:creationId xmlns:a16="http://schemas.microsoft.com/office/drawing/2014/main" xmlns="" id="{4036E73F-855B-4F6E-8B5C-A1622D4BA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3076" name="Text Box 3">
            <a:extLst>
              <a:ext uri="{FF2B5EF4-FFF2-40B4-BE49-F238E27FC236}">
                <a16:creationId xmlns:a16="http://schemas.microsoft.com/office/drawing/2014/main" xmlns="" id="{27BFF8CA-A8AC-4A06-AC3A-6EFE014B9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58373" name="Rectangle 4">
            <a:extLst>
              <a:ext uri="{FF2B5EF4-FFF2-40B4-BE49-F238E27FC236}">
                <a16:creationId xmlns:a16="http://schemas.microsoft.com/office/drawing/2014/main" xmlns="" id="{11BAD453-D006-4934-9977-09C6A153482C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xmlns="" id="{C6899050-A399-4804-BA65-362F93F1351B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/>
          </a:p>
        </p:txBody>
      </p:sp>
      <p:sp>
        <p:nvSpPr>
          <p:cNvPr id="3079" name="Text Box 6">
            <a:extLst>
              <a:ext uri="{FF2B5EF4-FFF2-40B4-BE49-F238E27FC236}">
                <a16:creationId xmlns:a16="http://schemas.microsoft.com/office/drawing/2014/main" xmlns="" id="{346F2E23-2303-482C-B7CE-38510D3F48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xmlns="" id="{91A270C4-A5D7-4F0F-B7EE-BD16957E7B6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AA4640B5-C0DC-4E52-B3B7-7A616E887E5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33329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:a16="http://schemas.microsoft.com/office/drawing/2014/main" xmlns="" id="{CD79BB22-49B6-4B5C-ADD6-B88C6E0A98D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44F0CF3-B5F2-4EB2-81B0-7677C110D2CE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1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395" name="Rectangle 1">
            <a:extLst>
              <a:ext uri="{FF2B5EF4-FFF2-40B4-BE49-F238E27FC236}">
                <a16:creationId xmlns:a16="http://schemas.microsoft.com/office/drawing/2014/main" xmlns="" id="{B3839893-27E7-415F-A329-819C42BFAC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9396" name="Rectangle 2">
            <a:extLst>
              <a:ext uri="{FF2B5EF4-FFF2-40B4-BE49-F238E27FC236}">
                <a16:creationId xmlns:a16="http://schemas.microsoft.com/office/drawing/2014/main" xmlns="" id="{7748D8C1-956F-44DE-8639-716A81E453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513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:a16="http://schemas.microsoft.com/office/drawing/2014/main" xmlns="" id="{BA326532-EEDB-467F-AB49-D4CAFD622F4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8E11DF-E35D-4705-996E-2C0EF19FA4A1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2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19" name="Rectangle 1">
            <a:extLst>
              <a:ext uri="{FF2B5EF4-FFF2-40B4-BE49-F238E27FC236}">
                <a16:creationId xmlns:a16="http://schemas.microsoft.com/office/drawing/2014/main" xmlns="" id="{F0CCED40-F2D7-4EA8-B41B-542D294CF0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0420" name="Rectangle 2">
            <a:extLst>
              <a:ext uri="{FF2B5EF4-FFF2-40B4-BE49-F238E27FC236}">
                <a16:creationId xmlns:a16="http://schemas.microsoft.com/office/drawing/2014/main" xmlns="" id="{E65439E0-26C0-4ED1-8606-B44D6C5AAE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12820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xmlns="" id="{FED7CC65-84CA-46F9-B3D6-98AB28098E8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DF35EE0-2A47-48AA-B332-304C4B316A1F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3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43" name="Rectangle 1">
            <a:extLst>
              <a:ext uri="{FF2B5EF4-FFF2-40B4-BE49-F238E27FC236}">
                <a16:creationId xmlns:a16="http://schemas.microsoft.com/office/drawing/2014/main" xmlns="" id="{8693758E-E5A6-4B38-B697-8F1136B8A4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1444" name="Rectangle 2">
            <a:extLst>
              <a:ext uri="{FF2B5EF4-FFF2-40B4-BE49-F238E27FC236}">
                <a16:creationId xmlns:a16="http://schemas.microsoft.com/office/drawing/2014/main" xmlns="" id="{65201C83-95C5-49F3-A675-5697813DBF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84492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>
            <a:extLst>
              <a:ext uri="{FF2B5EF4-FFF2-40B4-BE49-F238E27FC236}">
                <a16:creationId xmlns:a16="http://schemas.microsoft.com/office/drawing/2014/main" xmlns="" id="{1944FA94-052C-461A-9724-D66D8C601CB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53DAD4C-8C5F-4D54-9BFD-6A6C36A1EBDC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4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2467" name="Rectangle 1">
            <a:extLst>
              <a:ext uri="{FF2B5EF4-FFF2-40B4-BE49-F238E27FC236}">
                <a16:creationId xmlns:a16="http://schemas.microsoft.com/office/drawing/2014/main" xmlns="" id="{B5E8178C-FDA6-4CC4-A0E7-B47CB8CD76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2468" name="Rectangle 2">
            <a:extLst>
              <a:ext uri="{FF2B5EF4-FFF2-40B4-BE49-F238E27FC236}">
                <a16:creationId xmlns:a16="http://schemas.microsoft.com/office/drawing/2014/main" xmlns="" id="{4C2CEC9C-BEDF-4ACE-ADC7-15263DEDF7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841637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xmlns="" id="{21DEE49D-5648-470B-ABD6-83C9E8B9E42C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CDFB5E-95AC-4C71-9786-324573B2294F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5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3491" name="Rectangle 1">
            <a:extLst>
              <a:ext uri="{FF2B5EF4-FFF2-40B4-BE49-F238E27FC236}">
                <a16:creationId xmlns:a16="http://schemas.microsoft.com/office/drawing/2014/main" xmlns="" id="{EC61E144-1648-4073-B7DC-3BD860C338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3492" name="Rectangle 2">
            <a:extLst>
              <a:ext uri="{FF2B5EF4-FFF2-40B4-BE49-F238E27FC236}">
                <a16:creationId xmlns:a16="http://schemas.microsoft.com/office/drawing/2014/main" xmlns="" id="{D52E3AEB-2145-4147-BB68-2DC48062A63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14665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>
            <a:extLst>
              <a:ext uri="{FF2B5EF4-FFF2-40B4-BE49-F238E27FC236}">
                <a16:creationId xmlns:a16="http://schemas.microsoft.com/office/drawing/2014/main" xmlns="" id="{4696608A-E8C2-433B-AB1B-FF68EC1860A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5FA4F4B-FC00-4E2E-8D82-AD2D7D34353D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6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15" name="Rectangle 1">
            <a:extLst>
              <a:ext uri="{FF2B5EF4-FFF2-40B4-BE49-F238E27FC236}">
                <a16:creationId xmlns:a16="http://schemas.microsoft.com/office/drawing/2014/main" xmlns="" id="{3015CA07-B6E8-4594-8ADC-A6E0869364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4516" name="Rectangle 2">
            <a:extLst>
              <a:ext uri="{FF2B5EF4-FFF2-40B4-BE49-F238E27FC236}">
                <a16:creationId xmlns:a16="http://schemas.microsoft.com/office/drawing/2014/main" xmlns="" id="{4FF74526-2154-4DA1-AE46-88EEAD0D36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13662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xmlns="" id="{4A24B013-6FE3-43C5-959D-4D83B95CF9D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89EF060-0BC6-40F6-A352-7FDFAAC396FE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7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5539" name="Rectangle 1">
            <a:extLst>
              <a:ext uri="{FF2B5EF4-FFF2-40B4-BE49-F238E27FC236}">
                <a16:creationId xmlns:a16="http://schemas.microsoft.com/office/drawing/2014/main" xmlns="" id="{0290A602-7B16-4132-9EA5-8A28344CE1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5540" name="Rectangle 2">
            <a:extLst>
              <a:ext uri="{FF2B5EF4-FFF2-40B4-BE49-F238E27FC236}">
                <a16:creationId xmlns:a16="http://schemas.microsoft.com/office/drawing/2014/main" xmlns="" id="{30652332-B838-4715-ABE8-5263F3B52B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15753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>
            <a:extLst>
              <a:ext uri="{FF2B5EF4-FFF2-40B4-BE49-F238E27FC236}">
                <a16:creationId xmlns:a16="http://schemas.microsoft.com/office/drawing/2014/main" xmlns="" id="{4827EE85-7FBF-455C-8C86-8921FC4A88F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1BE4855-323C-4002-A868-5A3CBB7DF90E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8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6563" name="Rectangle 1">
            <a:extLst>
              <a:ext uri="{FF2B5EF4-FFF2-40B4-BE49-F238E27FC236}">
                <a16:creationId xmlns:a16="http://schemas.microsoft.com/office/drawing/2014/main" xmlns="" id="{02DF6B70-A378-4A5F-B688-88C302E568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6564" name="Rectangle 2">
            <a:extLst>
              <a:ext uri="{FF2B5EF4-FFF2-40B4-BE49-F238E27FC236}">
                <a16:creationId xmlns:a16="http://schemas.microsoft.com/office/drawing/2014/main" xmlns="" id="{30524C83-8654-43D4-8944-0A607B6876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4631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xmlns="" id="{D4E3484A-46E8-4CD4-8FBD-2032F3898EE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02ACD3D-8978-45BD-A9D4-62154FB835A5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9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7587" name="Rectangle 1">
            <a:extLst>
              <a:ext uri="{FF2B5EF4-FFF2-40B4-BE49-F238E27FC236}">
                <a16:creationId xmlns:a16="http://schemas.microsoft.com/office/drawing/2014/main" xmlns="" id="{BE8B5292-24C5-4650-8192-AA0154ADBF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7588" name="Rectangle 2">
            <a:extLst>
              <a:ext uri="{FF2B5EF4-FFF2-40B4-BE49-F238E27FC236}">
                <a16:creationId xmlns:a16="http://schemas.microsoft.com/office/drawing/2014/main" xmlns="" id="{DDC31FAB-9A9D-4D7A-89E3-4FFCB375BC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42199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>
            <a:extLst>
              <a:ext uri="{FF2B5EF4-FFF2-40B4-BE49-F238E27FC236}">
                <a16:creationId xmlns:a16="http://schemas.microsoft.com/office/drawing/2014/main" xmlns="" id="{CA5528AC-072C-4299-9A71-7335522D0AA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EE9C985-2AE0-42F7-86B8-73C8881E5FD9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10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8611" name="Rectangle 1">
            <a:extLst>
              <a:ext uri="{FF2B5EF4-FFF2-40B4-BE49-F238E27FC236}">
                <a16:creationId xmlns:a16="http://schemas.microsoft.com/office/drawing/2014/main" xmlns="" id="{70FCA1EB-030C-4DCF-9984-575475C9C0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8612" name="Rectangle 2">
            <a:extLst>
              <a:ext uri="{FF2B5EF4-FFF2-40B4-BE49-F238E27FC236}">
                <a16:creationId xmlns:a16="http://schemas.microsoft.com/office/drawing/2014/main" xmlns="" id="{EEEC8330-10F5-48C1-9190-9CB976902B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61577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xmlns="" id="{DFB4ECA1-2B5F-45AE-92C4-BE24AEB72F84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08516D7-D14E-4B8C-8BBC-DE6EF770B759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23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35" name="Rectangle 1">
            <a:extLst>
              <a:ext uri="{FF2B5EF4-FFF2-40B4-BE49-F238E27FC236}">
                <a16:creationId xmlns:a16="http://schemas.microsoft.com/office/drawing/2014/main" xmlns="" id="{99AD9660-F1D2-407B-9635-DD2D63A0519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9636" name="Rectangle 2">
            <a:extLst>
              <a:ext uri="{FF2B5EF4-FFF2-40B4-BE49-F238E27FC236}">
                <a16:creationId xmlns:a16="http://schemas.microsoft.com/office/drawing/2014/main" xmlns="" id="{74D77097-3CB8-47C5-8616-5381A636C4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77398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>
            <a:extLst>
              <a:ext uri="{FF2B5EF4-FFF2-40B4-BE49-F238E27FC236}">
                <a16:creationId xmlns:a16="http://schemas.microsoft.com/office/drawing/2014/main" xmlns="" id="{2C9580E9-3D0A-4D9E-9F92-4A4674D760C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AF36A8C-63F7-41E2-8649-BE913C759C07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24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0659" name="Rectangle 1">
            <a:extLst>
              <a:ext uri="{FF2B5EF4-FFF2-40B4-BE49-F238E27FC236}">
                <a16:creationId xmlns:a16="http://schemas.microsoft.com/office/drawing/2014/main" xmlns="" id="{A3A3A043-4FFB-466B-BB30-8A21C14DD1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0660" name="Rectangle 2">
            <a:extLst>
              <a:ext uri="{FF2B5EF4-FFF2-40B4-BE49-F238E27FC236}">
                <a16:creationId xmlns:a16="http://schemas.microsoft.com/office/drawing/2014/main" xmlns="" id="{B3B340ED-06A8-4998-A335-E28444BAEC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308099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xmlns="" id="{A1EC8A96-2422-47BA-929C-62108755C35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D1E4E98-6875-4B84-A6FA-D47D62E2473F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32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683" name="Rectangle 1">
            <a:extLst>
              <a:ext uri="{FF2B5EF4-FFF2-40B4-BE49-F238E27FC236}">
                <a16:creationId xmlns:a16="http://schemas.microsoft.com/office/drawing/2014/main" xmlns="" id="{09AE2129-8B2E-4FC2-B853-8F9C24291D1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1684" name="Rectangle 2">
            <a:extLst>
              <a:ext uri="{FF2B5EF4-FFF2-40B4-BE49-F238E27FC236}">
                <a16:creationId xmlns:a16="http://schemas.microsoft.com/office/drawing/2014/main" xmlns="" id="{2ED99F7E-C765-4BCC-9DE6-164BFD02C0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455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>
            <a:extLst>
              <a:ext uri="{FF2B5EF4-FFF2-40B4-BE49-F238E27FC236}">
                <a16:creationId xmlns:a16="http://schemas.microsoft.com/office/drawing/2014/main" xmlns="" id="{51535FA5-26D5-4365-A45C-655584DE716B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9BE361A-9CF5-4242-BD82-805E76B11E45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35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707" name="Rectangle 1">
            <a:extLst>
              <a:ext uri="{FF2B5EF4-FFF2-40B4-BE49-F238E27FC236}">
                <a16:creationId xmlns:a16="http://schemas.microsoft.com/office/drawing/2014/main" xmlns="" id="{121DB71D-B29D-4467-A9FA-350188129EC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2708" name="Rectangle 2">
            <a:extLst>
              <a:ext uri="{FF2B5EF4-FFF2-40B4-BE49-F238E27FC236}">
                <a16:creationId xmlns:a16="http://schemas.microsoft.com/office/drawing/2014/main" xmlns="" id="{E8E50DF9-A988-4A0A-A1BF-535E1B1524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478481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xmlns="" id="{6BAC7BA3-7918-4F46-BFA9-BF13EDE189F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410BB6E3-C7B3-4961-836C-DE7C610CD03E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41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731" name="Rectangle 1">
            <a:extLst>
              <a:ext uri="{FF2B5EF4-FFF2-40B4-BE49-F238E27FC236}">
                <a16:creationId xmlns:a16="http://schemas.microsoft.com/office/drawing/2014/main" xmlns="" id="{6C553358-F804-4272-AF38-866287CC0E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3732" name="Rectangle 2">
            <a:extLst>
              <a:ext uri="{FF2B5EF4-FFF2-40B4-BE49-F238E27FC236}">
                <a16:creationId xmlns:a16="http://schemas.microsoft.com/office/drawing/2014/main" xmlns="" id="{8628AA31-B16F-484D-A8A4-0DD6D2DC5D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283642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xmlns="" id="{D4AC9B6D-FF25-4267-A65F-70FD2743ECC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6C6EB9E-6B84-4012-9804-1ACDE0497F15}" type="slidenum"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42</a:t>
            </a:fld>
            <a:endParaRPr lang="ru-RU" altLang="ru-RU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55" name="Rectangle 1">
            <a:extLst>
              <a:ext uri="{FF2B5EF4-FFF2-40B4-BE49-F238E27FC236}">
                <a16:creationId xmlns:a16="http://schemas.microsoft.com/office/drawing/2014/main" xmlns="" id="{3D858E82-F479-4C9B-8D5A-D8219C6236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4756" name="Rectangle 2">
            <a:extLst>
              <a:ext uri="{FF2B5EF4-FFF2-40B4-BE49-F238E27FC236}">
                <a16:creationId xmlns:a16="http://schemas.microsoft.com/office/drawing/2014/main" xmlns="" id="{60E2333A-2E69-48CF-BEF0-0A577C0050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81989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3164D6A3-BF3D-4DE6-B7D6-84E0269519F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8F23075-C702-45E5-9521-1600F4F6CCB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30232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8EBB6BA7-EF5C-4A7E-B1CD-6C294EA04FD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1FE2FF-5703-47D4-AF05-7F28E206A0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75360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A74B0929-D26E-4509-8B3B-D3D795C6BF19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24B9BF-9EE5-4303-921F-5FB89492AC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0581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08413" cy="45291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5213" y="1600200"/>
            <a:ext cx="3810000" cy="45291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71221E77-FA3F-4497-8860-BCE40B73D58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F50A976-2288-4A07-B584-598E8E95C93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80919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xmlns="" id="{6BCA45FA-8C6D-45D3-9B6E-2C4C56B5D2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F136C5-B440-4CC5-9AD5-7FB44A6266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62486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xmlns="" id="{CEEC503C-04FA-43EA-8C68-4C138DC1FD0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8465E4-E587-4115-A2F2-8B700144E2A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31695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xmlns="" id="{16201D92-3760-470E-9061-98556BC6EBA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EB6161-AE09-4107-B98E-54CC069D279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7728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54387AD6-04D6-4195-9800-DADA9D2491B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A30419-C82E-458C-AFDE-A8DA2C7BC9C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09350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xmlns="" id="{F8E17D15-2487-4F45-9E0C-AD206F2A313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8E741A-F5D6-402F-9304-8B2525CE2E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4486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E38FB7B1-C2CF-4CB7-9468-AD3669D2079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B1DCE1-F2CE-474A-8C22-76D3A0A4552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3433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161925"/>
            <a:ext cx="1941513" cy="596741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61925"/>
            <a:ext cx="5676900" cy="596741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xmlns="" id="{A7CF8DB7-F680-4D35-8801-4AA14763F01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52B59F-A79F-4CEA-AF73-CC6E1D306F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3253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AAABBC74-938E-45F2-9F33-0265021A7A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72A1AA9C-E687-4DBC-BD7F-5C818EF736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53D7C8A2-605F-4466-BE0F-AD42E00564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FA10D8-999C-4EFE-BF84-E72DE1C3C026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48259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D239D15-CE3B-4727-B2FD-4666B3978E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CD5D58B-9B1F-46D1-99D7-6F05088C8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6384857-5277-44E5-B1FD-B98D9D7EA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FF7DC48B-15D5-4C79-9D8E-9CF355533B2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34911846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8229600" cy="1866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4000500"/>
            <a:ext cx="8229600" cy="18669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BE4B774-EDCF-49B5-B7D5-0D45E74BA9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C5816A7-9EC0-49B0-B6E1-1B04456DA29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FD628D6-2239-40A0-B66A-1B81A2DD865A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CA4CEADD-3E6D-44D9-837B-31223DCEA64A}"/>
              </a:ext>
            </a:extLst>
          </p:cNvPr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6294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xmlns="" id="{13E54398-E7CF-4BAF-8593-F4912827733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BD21B6-6428-4C3A-960C-392CB8B3C54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3977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xmlns="" id="{E819EDF2-F848-4C38-B2CF-0A569E42A62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F80D24-C638-40EB-8657-50BB7B2AEFD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71072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xmlns="" id="{08DCB04D-BDCB-4FCA-A6AC-3A04B085A65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1658A1-3115-49A9-9199-BF8893E7969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307343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08413" cy="45291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5213" y="1600200"/>
            <a:ext cx="3810000" cy="45291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xmlns="" id="{12C02D16-86D2-4A3F-9E1F-216B73F0A1F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6143D2-FF32-48BC-BE68-CF9DE63285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042173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xmlns="" id="{27A57847-E5DD-4962-BF7B-D19321AB46F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94F071-9481-4C1E-B495-95BAEBE9152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274614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14">
            <a:extLst>
              <a:ext uri="{FF2B5EF4-FFF2-40B4-BE49-F238E27FC236}">
                <a16:creationId xmlns:a16="http://schemas.microsoft.com/office/drawing/2014/main" xmlns="" id="{4A3BE319-7AB8-4201-842A-50F7CF786C1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0FC439-BBBA-4997-B3B3-8127E2C1C75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525916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xmlns="" id="{56C77BA7-2B0D-42E4-9712-EE87C733484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FEDE93-BA1E-4B05-82D4-781F768697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91106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xmlns="" id="{D9B6DB6F-A939-4182-A385-CE37F85C6B1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5E8B20-DAB7-4B8C-AE7F-0A07D824A29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498139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xmlns="" id="{511925EE-FA06-41FE-9E55-6E9CCF43AA8C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624DB5-6613-4286-BCEB-27CAD94E231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02691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xmlns="" id="{2DA165A8-7C94-4682-BC5E-817EF8528976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70FC05-5145-4D54-A8DF-83E1824160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649031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161925"/>
            <a:ext cx="1941513" cy="596741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161925"/>
            <a:ext cx="5676900" cy="596741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xmlns="" id="{C509F4A4-AC1C-41F6-BB01-872FFB179742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53AD4B-8514-4511-A79B-C31A9B3DE9E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08147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">
            <a:extLst>
              <a:ext uri="{FF2B5EF4-FFF2-40B4-BE49-F238E27FC236}">
                <a16:creationId xmlns:a16="http://schemas.microsoft.com/office/drawing/2014/main" xmlns="" id="{C9D724CD-F45F-45BD-B0E3-EF4980744F1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685213" cy="4875213"/>
            <a:chOff x="0" y="0"/>
            <a:chExt cx="5471" cy="3071"/>
          </a:xfrm>
        </p:grpSpPr>
        <p:sp>
          <p:nvSpPr>
            <p:cNvPr id="1033" name="Rectangle 2">
              <a:extLst>
                <a:ext uri="{FF2B5EF4-FFF2-40B4-BE49-F238E27FC236}">
                  <a16:creationId xmlns:a16="http://schemas.microsoft.com/office/drawing/2014/main" xmlns="" id="{C9C65A3C-D5DE-42EA-8938-510C9FE31E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3" cy="3071"/>
            </a:xfrm>
            <a:prstGeom prst="rect">
              <a:avLst/>
            </a:prstGeom>
            <a:solidFill>
              <a:srgbClr val="4F917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itchFamily="16" charset="0"/>
                <a:buNone/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grpSp>
          <p:nvGrpSpPr>
            <p:cNvPr id="2" name="Group 3">
              <a:extLst>
                <a:ext uri="{FF2B5EF4-FFF2-40B4-BE49-F238E27FC236}">
                  <a16:creationId xmlns:a16="http://schemas.microsoft.com/office/drawing/2014/main" xmlns="" id="{25F44B69-1EF1-4B5C-8C97-D8EB59E8072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893"/>
              <a:ext cx="5231" cy="114"/>
              <a:chOff x="240" y="893"/>
              <a:chExt cx="5231" cy="114"/>
            </a:xfrm>
          </p:grpSpPr>
          <p:sp>
            <p:nvSpPr>
              <p:cNvPr id="1035" name="Rectangle 4">
                <a:extLst>
                  <a:ext uri="{FF2B5EF4-FFF2-40B4-BE49-F238E27FC236}">
                    <a16:creationId xmlns:a16="http://schemas.microsoft.com/office/drawing/2014/main" xmlns="" id="{7AED3054-7D6A-45A8-B7F1-09AB5405B4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1" cy="114"/>
              </a:xfrm>
              <a:prstGeom prst="rect">
                <a:avLst/>
              </a:prstGeom>
              <a:solidFill>
                <a:srgbClr val="A0C6BA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>
                  <a:buClr>
                    <a:srgbClr val="000000"/>
                  </a:buClr>
                  <a:buSzPct val="100000"/>
                  <a:buFont typeface="Times New Roman" pitchFamily="16" charset="0"/>
                  <a:buNone/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1036" name="Line 5">
                <a:extLst>
                  <a:ext uri="{FF2B5EF4-FFF2-40B4-BE49-F238E27FC236}">
                    <a16:creationId xmlns:a16="http://schemas.microsoft.com/office/drawing/2014/main" xmlns="" id="{C22C2E3C-C702-49C2-A775-6305F609810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1" cy="0"/>
              </a:xfrm>
              <a:prstGeom prst="line">
                <a:avLst/>
              </a:prstGeom>
              <a:noFill/>
              <a:ln w="19080">
                <a:solidFill>
                  <a:srgbClr val="891411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</p:grpSp>
      </p:grpSp>
      <p:sp>
        <p:nvSpPr>
          <p:cNvPr id="1027" name="Rectangle 6">
            <a:extLst>
              <a:ext uri="{FF2B5EF4-FFF2-40B4-BE49-F238E27FC236}">
                <a16:creationId xmlns:a16="http://schemas.microsoft.com/office/drawing/2014/main" xmlns="" id="{AAB7E127-BB8F-4D1F-8139-8EBB9CB1F73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61925"/>
            <a:ext cx="7770813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заголовка щелкните мышью</a:t>
            </a:r>
          </a:p>
        </p:txBody>
      </p:sp>
      <p:sp>
        <p:nvSpPr>
          <p:cNvPr id="1028" name="Rectangle 7">
            <a:extLst>
              <a:ext uri="{FF2B5EF4-FFF2-40B4-BE49-F238E27FC236}">
                <a16:creationId xmlns:a16="http://schemas.microsoft.com/office/drawing/2014/main" xmlns="" id="{6512AA16-8C16-4109-98B0-80D37F7C77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0813" cy="452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щелкните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  <a:p>
            <a:pPr lvl="4"/>
            <a:r>
              <a:rPr lang="en-GB" altLang="ru-RU"/>
              <a:t>Восьмой уровень структуры</a:t>
            </a:r>
          </a:p>
          <a:p>
            <a:pPr lvl="4"/>
            <a:r>
              <a:rPr lang="en-GB" altLang="ru-RU"/>
              <a:t>Девятый уровень структуры</a:t>
            </a:r>
          </a:p>
        </p:txBody>
      </p:sp>
      <p:sp>
        <p:nvSpPr>
          <p:cNvPr id="1029" name="Text Box 8">
            <a:extLst>
              <a:ext uri="{FF2B5EF4-FFF2-40B4-BE49-F238E27FC236}">
                <a16:creationId xmlns:a16="http://schemas.microsoft.com/office/drawing/2014/main" xmlns="" id="{48DBF9AD-2C01-4A07-A91F-5A9ABDB64F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30" name="Text Box 9">
            <a:extLst>
              <a:ext uri="{FF2B5EF4-FFF2-40B4-BE49-F238E27FC236}">
                <a16:creationId xmlns:a16="http://schemas.microsoft.com/office/drawing/2014/main" xmlns="" id="{578593B2-37E9-481D-A612-1446A5D984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xmlns="" id="{D14B7224-1A91-4E1E-89B5-2D2BF6113BB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3413" cy="4556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defRPr>
                <a:solidFill>
                  <a:srgbClr val="000000"/>
                </a:solidFill>
              </a:defRPr>
            </a:lvl1pPr>
          </a:lstStyle>
          <a:p>
            <a:fld id="{D4D0F3ED-0B70-4679-8FB7-77E9C3200258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32" name="Line 11">
            <a:extLst>
              <a:ext uri="{FF2B5EF4-FFF2-40B4-BE49-F238E27FC236}">
                <a16:creationId xmlns:a16="http://schemas.microsoft.com/office/drawing/2014/main" xmlns="" id="{CDD51AA5-44F9-49C5-9185-BADF4044AF1A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76800"/>
            <a:ext cx="609600" cy="1588"/>
          </a:xfrm>
          <a:prstGeom prst="line">
            <a:avLst/>
          </a:prstGeom>
          <a:noFill/>
          <a:ln w="44280">
            <a:solidFill>
              <a:srgbClr val="89141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84" r:id="rId12"/>
    <p:sldLayoutId id="2147483785" r:id="rId13"/>
    <p:sldLayoutId id="2147483786" r:id="rId14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6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3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">
            <a:extLst>
              <a:ext uri="{FF2B5EF4-FFF2-40B4-BE49-F238E27FC236}">
                <a16:creationId xmlns:a16="http://schemas.microsoft.com/office/drawing/2014/main" xmlns="" id="{8CB8F6C0-3D3B-49E5-8A86-3626C58690B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761413" cy="5942013"/>
            <a:chOff x="0" y="0"/>
            <a:chExt cx="5519" cy="3743"/>
          </a:xfrm>
        </p:grpSpPr>
        <p:sp>
          <p:nvSpPr>
            <p:cNvPr id="2056" name="Rectangle 2">
              <a:extLst>
                <a:ext uri="{FF2B5EF4-FFF2-40B4-BE49-F238E27FC236}">
                  <a16:creationId xmlns:a16="http://schemas.microsoft.com/office/drawing/2014/main" xmlns="" id="{0DA8738F-38A4-40F3-A7F9-3B2446569B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3" cy="3071"/>
            </a:xfrm>
            <a:prstGeom prst="rect">
              <a:avLst/>
            </a:prstGeom>
            <a:solidFill>
              <a:srgbClr val="4F917E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hangingPunct="1">
                <a:buClr>
                  <a:srgbClr val="000000"/>
                </a:buClr>
                <a:buSzPct val="100000"/>
                <a:buFont typeface="Times New Roman" pitchFamily="16" charset="0"/>
                <a:buNone/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grpSp>
          <p:nvGrpSpPr>
            <p:cNvPr id="2057" name="Group 3">
              <a:extLst>
                <a:ext uri="{FF2B5EF4-FFF2-40B4-BE49-F238E27FC236}">
                  <a16:creationId xmlns:a16="http://schemas.microsoft.com/office/drawing/2014/main" xmlns="" id="{DE9FDCBB-6EC7-4261-97F1-822B7164B0E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2208"/>
              <a:ext cx="5519" cy="1535"/>
              <a:chOff x="0" y="2208"/>
              <a:chExt cx="5519" cy="1535"/>
            </a:xfrm>
          </p:grpSpPr>
          <p:sp>
            <p:nvSpPr>
              <p:cNvPr id="2061" name="Rectangle 4">
                <a:extLst>
                  <a:ext uri="{FF2B5EF4-FFF2-40B4-BE49-F238E27FC236}">
                    <a16:creationId xmlns:a16="http://schemas.microsoft.com/office/drawing/2014/main" xmlns="" id="{1858CE95-93BB-494F-9C63-B0A322C867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2208"/>
                <a:ext cx="4895" cy="1535"/>
              </a:xfrm>
              <a:prstGeom prst="rect">
                <a:avLst/>
              </a:prstGeom>
              <a:solidFill>
                <a:srgbClr val="891411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>
                  <a:buClr>
                    <a:srgbClr val="000000"/>
                  </a:buClr>
                  <a:buSzPct val="100000"/>
                  <a:buFont typeface="Times New Roman" pitchFamily="16" charset="0"/>
                  <a:buNone/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2" name="Rectangle 5">
                <a:extLst>
                  <a:ext uri="{FF2B5EF4-FFF2-40B4-BE49-F238E27FC236}">
                    <a16:creationId xmlns:a16="http://schemas.microsoft.com/office/drawing/2014/main" xmlns="" id="{B3540B48-020E-40C0-B214-5684CC3D23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54" y="2352"/>
                <a:ext cx="4817" cy="1346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>
                  <a:buClr>
                    <a:srgbClr val="000000"/>
                  </a:buClr>
                  <a:buSzPct val="100000"/>
                  <a:buFont typeface="Times New Roman" pitchFamily="16" charset="0"/>
                  <a:buNone/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2063" name="Line 6">
                <a:extLst>
                  <a:ext uri="{FF2B5EF4-FFF2-40B4-BE49-F238E27FC236}">
                    <a16:creationId xmlns:a16="http://schemas.microsoft.com/office/drawing/2014/main" xmlns="" id="{2B929403-04B1-4FBF-B107-A9A5218A820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3" cy="0"/>
              </a:xfrm>
              <a:prstGeom prst="line">
                <a:avLst/>
              </a:prstGeom>
              <a:noFill/>
              <a:ln w="50760">
                <a:solidFill>
                  <a:srgbClr val="891411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2058" name="Group 7">
              <a:extLst>
                <a:ext uri="{FF2B5EF4-FFF2-40B4-BE49-F238E27FC236}">
                  <a16:creationId xmlns:a16="http://schemas.microsoft.com/office/drawing/2014/main" xmlns="" id="{BA659F46-7D20-451E-A954-CF2D12BCD9F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0" y="336"/>
              <a:ext cx="5087" cy="191"/>
              <a:chOff x="400" y="336"/>
              <a:chExt cx="5087" cy="191"/>
            </a:xfrm>
          </p:grpSpPr>
          <p:sp>
            <p:nvSpPr>
              <p:cNvPr id="2059" name="Rectangle 8">
                <a:extLst>
                  <a:ext uri="{FF2B5EF4-FFF2-40B4-BE49-F238E27FC236}">
                    <a16:creationId xmlns:a16="http://schemas.microsoft.com/office/drawing/2014/main" xmlns="" id="{3A8B991D-FA20-434A-ACEC-D5C0C15F3F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5" cy="191"/>
              </a:xfrm>
              <a:prstGeom prst="rect">
                <a:avLst/>
              </a:prstGeom>
              <a:solidFill>
                <a:srgbClr val="A0C6BA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 eaLnBrk="1" hangingPunct="1">
                  <a:buClr>
                    <a:srgbClr val="000000"/>
                  </a:buClr>
                  <a:buSzPct val="100000"/>
                  <a:buFont typeface="Times New Roman" pitchFamily="16" charset="0"/>
                  <a:buNone/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  <p:sp>
            <p:nvSpPr>
              <p:cNvPr id="2060" name="Line 9">
                <a:extLst>
                  <a:ext uri="{FF2B5EF4-FFF2-40B4-BE49-F238E27FC236}">
                    <a16:creationId xmlns:a16="http://schemas.microsoft.com/office/drawing/2014/main" xmlns="" id="{DC4AB136-1319-4CDE-B721-8A7200D9333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7" cy="0"/>
              </a:xfrm>
              <a:prstGeom prst="line">
                <a:avLst/>
              </a:prstGeom>
              <a:noFill/>
              <a:ln w="44280">
                <a:solidFill>
                  <a:srgbClr val="891411"/>
                </a:solidFill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>
                  <a:latin typeface="Arial" charset="0"/>
                  <a:cs typeface="Arial" charset="0"/>
                </a:endParaRPr>
              </a:p>
            </p:txBody>
          </p:sp>
        </p:grpSp>
      </p:grpSp>
      <p:sp>
        <p:nvSpPr>
          <p:cNvPr id="2051" name="Rectangle 10">
            <a:extLst>
              <a:ext uri="{FF2B5EF4-FFF2-40B4-BE49-F238E27FC236}">
                <a16:creationId xmlns:a16="http://schemas.microsoft.com/office/drawing/2014/main" xmlns="" id="{74579310-37AE-4F3D-8FE9-7AC0BE3633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61925"/>
            <a:ext cx="7770813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текста заголовка щелкните мышью</a:t>
            </a:r>
          </a:p>
        </p:txBody>
      </p:sp>
      <p:sp>
        <p:nvSpPr>
          <p:cNvPr id="2052" name="Rectangle 11">
            <a:extLst>
              <a:ext uri="{FF2B5EF4-FFF2-40B4-BE49-F238E27FC236}">
                <a16:creationId xmlns:a16="http://schemas.microsoft.com/office/drawing/2014/main" xmlns="" id="{5394B589-6A0B-47F2-BE95-68838960B7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0813" cy="452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/>
              <a:t>Для правки структуры щелкните мышью</a:t>
            </a:r>
          </a:p>
          <a:p>
            <a:pPr lvl="1"/>
            <a:r>
              <a:rPr lang="en-GB" altLang="ru-RU"/>
              <a:t>Второй уровень структуры</a:t>
            </a:r>
          </a:p>
          <a:p>
            <a:pPr lvl="2"/>
            <a:r>
              <a:rPr lang="en-GB" altLang="ru-RU"/>
              <a:t>Третий уровень структуры</a:t>
            </a:r>
          </a:p>
          <a:p>
            <a:pPr lvl="3"/>
            <a:r>
              <a:rPr lang="en-GB" altLang="ru-RU"/>
              <a:t>Четвёртый уровень структуры</a:t>
            </a:r>
          </a:p>
          <a:p>
            <a:pPr lvl="4"/>
            <a:r>
              <a:rPr lang="en-GB" altLang="ru-RU"/>
              <a:t>Пятый уровень структуры</a:t>
            </a:r>
          </a:p>
          <a:p>
            <a:pPr lvl="4"/>
            <a:r>
              <a:rPr lang="en-GB" altLang="ru-RU"/>
              <a:t>Шестой уровень структуры</a:t>
            </a:r>
          </a:p>
          <a:p>
            <a:pPr lvl="4"/>
            <a:r>
              <a:rPr lang="en-GB" altLang="ru-RU"/>
              <a:t>Седьмой уровень структуры</a:t>
            </a:r>
          </a:p>
          <a:p>
            <a:pPr lvl="4"/>
            <a:r>
              <a:rPr lang="en-GB" altLang="ru-RU"/>
              <a:t>Восьмой уровень структуры</a:t>
            </a:r>
          </a:p>
          <a:p>
            <a:pPr lvl="4"/>
            <a:r>
              <a:rPr lang="en-GB" altLang="ru-RU"/>
              <a:t>Девятый уровень структуры</a:t>
            </a:r>
          </a:p>
        </p:txBody>
      </p:sp>
      <p:sp>
        <p:nvSpPr>
          <p:cNvPr id="2053" name="Text Box 12">
            <a:extLst>
              <a:ext uri="{FF2B5EF4-FFF2-40B4-BE49-F238E27FC236}">
                <a16:creationId xmlns:a16="http://schemas.microsoft.com/office/drawing/2014/main" xmlns="" id="{1A1BA187-FE6E-47EB-996A-AC873B1709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2813" y="6251575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054" name="Text Box 13">
            <a:extLst>
              <a:ext uri="{FF2B5EF4-FFF2-40B4-BE49-F238E27FC236}">
                <a16:creationId xmlns:a16="http://schemas.microsoft.com/office/drawing/2014/main" xmlns="" id="{F7881807-0488-422C-B726-A5C69F93B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4388" y="6248400"/>
            <a:ext cx="28956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ru-RU">
              <a:latin typeface="Arial" charset="0"/>
              <a:cs typeface="Arial" charset="0"/>
            </a:endParaRPr>
          </a:p>
        </p:txBody>
      </p:sp>
      <p:sp>
        <p:nvSpPr>
          <p:cNvPr id="2062" name="Rectangle 14">
            <a:extLst>
              <a:ext uri="{FF2B5EF4-FFF2-40B4-BE49-F238E27FC236}">
                <a16:creationId xmlns:a16="http://schemas.microsoft.com/office/drawing/2014/main" xmlns="" id="{20B4EC69-E65E-4999-9073-44BF59E07A48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781800" y="6248400"/>
            <a:ext cx="1903413" cy="4556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45000"/>
              <a:buFont typeface="Wingdings" panose="05000000000000000000" pitchFamily="2" charset="2"/>
              <a:buNone/>
              <a:defRPr sz="10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6DCCCA1E-4F68-4E5E-8467-7BAD08B725B3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</p:sldLayoutIdLst>
  <p:txStyles>
    <p:titleStyle>
      <a:lvl1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25146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29718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34290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3886200" indent="-228600" algn="l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200">
          <a:solidFill>
            <a:srgbClr val="000000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6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6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3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>
            <a:extLst>
              <a:ext uri="{FF2B5EF4-FFF2-40B4-BE49-F238E27FC236}">
                <a16:creationId xmlns:a16="http://schemas.microsoft.com/office/drawing/2014/main" xmlns="" id="{08E1B6F7-7975-4761-8D78-96E632B8D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523875"/>
            <a:ext cx="6477000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5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Text Box 2">
            <a:extLst>
              <a:ext uri="{FF2B5EF4-FFF2-40B4-BE49-F238E27FC236}">
                <a16:creationId xmlns:a16="http://schemas.microsoft.com/office/drawing/2014/main" xmlns="" id="{5AED71E7-7BD3-4D54-9C18-CAEE6936C3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1000125"/>
            <a:ext cx="7072312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700"/>
              </a:spcBef>
              <a:buSzPct val="90000"/>
            </a:pPr>
            <a:r>
              <a:rPr lang="ru-RU" altLang="en-US" sz="2800" b="1">
                <a:solidFill>
                  <a:srgbClr val="C00000"/>
                </a:solidFill>
              </a:rPr>
              <a:t>Реализация ФГОС на уроках русского языка и литературы на основе использования приемов технологии развития критического мышления: проблемы и перспективы</a:t>
            </a:r>
            <a:endParaRPr lang="ru-RU" altLang="ru-RU" sz="2800" b="1">
              <a:solidFill>
                <a:srgbClr val="000000"/>
              </a:solidFill>
            </a:endParaRPr>
          </a:p>
        </p:txBody>
      </p:sp>
      <p:pic>
        <p:nvPicPr>
          <p:cNvPr id="6148" name="Picture 3">
            <a:extLst>
              <a:ext uri="{FF2B5EF4-FFF2-40B4-BE49-F238E27FC236}">
                <a16:creationId xmlns:a16="http://schemas.microsoft.com/office/drawing/2014/main" xmlns="" id="{94E1ED90-0EF2-4D30-AAAF-53C8F63286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9850"/>
            <a:ext cx="21113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6149" name="Picture 5" descr="001">
            <a:extLst>
              <a:ext uri="{FF2B5EF4-FFF2-40B4-BE49-F238E27FC236}">
                <a16:creationId xmlns:a16="http://schemas.microsoft.com/office/drawing/2014/main" xmlns="" id="{A2693B8C-52A2-4113-A940-5414EB067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571875"/>
            <a:ext cx="1925638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xmlns="" id="{01A5A24E-FE90-4D1C-B1B2-4B17F4E1F1C3}"/>
              </a:ext>
            </a:extLst>
          </p:cNvPr>
          <p:cNvSpPr txBox="1">
            <a:spLocks/>
          </p:cNvSpPr>
          <p:nvPr/>
        </p:nvSpPr>
        <p:spPr>
          <a:xfrm>
            <a:off x="1172087" y="4075934"/>
            <a:ext cx="7215187" cy="1657597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indent="-342900" algn="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200" b="1" i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Учитель русского языка и литературы </a:t>
            </a:r>
          </a:p>
          <a:p>
            <a:pPr marL="342900" indent="-342900" algn="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200" b="1" i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МБОУ «Хоногорская основная общеобра-</a:t>
            </a:r>
          </a:p>
          <a:p>
            <a:pPr marL="342900" indent="-342900" algn="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200" b="1" i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зовательная школа им. С.С. Васильева»</a:t>
            </a:r>
          </a:p>
          <a:p>
            <a:pPr marL="342900" indent="-342900" algn="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200" b="1" i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МР «Усть-Алданский улус (район)»</a:t>
            </a:r>
          </a:p>
          <a:p>
            <a:pPr marL="342900" indent="-342900" algn="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r>
              <a:rPr lang="ru-RU" sz="2200" b="1" i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Герасимова Александра Дмитриевна </a:t>
            </a:r>
          </a:p>
          <a:p>
            <a:pPr marL="342900" indent="-342900" fontAlgn="auto">
              <a:spcBef>
                <a:spcPts val="7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 pitchFamily="34" charset="0"/>
              <a:buNone/>
              <a:defRPr/>
            </a:pPr>
            <a:endParaRPr lang="ru-RU" sz="2800" dirty="0">
              <a:solidFill>
                <a:srgbClr val="00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1">
            <a:extLst>
              <a:ext uri="{FF2B5EF4-FFF2-40B4-BE49-F238E27FC236}">
                <a16:creationId xmlns:a16="http://schemas.microsoft.com/office/drawing/2014/main" xmlns="" id="{60ECD6FF-45AD-4387-9C2D-BAC3F6CED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1620" y="514879"/>
            <a:ext cx="6477000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5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099" name="Text Box 2">
            <a:extLst>
              <a:ext uri="{FF2B5EF4-FFF2-40B4-BE49-F238E27FC236}">
                <a16:creationId xmlns:a16="http://schemas.microsoft.com/office/drawing/2014/main" xmlns="" id="{29D25B29-89CD-41A2-8F5F-90682F78B9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6643688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+mj-lt"/>
                <a:cs typeface="Arial" charset="0"/>
              </a:rPr>
              <a:t>Сегодняшние дети – </a:t>
            </a:r>
          </a:p>
          <a:p>
            <a:pPr algn="ctr">
              <a:defRPr/>
            </a:pPr>
            <a:r>
              <a:rPr lang="ru-RU" sz="2400" dirty="0">
                <a:solidFill>
                  <a:srgbClr val="FF0000"/>
                </a:solidFill>
                <a:latin typeface="+mj-lt"/>
                <a:cs typeface="Arial" charset="0"/>
              </a:rPr>
              <a:t>это будущий мир. </a:t>
            </a:r>
          </a:p>
        </p:txBody>
      </p:sp>
      <p:pic>
        <p:nvPicPr>
          <p:cNvPr id="7172" name="Picture 3">
            <a:extLst>
              <a:ext uri="{FF2B5EF4-FFF2-40B4-BE49-F238E27FC236}">
                <a16:creationId xmlns:a16="http://schemas.microsoft.com/office/drawing/2014/main" xmlns="" id="{7518C819-CA8A-4EBC-8794-6DA1AE758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9850"/>
            <a:ext cx="21113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7173" name="Picture 5" descr="001">
            <a:extLst>
              <a:ext uri="{FF2B5EF4-FFF2-40B4-BE49-F238E27FC236}">
                <a16:creationId xmlns:a16="http://schemas.microsoft.com/office/drawing/2014/main" xmlns="" id="{EC87FD1E-8594-405C-99CB-58E48B519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54538"/>
            <a:ext cx="192563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2">
            <a:extLst>
              <a:ext uri="{FF2B5EF4-FFF2-40B4-BE49-F238E27FC236}">
                <a16:creationId xmlns:a16="http://schemas.microsoft.com/office/drawing/2014/main" xmlns="" id="{6F08679C-0A25-4F70-9839-4945486B7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3286125"/>
            <a:ext cx="6572250" cy="2928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+mj-lt"/>
                <a:cs typeface="Arial" charset="0"/>
              </a:rPr>
              <a:t>Передо мною, как учителем, встают проблемы: «Как учить в век информатизации человека будущего?», «Чему учить, чтобы знания, полученные на уроках, помогли ученику стать конкурентоспособной  личностью?», «Как повысить качество обучения школьников?»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4DD6BB54-772D-BA48-8DBA-F26D50A50C8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96" y="884964"/>
            <a:ext cx="1923720" cy="252800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C56EDE37-EFC1-E24B-8B42-19CCB710993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6917" y="1237027"/>
            <a:ext cx="2345100" cy="1823878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995" y="1586973"/>
            <a:ext cx="2742343" cy="1332438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>
            <a:extLst>
              <a:ext uri="{FF2B5EF4-FFF2-40B4-BE49-F238E27FC236}">
                <a16:creationId xmlns:a16="http://schemas.microsoft.com/office/drawing/2014/main" xmlns="" id="{BDE0297A-8948-44F6-B511-E5F3A0A4B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523875"/>
            <a:ext cx="6477000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5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5" name="Text Box 2">
            <a:extLst>
              <a:ext uri="{FF2B5EF4-FFF2-40B4-BE49-F238E27FC236}">
                <a16:creationId xmlns:a16="http://schemas.microsoft.com/office/drawing/2014/main" xmlns="" id="{75125997-24E8-40D3-B9DB-20B24DF1A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571500"/>
            <a:ext cx="7072312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ru-RU" altLang="en-US" sz="2800">
                <a:solidFill>
                  <a:srgbClr val="C00000"/>
                </a:solidFill>
              </a:rPr>
              <a:t>Современному  обществу нужны образованные, нравственные, предприимчивые люди, которые могут:</a:t>
            </a:r>
            <a:r>
              <a:rPr lang="ru-RU" altLang="en-US" sz="2800"/>
              <a:t>:</a:t>
            </a:r>
          </a:p>
        </p:txBody>
      </p:sp>
      <p:pic>
        <p:nvPicPr>
          <p:cNvPr id="8196" name="Picture 3">
            <a:extLst>
              <a:ext uri="{FF2B5EF4-FFF2-40B4-BE49-F238E27FC236}">
                <a16:creationId xmlns:a16="http://schemas.microsoft.com/office/drawing/2014/main" xmlns="" id="{912FB49C-8187-4E91-8CF7-F29A9FD2F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9850"/>
            <a:ext cx="21113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8197" name="Picture 5" descr="001">
            <a:extLst>
              <a:ext uri="{FF2B5EF4-FFF2-40B4-BE49-F238E27FC236}">
                <a16:creationId xmlns:a16="http://schemas.microsoft.com/office/drawing/2014/main" xmlns="" id="{6305799E-8B60-41E3-8E88-2E591562E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571875"/>
            <a:ext cx="1925638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xmlns="" id="{90B7293E-F3DD-45F0-86D4-C369CF784EE0}"/>
              </a:ext>
            </a:extLst>
          </p:cNvPr>
          <p:cNvSpPr txBox="1">
            <a:spLocks/>
          </p:cNvSpPr>
          <p:nvPr/>
        </p:nvSpPr>
        <p:spPr>
          <a:xfrm>
            <a:off x="3143250" y="3714750"/>
            <a:ext cx="5572125" cy="2000250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•  анализировать свои действия;</a:t>
            </a:r>
          </a:p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•  самостоятельно принимать решения, прогнозируя их возможные последствия; </a:t>
            </a:r>
          </a:p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•  отличаться мобильностью;</a:t>
            </a:r>
          </a:p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•  быть способными к сотрудничеству;</a:t>
            </a:r>
          </a:p>
          <a:p>
            <a:pPr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•  обладать чувством ответственности за судьбу страны, ее социально-экономическое процветание.</a:t>
            </a:r>
            <a:endParaRPr lang="ru-RU" sz="2800" dirty="0">
              <a:solidFill>
                <a:schemeClr val="tx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>
            <a:extLst>
              <a:ext uri="{FF2B5EF4-FFF2-40B4-BE49-F238E27FC236}">
                <a16:creationId xmlns:a16="http://schemas.microsoft.com/office/drawing/2014/main" xmlns="" id="{97FA06F3-E6FD-48A8-8685-853DD5BF5F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613" y="523875"/>
            <a:ext cx="6477000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540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5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9" name="Text Box 2">
            <a:extLst>
              <a:ext uri="{FF2B5EF4-FFF2-40B4-BE49-F238E27FC236}">
                <a16:creationId xmlns:a16="http://schemas.microsoft.com/office/drawing/2014/main" xmlns="" id="{D893A339-EEDF-43A1-94E2-72A34E4E6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5938" y="1000125"/>
            <a:ext cx="7072312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700"/>
              </a:spcBef>
              <a:buSzPct val="90000"/>
            </a:pPr>
            <a:r>
              <a:rPr lang="ru-RU" altLang="en-US" sz="2400">
                <a:solidFill>
                  <a:srgbClr val="C00000"/>
                </a:solidFill>
              </a:rPr>
              <a:t>«Урок – это зеркало общей и педагогической культуры учителя, мерило его интеллектуального богатства, показатель его кругозора, эрудиции», - писал известный педагог В.А.Сухомлинский.</a:t>
            </a:r>
            <a:endParaRPr lang="ru-RU" altLang="ru-RU" sz="2400" b="1">
              <a:solidFill>
                <a:srgbClr val="C00000"/>
              </a:solidFill>
            </a:endParaRPr>
          </a:p>
        </p:txBody>
      </p:sp>
      <p:pic>
        <p:nvPicPr>
          <p:cNvPr id="9220" name="Picture 3">
            <a:extLst>
              <a:ext uri="{FF2B5EF4-FFF2-40B4-BE49-F238E27FC236}">
                <a16:creationId xmlns:a16="http://schemas.microsoft.com/office/drawing/2014/main" xmlns="" id="{26961697-43A9-4DF4-B545-F96EA1F9AC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69850"/>
            <a:ext cx="2111375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1" name="Picture 5" descr="001">
            <a:extLst>
              <a:ext uri="{FF2B5EF4-FFF2-40B4-BE49-F238E27FC236}">
                <a16:creationId xmlns:a16="http://schemas.microsoft.com/office/drawing/2014/main" xmlns="" id="{8516F08F-5E56-45AC-AE80-DAB31E98F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571875"/>
            <a:ext cx="1925638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xmlns="" id="{A932E6E2-E99E-41AF-9063-3BD33816BD2A}"/>
              </a:ext>
            </a:extLst>
          </p:cNvPr>
          <p:cNvSpPr txBox="1">
            <a:spLocks/>
          </p:cNvSpPr>
          <p:nvPr/>
        </p:nvSpPr>
        <p:spPr bwMode="auto">
          <a:xfrm>
            <a:off x="3071813" y="3714750"/>
            <a:ext cx="5643562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en-US" sz="2400">
                <a:solidFill>
                  <a:schemeClr val="tx1"/>
                </a:solidFill>
              </a:rPr>
              <a:t>Как разработать урок по-новому?</a:t>
            </a:r>
          </a:p>
          <a:p>
            <a:r>
              <a:rPr lang="ru-RU" altLang="en-US" sz="2400">
                <a:solidFill>
                  <a:schemeClr val="tx1"/>
                </a:solidFill>
              </a:rPr>
              <a:t> Как учителю сохранить собственное лицо и учесть при этом новые требования ФГОС?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>
            <a:extLst>
              <a:ext uri="{FF2B5EF4-FFF2-40B4-BE49-F238E27FC236}">
                <a16:creationId xmlns:a16="http://schemas.microsoft.com/office/drawing/2014/main" xmlns="" id="{2ACD6D2C-C740-47D0-9ECA-8ECB1E8F69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27000"/>
            <a:ext cx="5657850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Современный урок русского языка и литературы в условиях введения ФГОС:</a:t>
            </a:r>
            <a:r>
              <a:rPr lang="ru-RU" altLang="ru-RU" sz="3600" b="1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36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3" name="Text Box 2">
            <a:extLst>
              <a:ext uri="{FF2B5EF4-FFF2-40B4-BE49-F238E27FC236}">
                <a16:creationId xmlns:a16="http://schemas.microsoft.com/office/drawing/2014/main" xmlns="" id="{E41D30BF-9C8F-4A18-9640-AF4AE1FFF4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3786188"/>
            <a:ext cx="77724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en-US"/>
          </a:p>
        </p:txBody>
      </p:sp>
      <p:pic>
        <p:nvPicPr>
          <p:cNvPr id="10244" name="Picture 3">
            <a:extLst>
              <a:ext uri="{FF2B5EF4-FFF2-40B4-BE49-F238E27FC236}">
                <a16:creationId xmlns:a16="http://schemas.microsoft.com/office/drawing/2014/main" xmlns="" id="{E1944655-0E89-468F-A386-A67ED934F9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0245" name="Rectangle 4">
            <a:extLst>
              <a:ext uri="{FF2B5EF4-FFF2-40B4-BE49-F238E27FC236}">
                <a16:creationId xmlns:a16="http://schemas.microsoft.com/office/drawing/2014/main" xmlns="" id="{B8716E28-7310-4F1B-8DEA-D586AE1F00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813" y="1643063"/>
            <a:ext cx="2428875" cy="2000250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b="1">
                <a:solidFill>
                  <a:srgbClr val="FFCD3C"/>
                </a:solidFill>
                <a:latin typeface="Times New Roman" panose="02020603050405020304" pitchFamily="18" charset="0"/>
              </a:rPr>
              <a:t>1.Мобилизация</a:t>
            </a:r>
            <a:r>
              <a:rPr lang="ru-RU" altLang="ru-RU">
                <a:solidFill>
                  <a:srgbClr val="FFCD3C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b="1">
                <a:solidFill>
                  <a:srgbClr val="FFF0C2"/>
                </a:solidFill>
                <a:latin typeface="Times New Roman" panose="02020603050405020304" pitchFamily="18" charset="0"/>
              </a:rPr>
              <a:t>(предполагает включение учащихся в активную интеллектуальную деятельность);</a:t>
            </a:r>
          </a:p>
        </p:txBody>
      </p:sp>
      <p:sp>
        <p:nvSpPr>
          <p:cNvPr id="10246" name="Rectangle 5">
            <a:extLst>
              <a:ext uri="{FF2B5EF4-FFF2-40B4-BE49-F238E27FC236}">
                <a16:creationId xmlns:a16="http://schemas.microsoft.com/office/drawing/2014/main" xmlns="" id="{C78BE6F6-41D5-4E06-9518-A4FB4E2486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875" y="1643063"/>
            <a:ext cx="2357438" cy="2428875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b="1">
                <a:solidFill>
                  <a:srgbClr val="FFCD3C"/>
                </a:solidFill>
                <a:latin typeface="Times New Roman" panose="02020603050405020304" pitchFamily="18" charset="0"/>
              </a:rPr>
              <a:t>2. Целеполагание</a:t>
            </a:r>
            <a:r>
              <a:rPr lang="ru-RU" altLang="ru-RU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b="1">
                <a:solidFill>
                  <a:srgbClr val="FFF0C2"/>
                </a:solidFill>
                <a:latin typeface="Times New Roman" panose="02020603050405020304" pitchFamily="18" charset="0"/>
              </a:rPr>
              <a:t>(учащиеся самостоятельно формулируют цели урока по схеме «вспомнить →  узнать → научиться»);</a:t>
            </a:r>
          </a:p>
        </p:txBody>
      </p:sp>
      <p:sp>
        <p:nvSpPr>
          <p:cNvPr id="10247" name="Rectangle 6">
            <a:extLst>
              <a:ext uri="{FF2B5EF4-FFF2-40B4-BE49-F238E27FC236}">
                <a16:creationId xmlns:a16="http://schemas.microsoft.com/office/drawing/2014/main" xmlns="" id="{195E7C30-3535-4270-BE49-74CB852867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0" y="1643063"/>
            <a:ext cx="2571750" cy="3429000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b="1">
                <a:solidFill>
                  <a:srgbClr val="FFCD3C"/>
                </a:solidFill>
                <a:latin typeface="Times New Roman" panose="02020603050405020304" pitchFamily="18" charset="0"/>
              </a:rPr>
              <a:t>3.Осознание недостаточности имеющихся знаний</a:t>
            </a:r>
            <a:r>
              <a:rPr lang="ru-RU" altLang="ru-RU">
                <a:solidFill>
                  <a:srgbClr val="FFCD3C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b="1">
                <a:solidFill>
                  <a:srgbClr val="FFF0C2"/>
                </a:solidFill>
                <a:latin typeface="Times New Roman" panose="02020603050405020304" pitchFamily="18" charset="0"/>
              </a:rPr>
              <a:t>(учитель способствует возникновению на уроке проблемной ситуации, в ходе анализа которой учащиеся понимают, что имеющихся знаний для ее решения недостаточно);</a:t>
            </a:r>
          </a:p>
        </p:txBody>
      </p:sp>
      <p:sp>
        <p:nvSpPr>
          <p:cNvPr id="10248" name="Rectangle 7">
            <a:extLst>
              <a:ext uri="{FF2B5EF4-FFF2-40B4-BE49-F238E27FC236}">
                <a16:creationId xmlns:a16="http://schemas.microsoft.com/office/drawing/2014/main" xmlns="" id="{20D5C396-834C-46AC-BCB9-A9A527065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6500" y="5429250"/>
            <a:ext cx="2571750" cy="1143000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b="1">
                <a:solidFill>
                  <a:srgbClr val="FFCD3C"/>
                </a:solidFill>
                <a:latin typeface="Times New Roman" panose="02020603050405020304" pitchFamily="18" charset="0"/>
              </a:rPr>
              <a:t>4.Коммуникация</a:t>
            </a:r>
            <a:r>
              <a:rPr lang="ru-RU" altLang="ru-RU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b="1">
                <a:solidFill>
                  <a:srgbClr val="FFF0C2"/>
                </a:solidFill>
                <a:latin typeface="Times New Roman" panose="02020603050405020304" pitchFamily="18" charset="0"/>
              </a:rPr>
              <a:t>(поиск  новых знаний  в паре, в группе);</a:t>
            </a:r>
          </a:p>
        </p:txBody>
      </p:sp>
      <p:sp>
        <p:nvSpPr>
          <p:cNvPr id="10249" name="Rectangle 8">
            <a:extLst>
              <a:ext uri="{FF2B5EF4-FFF2-40B4-BE49-F238E27FC236}">
                <a16:creationId xmlns:a16="http://schemas.microsoft.com/office/drawing/2014/main" xmlns="" id="{6A9382B0-9835-4454-8D5E-DFC357F18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3313" y="4572000"/>
            <a:ext cx="2214562" cy="1500188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b="1">
                <a:solidFill>
                  <a:srgbClr val="FFCD3C"/>
                </a:solidFill>
                <a:latin typeface="Times New Roman" panose="02020603050405020304" pitchFamily="18" charset="0"/>
              </a:rPr>
              <a:t>5.Взаимопроверка, взаимоконтроль;</a:t>
            </a:r>
          </a:p>
          <a:p>
            <a:pPr algn="ctr" eaLnBrk="1" hangingPunct="1">
              <a:buSzPct val="100000"/>
            </a:pPr>
            <a:endParaRPr lang="ru-RU" altLang="ru-RU" b="1">
              <a:solidFill>
                <a:srgbClr val="FFCD3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Rectangle 9">
            <a:extLst>
              <a:ext uri="{FF2B5EF4-FFF2-40B4-BE49-F238E27FC236}">
                <a16:creationId xmlns:a16="http://schemas.microsoft.com/office/drawing/2014/main" xmlns="" id="{B2289C23-23AC-4F5C-9E60-9F25173C8A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4000500"/>
            <a:ext cx="2357438" cy="2571750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b="1">
                <a:solidFill>
                  <a:srgbClr val="FFCD3C"/>
                </a:solidFill>
                <a:latin typeface="Times New Roman" panose="02020603050405020304" pitchFamily="18" charset="0"/>
              </a:rPr>
              <a:t>6. Рефлексия</a:t>
            </a:r>
            <a:r>
              <a:rPr lang="ru-RU" altLang="ru-RU">
                <a:solidFill>
                  <a:srgbClr val="FFCD3C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b="1">
                <a:solidFill>
                  <a:srgbClr val="FFF0C2"/>
                </a:solidFill>
                <a:latin typeface="Times New Roman" panose="02020603050405020304" pitchFamily="18" charset="0"/>
              </a:rPr>
              <a:t>(осознание учеником и воспроизведение в речи того, что нового он узнал и чему научился на уроке).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>
            <a:extLst>
              <a:ext uri="{FF2B5EF4-FFF2-40B4-BE49-F238E27FC236}">
                <a16:creationId xmlns:a16="http://schemas.microsoft.com/office/drawing/2014/main" xmlns="" id="{85238224-2582-4330-9822-58AA4C037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269875"/>
            <a:ext cx="6072187" cy="173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Требования, предъявляемые к современному уроку русского языка и литературы в условиях введения ФГОС:</a:t>
            </a:r>
            <a:r>
              <a:rPr lang="ru-RU" altLang="ru-RU" sz="3600" b="1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36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267" name="Picture 2">
            <a:extLst>
              <a:ext uri="{FF2B5EF4-FFF2-40B4-BE49-F238E27FC236}">
                <a16:creationId xmlns:a16="http://schemas.microsoft.com/office/drawing/2014/main" xmlns="" id="{455416C9-7C19-46C6-A473-E4D79233F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8" name="Rectangle 3">
            <a:extLst>
              <a:ext uri="{FF2B5EF4-FFF2-40B4-BE49-F238E27FC236}">
                <a16:creationId xmlns:a16="http://schemas.microsoft.com/office/drawing/2014/main" xmlns="" id="{D5FA4FD7-FB7F-455E-8D5E-E49B86436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875" y="5429250"/>
            <a:ext cx="2643188" cy="1214438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</a:rPr>
              <a:t>учет уровня и возможностей учащихся (профиль класса, стремление учащихся, настроение детей)</a:t>
            </a:r>
          </a:p>
        </p:txBody>
      </p:sp>
      <p:sp>
        <p:nvSpPr>
          <p:cNvPr id="11269" name="Rectangle 4">
            <a:extLst>
              <a:ext uri="{FF2B5EF4-FFF2-40B4-BE49-F238E27FC236}">
                <a16:creationId xmlns:a16="http://schemas.microsoft.com/office/drawing/2014/main" xmlns="" id="{F8DF87D1-9179-477B-8EC2-945459197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00375" y="5643563"/>
            <a:ext cx="2428875" cy="1000125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</a:rPr>
              <a:t>умение демонстрировать   методическое искусство учителя</a:t>
            </a:r>
          </a:p>
        </p:txBody>
      </p:sp>
      <p:sp>
        <p:nvSpPr>
          <p:cNvPr id="11270" name="Rectangle 5">
            <a:extLst>
              <a:ext uri="{FF2B5EF4-FFF2-40B4-BE49-F238E27FC236}">
                <a16:creationId xmlns:a16="http://schemas.microsoft.com/office/drawing/2014/main" xmlns="" id="{7098C538-266B-45CD-9A0B-DB79BBEF29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0813" y="6143625"/>
            <a:ext cx="1928812" cy="500063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endParaRPr lang="ru-RU" altLang="ru-RU" b="1">
              <a:solidFill>
                <a:srgbClr val="FFFFFF"/>
              </a:solidFill>
            </a:endParaRPr>
          </a:p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</a:rPr>
              <a:t>планирование обратной связи</a:t>
            </a:r>
          </a:p>
          <a:p>
            <a:pPr eaLnBrk="1" hangingPunct="1">
              <a:buSzPct val="100000"/>
            </a:pPr>
            <a:endParaRPr lang="ru-RU" altLang="ru-RU" sz="1600" b="1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Rectangle 6">
            <a:extLst>
              <a:ext uri="{FF2B5EF4-FFF2-40B4-BE49-F238E27FC236}">
                <a16:creationId xmlns:a16="http://schemas.microsoft.com/office/drawing/2014/main" xmlns="" id="{327672D4-6ABC-4265-970C-FD80820EF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813" y="4786313"/>
            <a:ext cx="1214437" cy="1000125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</a:rPr>
              <a:t>урок должен быть добрым</a:t>
            </a:r>
          </a:p>
        </p:txBody>
      </p:sp>
      <p:sp>
        <p:nvSpPr>
          <p:cNvPr id="11272" name="Text Box 7">
            <a:extLst>
              <a:ext uri="{FF2B5EF4-FFF2-40B4-BE49-F238E27FC236}">
                <a16:creationId xmlns:a16="http://schemas.microsoft.com/office/drawing/2014/main" xmlns="" id="{7CEEDD8D-58B2-4262-BB3B-17C3A91A2DA3}"/>
              </a:ext>
            </a:extLst>
          </p:cNvPr>
          <p:cNvSpPr txBox="1">
            <a:spLocks noChangeArrowheads="1"/>
          </p:cNvSpPr>
          <p:nvPr/>
        </p:nvSpPr>
        <p:spPr bwMode="auto">
          <a:xfrm rot="10800000">
            <a:off x="642938" y="339725"/>
            <a:ext cx="2143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en-US"/>
          </a:p>
        </p:txBody>
      </p:sp>
      <p:sp>
        <p:nvSpPr>
          <p:cNvPr id="11273" name="Rectangle 8">
            <a:extLst>
              <a:ext uri="{FF2B5EF4-FFF2-40B4-BE49-F238E27FC236}">
                <a16:creationId xmlns:a16="http://schemas.microsoft.com/office/drawing/2014/main" xmlns="" id="{EEE1AAAA-2395-4D8F-A790-F62624C194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58063" y="3429000"/>
            <a:ext cx="1571625" cy="785813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внимания урока — дети</a:t>
            </a:r>
          </a:p>
        </p:txBody>
      </p:sp>
      <p:sp>
        <p:nvSpPr>
          <p:cNvPr id="11274" name="Rectangle 9">
            <a:extLst>
              <a:ext uri="{FF2B5EF4-FFF2-40B4-BE49-F238E27FC236}">
                <a16:creationId xmlns:a16="http://schemas.microsoft.com/office/drawing/2014/main" xmlns="" id="{81C71978-DA4C-467C-AF12-2286181402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4714875"/>
            <a:ext cx="2143125" cy="571500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времясбережение и здоровьесбережение</a:t>
            </a:r>
          </a:p>
        </p:txBody>
      </p:sp>
      <p:sp>
        <p:nvSpPr>
          <p:cNvPr id="11275" name="Rectangle 10">
            <a:extLst>
              <a:ext uri="{FF2B5EF4-FFF2-40B4-BE49-F238E27FC236}">
                <a16:creationId xmlns:a16="http://schemas.microsoft.com/office/drawing/2014/main" xmlns="" id="{0B721B80-063E-4C3C-B957-964C083705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7875" y="5214938"/>
            <a:ext cx="1357313" cy="785812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 делают сами учащиеся</a:t>
            </a:r>
          </a:p>
        </p:txBody>
      </p:sp>
      <p:sp>
        <p:nvSpPr>
          <p:cNvPr id="11276" name="Rectangle 11">
            <a:extLst>
              <a:ext uri="{FF2B5EF4-FFF2-40B4-BE49-F238E27FC236}">
                <a16:creationId xmlns:a16="http://schemas.microsoft.com/office/drawing/2014/main" xmlns="" id="{4EA44BB8-FEE2-4AB0-9DE9-C6114C4244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88" y="4071938"/>
            <a:ext cx="1571625" cy="1285875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минимум репродукции и максимум творчества и сотворчества</a:t>
            </a:r>
          </a:p>
        </p:txBody>
      </p:sp>
      <p:sp>
        <p:nvSpPr>
          <p:cNvPr id="11277" name="Rectangle 12">
            <a:extLst>
              <a:ext uri="{FF2B5EF4-FFF2-40B4-BE49-F238E27FC236}">
                <a16:creationId xmlns:a16="http://schemas.microsoft.com/office/drawing/2014/main" xmlns="" id="{E87ECA7E-493A-41CE-9306-7E1F2EDA6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2125" y="3071813"/>
            <a:ext cx="1571625" cy="2000250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организует проблемные и поисковые ситуации, активизирует деятельность учащихся;</a:t>
            </a:r>
          </a:p>
        </p:txBody>
      </p:sp>
      <p:sp>
        <p:nvSpPr>
          <p:cNvPr id="11278" name="Rectangle 13">
            <a:extLst>
              <a:ext uri="{FF2B5EF4-FFF2-40B4-BE49-F238E27FC236}">
                <a16:creationId xmlns:a16="http://schemas.microsoft.com/office/drawing/2014/main" xmlns="" id="{545EA504-21F2-403A-A75B-299DC0203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0" y="1714500"/>
            <a:ext cx="2286000" cy="2786063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должен быть проблемным и развивающим: учитель сам нацеливается на сотрудничество с учениками и умеет направлять учеников на сотрудничество с учителем и одноклассниками;</a:t>
            </a:r>
          </a:p>
        </p:txBody>
      </p:sp>
      <p:sp>
        <p:nvSpPr>
          <p:cNvPr id="11279" name="Rectangle 14">
            <a:extLst>
              <a:ext uri="{FF2B5EF4-FFF2-40B4-BE49-F238E27FC236}">
                <a16:creationId xmlns:a16="http://schemas.microsoft.com/office/drawing/2014/main" xmlns="" id="{14E828D0-7ECA-4414-B7B6-2416F206F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1714500"/>
            <a:ext cx="1928813" cy="2214563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должен спланировать свою деятельность и деятельность учащихся, четко сформулировать тему, цель, задачи урока</a:t>
            </a:r>
          </a:p>
        </p:txBody>
      </p:sp>
      <p:sp>
        <p:nvSpPr>
          <p:cNvPr id="11280" name="Rectangle 15">
            <a:extLst>
              <a:ext uri="{FF2B5EF4-FFF2-40B4-BE49-F238E27FC236}">
                <a16:creationId xmlns:a16="http://schemas.microsoft.com/office/drawing/2014/main" xmlns="" id="{E36DACEE-B7AA-4AD2-B97D-9FEC462FE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0688" y="1714500"/>
            <a:ext cx="3500437" cy="1214438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хорошо организованный урок  в хорошо оборудованном кабинете должен иметь </a:t>
            </a:r>
          </a:p>
          <a:p>
            <a:pPr eaLnBrk="1" hangingPunct="1">
              <a:buSzPct val="100000"/>
            </a:pPr>
            <a:r>
              <a:rPr lang="ru-RU" altLang="ru-RU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хорошее начало и хорошее окончание;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>
            <a:extLst>
              <a:ext uri="{FF2B5EF4-FFF2-40B4-BE49-F238E27FC236}">
                <a16:creationId xmlns:a16="http://schemas.microsoft.com/office/drawing/2014/main" xmlns="" id="{C0B8BA3B-9C17-4DC9-9939-9094255C5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138113"/>
            <a:ext cx="5929313" cy="185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2800" b="1">
                <a:solidFill>
                  <a:srgbClr val="000000"/>
                </a:solidFill>
                <a:latin typeface="Times New Roman" panose="02020603050405020304" pitchFamily="18" charset="0"/>
              </a:rPr>
              <a:t>Новые стандарты -  усиление мотивации ребенка к познанию  русского языка и литературы.</a:t>
            </a:r>
            <a:r>
              <a:rPr lang="ru-RU" altLang="ru-RU" sz="3200" b="1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32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1" name="Picture 2">
            <a:extLst>
              <a:ext uri="{FF2B5EF4-FFF2-40B4-BE49-F238E27FC236}">
                <a16:creationId xmlns:a16="http://schemas.microsoft.com/office/drawing/2014/main" xmlns="" id="{4705977F-1749-49DD-B1C4-84ECFF2E4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2292" name="Text Box 3">
            <a:extLst>
              <a:ext uri="{FF2B5EF4-FFF2-40B4-BE49-F238E27FC236}">
                <a16:creationId xmlns:a16="http://schemas.microsoft.com/office/drawing/2014/main" xmlns="" id="{6D9B4D8A-F7B4-4916-8310-3FCF3CE56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647825"/>
            <a:ext cx="7300913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90000"/>
            </a:pPr>
            <a:r>
              <a:rPr lang="ru-RU" altLang="ru-RU" b="1" i="1">
                <a:solidFill>
                  <a:srgbClr val="FF0000"/>
                </a:solidFill>
              </a:rPr>
              <a:t>Урок  – это не получение отвлеченных от жизни знаний, а необходимая подготовка к жизни, её узнавание, поиск полезной информации и навыки ее применения в реальной жизни. </a:t>
            </a:r>
          </a:p>
          <a:p>
            <a:pPr eaLnBrk="1" hangingPunct="1">
              <a:buSzPct val="90000"/>
            </a:pPr>
            <a:r>
              <a:rPr lang="ru-RU" altLang="ru-RU" sz="2800" b="1">
                <a:solidFill>
                  <a:srgbClr val="000000"/>
                </a:solidFill>
              </a:rPr>
              <a:t>Изменение схемы урока:</a:t>
            </a:r>
          </a:p>
          <a:p>
            <a:pPr eaLnBrk="1" hangingPunct="1">
              <a:buSzPct val="90000"/>
            </a:pPr>
            <a:endParaRPr lang="ru-RU" altLang="ru-RU" sz="2800" b="1">
              <a:solidFill>
                <a:srgbClr val="000000"/>
              </a:solidFill>
            </a:endParaRPr>
          </a:p>
        </p:txBody>
      </p:sp>
      <p:sp>
        <p:nvSpPr>
          <p:cNvPr id="12293" name="Rectangle 4">
            <a:extLst>
              <a:ext uri="{FF2B5EF4-FFF2-40B4-BE49-F238E27FC236}">
                <a16:creationId xmlns:a16="http://schemas.microsoft.com/office/drawing/2014/main" xmlns="" id="{501ABB8E-134A-47EA-B584-AF907A80F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250" y="3500438"/>
            <a:ext cx="3643313" cy="1928812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>
                <a:solidFill>
                  <a:srgbClr val="FFFFFF"/>
                </a:solidFill>
              </a:rPr>
              <a:t>От объяснительно-иллюстративного метода работы (учитель, стоя перед классом, объясняет тему, а потом проводит выборочный опрос)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xmlns="" id="{694384C9-C02D-4E5E-A5A6-0D6222C54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3500" y="3500438"/>
            <a:ext cx="3214688" cy="1928812"/>
          </a:xfrm>
          <a:prstGeom prst="rect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>
                <a:solidFill>
                  <a:srgbClr val="FFFFFF"/>
                </a:solidFill>
              </a:rPr>
              <a:t>К взаимодействию учащихся и учителя, а также взаимодействию самих учеников. </a:t>
            </a:r>
          </a:p>
        </p:txBody>
      </p:sp>
      <p:sp>
        <p:nvSpPr>
          <p:cNvPr id="12295" name="Text Box 6">
            <a:extLst>
              <a:ext uri="{FF2B5EF4-FFF2-40B4-BE49-F238E27FC236}">
                <a16:creationId xmlns:a16="http://schemas.microsoft.com/office/drawing/2014/main" xmlns="" id="{6E5CA99F-C3C0-4D84-AA1E-42465DAB24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5643563"/>
            <a:ext cx="7500937" cy="94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800" b="1">
                <a:solidFill>
                  <a:srgbClr val="FF0000"/>
                </a:solidFill>
                <a:latin typeface="Times New Roman" panose="02020603050405020304" pitchFamily="18" charset="0"/>
              </a:rPr>
              <a:t>Ученик - живой участник образовательного процесса. </a:t>
            </a:r>
          </a:p>
        </p:txBody>
      </p:sp>
      <p:cxnSp>
        <p:nvCxnSpPr>
          <p:cNvPr id="12296" name="AutoShape 7">
            <a:extLst>
              <a:ext uri="{FF2B5EF4-FFF2-40B4-BE49-F238E27FC236}">
                <a16:creationId xmlns:a16="http://schemas.microsoft.com/office/drawing/2014/main" xmlns="" id="{D6DE95FB-A851-446F-A0B2-6892967AC4D8}"/>
              </a:ext>
            </a:extLst>
          </p:cNvPr>
          <p:cNvCxnSpPr>
            <a:cxnSpLocks noChangeShapeType="1"/>
            <a:stCxn id="12293" idx="3"/>
            <a:endCxn id="12294" idx="1"/>
          </p:cNvCxnSpPr>
          <p:nvPr/>
        </p:nvCxnSpPr>
        <p:spPr bwMode="auto">
          <a:xfrm>
            <a:off x="4500563" y="4464050"/>
            <a:ext cx="642937" cy="1588"/>
          </a:xfrm>
          <a:prstGeom prst="straightConnector1">
            <a:avLst/>
          </a:prstGeom>
          <a:noFill/>
          <a:ln w="9360">
            <a:solidFill>
              <a:srgbClr val="4B8F7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>
            <a:extLst>
              <a:ext uri="{FF2B5EF4-FFF2-40B4-BE49-F238E27FC236}">
                <a16:creationId xmlns:a16="http://schemas.microsoft.com/office/drawing/2014/main" xmlns="" id="{66CFE747-B737-49A9-9F73-1DE6C4EF8B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127000"/>
            <a:ext cx="58578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урок русского языка и литературы, направленный на формирование метапредметных и личностных результатов, - </a:t>
            </a:r>
            <a:b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проблемно – диалогический урок</a:t>
            </a:r>
          </a:p>
        </p:txBody>
      </p:sp>
      <p:pic>
        <p:nvPicPr>
          <p:cNvPr id="13315" name="Picture 2">
            <a:extLst>
              <a:ext uri="{FF2B5EF4-FFF2-40B4-BE49-F238E27FC236}">
                <a16:creationId xmlns:a16="http://schemas.microsoft.com/office/drawing/2014/main" xmlns="" id="{9F308704-191E-477D-A28A-5D5728657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316" name="Text Box 3">
            <a:extLst>
              <a:ext uri="{FF2B5EF4-FFF2-40B4-BE49-F238E27FC236}">
                <a16:creationId xmlns:a16="http://schemas.microsoft.com/office/drawing/2014/main" xmlns="" id="{C37D415F-2ED8-484F-A860-801D3E8BB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1500188"/>
            <a:ext cx="8072438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90000"/>
            </a:pPr>
            <a:r>
              <a:rPr lang="ru-RU" altLang="ru-RU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такому уроку состоит из шести шагов: 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"/>
            </a:pPr>
            <a:r>
              <a:rPr lang="ru-RU" altLang="ru-RU" sz="2400" b="1">
                <a:solidFill>
                  <a:srgbClr val="0070C0"/>
                </a:solidFill>
                <a:latin typeface="Times New Roman" panose="02020603050405020304" pitchFamily="18" charset="0"/>
              </a:rPr>
              <a:t>Определение нового.</a:t>
            </a:r>
            <a:r>
              <a:rPr lang="ru-RU" altLang="ru-RU" sz="240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Определяю, какое новое знание должно быть открыто на уроке. Это может быть правило, алгоритм, закономерность, понятие, свое отношение к предмету исследования и т.п. 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"/>
            </a:pPr>
            <a:r>
              <a:rPr lang="ru-RU" altLang="ru-RU" sz="2400" b="1">
                <a:solidFill>
                  <a:srgbClr val="0070C0"/>
                </a:solidFill>
                <a:latin typeface="Times New Roman" panose="02020603050405020304" pitchFamily="18" charset="0"/>
              </a:rPr>
              <a:t>Конструирование проблемной ситуации.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Проблемная ситуация на уроке может, конечно, возникнуть сама  собой, но для достижения поставленной цель, представляю, в какой момент проблема должна возникнуть, как ее лучше обыграть, чтобы в дальнейшем ее разрешение привело к задуманному результату.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xmlns="" id="{AB6144EF-A044-43C9-8B97-170B4099D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96850"/>
            <a:ext cx="56578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урок русского языка и литературы, направленный на формирование метапредметных и личностных результатов, - </a:t>
            </a:r>
            <a:b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проблемно – диалогический урок</a:t>
            </a:r>
          </a:p>
        </p:txBody>
      </p:sp>
      <p:sp>
        <p:nvSpPr>
          <p:cNvPr id="14339" name="Text Box 2">
            <a:extLst>
              <a:ext uri="{FF2B5EF4-FFF2-40B4-BE49-F238E27FC236}">
                <a16:creationId xmlns:a16="http://schemas.microsoft.com/office/drawing/2014/main" xmlns="" id="{C2BE01A3-EA05-42D8-A4E2-C94444195D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813" y="1714500"/>
            <a:ext cx="8072437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"/>
            </a:pPr>
            <a:r>
              <a:rPr lang="ru-RU" altLang="ru-RU" sz="2400" b="1">
                <a:solidFill>
                  <a:srgbClr val="0070C0"/>
                </a:solidFill>
                <a:latin typeface="Times New Roman" panose="02020603050405020304" pitchFamily="18" charset="0"/>
              </a:rPr>
              <a:t>Планирование действий.</a:t>
            </a:r>
            <a:r>
              <a:rPr lang="ru-RU" altLang="ru-RU" sz="240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Когда проблема урока сформулирована, начинается основная его часть - коммуникация. На этом этапе - самостоятельная работа учащихся.  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"/>
            </a:pPr>
            <a:r>
              <a:rPr lang="ru-RU" altLang="ru-RU" sz="2400" b="1">
                <a:solidFill>
                  <a:srgbClr val="0070C0"/>
                </a:solidFill>
                <a:latin typeface="Times New Roman" panose="02020603050405020304" pitchFamily="18" charset="0"/>
              </a:rPr>
              <a:t>Планирование решений.</a:t>
            </a:r>
            <a:r>
              <a:rPr lang="ru-RU" altLang="ru-RU" sz="2400">
                <a:solidFill>
                  <a:srgbClr val="0070C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</a:rPr>
              <a:t>Планируя решение проблемы, пытаюсь: во-первых, сформулировать свой вывод по проблеме (форму правила, алгоритма, описание закономерности, понятия), к которому ученики смогут прийти сами; во – вторых, выбираю такие источники  получения учениками необходимых новых сведений для решения проблемы, в которых не будет содержаться готового ответа, вывода, формулировки нового знания.</a:t>
            </a:r>
          </a:p>
        </p:txBody>
      </p:sp>
      <p:pic>
        <p:nvPicPr>
          <p:cNvPr id="14340" name="Picture 3">
            <a:extLst>
              <a:ext uri="{FF2B5EF4-FFF2-40B4-BE49-F238E27FC236}">
                <a16:creationId xmlns:a16="http://schemas.microsoft.com/office/drawing/2014/main" xmlns="" id="{A2ACD41E-E444-44CF-BAA3-D0ABBD07BC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>
            <a:extLst>
              <a:ext uri="{FF2B5EF4-FFF2-40B4-BE49-F238E27FC236}">
                <a16:creationId xmlns:a16="http://schemas.microsoft.com/office/drawing/2014/main" xmlns="" id="{42DA60CD-C4B8-47A9-AEBB-7D610AC328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30175"/>
            <a:ext cx="58007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Современный урок русского языка и литературы, направленный на формирование метапредметных и личностных результатов, - </a:t>
            </a:r>
            <a:b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проблемно – диалогический урок</a:t>
            </a:r>
          </a:p>
        </p:txBody>
      </p:sp>
      <p:pic>
        <p:nvPicPr>
          <p:cNvPr id="15363" name="Picture 2">
            <a:extLst>
              <a:ext uri="{FF2B5EF4-FFF2-40B4-BE49-F238E27FC236}">
                <a16:creationId xmlns:a16="http://schemas.microsoft.com/office/drawing/2014/main" xmlns="" id="{C0C548D1-C481-4FAA-AB71-53D1954FA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5364" name="Text Box 3">
            <a:extLst>
              <a:ext uri="{FF2B5EF4-FFF2-40B4-BE49-F238E27FC236}">
                <a16:creationId xmlns:a16="http://schemas.microsoft.com/office/drawing/2014/main" xmlns="" id="{567DCD69-9B40-4361-88E2-23EF4AF34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1428750"/>
            <a:ext cx="7729537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0070C0"/>
              </a:buClr>
              <a:buSzPct val="90000"/>
              <a:buFont typeface="Wingdings" panose="05000000000000000000" pitchFamily="2" charset="2"/>
              <a:buChar char=""/>
            </a:pPr>
            <a:r>
              <a:rPr lang="ru-RU" altLang="ru-RU" sz="24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результата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сценарии урока продумываю  возможное выражение решения проблемы. Например, это может быть ответ на вопрос:  «Так как же мы решили проблему?»</a:t>
            </a:r>
          </a:p>
          <a:p>
            <a:pPr eaLnBrk="1" hangingPunct="1">
              <a:buClr>
                <a:srgbClr val="0070C0"/>
              </a:buClr>
              <a:buSzPct val="90000"/>
              <a:buFont typeface="Wingdings" panose="05000000000000000000" pitchFamily="2" charset="2"/>
              <a:buChar char=""/>
            </a:pPr>
            <a:r>
              <a:rPr lang="ru-RU" altLang="ru-RU" sz="24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Планирование заданий для применения нового знания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altLang="ru-RU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помнить,  что задания  должны  носить  проблемный характер,  нацеливать ученика на  поисковую или  исследовательскую деятельность, предполагать индивидуальную или групповую работу.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xmlns="" id="{D3D90AD4-2E08-4C0A-B0BA-18693893B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714375"/>
            <a:ext cx="8501062" cy="785813"/>
          </a:xfrm>
          <a:ln w="3810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pPr eaLnBrk="1" hangingPunct="1"/>
            <a:r>
              <a:rPr lang="ru-RU" altLang="en-US" sz="2800" b="1">
                <a:solidFill>
                  <a:schemeClr val="tx1"/>
                </a:solidFill>
              </a:rPr>
              <a:t>ФГОС: каким образом можно получить новый результат?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xmlns="" id="{4FE97B2B-285D-4F82-87A7-FC52214F6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5288" y="1412875"/>
            <a:ext cx="8569325" cy="576263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ru-RU" b="1" dirty="0">
                <a:solidFill>
                  <a:srgbClr val="C00000"/>
                </a:solidFill>
                <a:latin typeface="+mj-lt"/>
              </a:rPr>
              <a:t>ОРГАНИЗОВАТЬ ДЕЯТЕЛЬНОСТЬ УЧЕНИКОВ: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xmlns="" id="{03D316F0-1B16-43BE-81B4-FD3D750A7C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34050"/>
            <a:ext cx="9144000" cy="1189038"/>
          </a:xfrm>
          <a:prstGeom prst="rect">
            <a:avLst/>
          </a:prstGeom>
          <a:solidFill>
            <a:srgbClr val="FFFF99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en-US" sz="2800" b="1">
                <a:solidFill>
                  <a:schemeClr val="tx1"/>
                </a:solidFill>
              </a:rPr>
              <a:t>СОВРЕМЕННЫХ </a:t>
            </a:r>
          </a:p>
          <a:p>
            <a:pPr algn="ctr">
              <a:spcBef>
                <a:spcPct val="50000"/>
              </a:spcBef>
            </a:pPr>
            <a:r>
              <a:rPr lang="ru-RU" altLang="en-US" sz="2800" b="1">
                <a:solidFill>
                  <a:schemeClr val="tx1"/>
                </a:solidFill>
              </a:rPr>
              <a:t>ОБРАЗОВАТЕЛЬНЫХ ТЕХНОЛОГИЙ</a:t>
            </a:r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xmlns="" id="{50EA5B52-D512-47DB-8AF5-C4D0361AA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3" y="4305300"/>
            <a:ext cx="9144000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ru-RU" altLang="en-US" sz="2400" b="1">
                <a:solidFill>
                  <a:srgbClr val="2B03F5"/>
                </a:solidFill>
              </a:rPr>
              <a:t>умение</a:t>
            </a:r>
            <a:r>
              <a:rPr lang="ru-RU" altLang="en-US" sz="2400">
                <a:solidFill>
                  <a:srgbClr val="2B03F5"/>
                </a:solidFill>
              </a:rPr>
              <a:t> </a:t>
            </a:r>
            <a:r>
              <a:rPr lang="ru-RU" altLang="en-US" sz="2400" b="1">
                <a:solidFill>
                  <a:srgbClr val="2B03F5"/>
                </a:solidFill>
              </a:rPr>
              <a:t>решать учебные задачи</a:t>
            </a:r>
            <a:r>
              <a:rPr lang="ru-RU" altLang="en-US" sz="2400"/>
              <a:t> </a:t>
            </a:r>
            <a:r>
              <a:rPr lang="ru-RU" altLang="en-US" sz="2400" b="1"/>
              <a:t>на основе сформированных предметных и универсальных способов действий, т.е. ключевых компетенций 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ru-RU" altLang="en-US" sz="2400" b="1">
                <a:solidFill>
                  <a:srgbClr val="0070C0"/>
                </a:solidFill>
              </a:rPr>
              <a:t>Осуществить это можно с помощью </a:t>
            </a:r>
            <a:r>
              <a:rPr lang="ru-RU" altLang="en-US" sz="1400" b="1">
                <a:solidFill>
                  <a:srgbClr val="0070C0"/>
                </a:solidFill>
              </a:rPr>
              <a:t>:</a:t>
            </a:r>
          </a:p>
        </p:txBody>
      </p:sp>
      <p:sp>
        <p:nvSpPr>
          <p:cNvPr id="16390" name="Text Box 6">
            <a:extLst>
              <a:ext uri="{FF2B5EF4-FFF2-40B4-BE49-F238E27FC236}">
                <a16:creationId xmlns:a16="http://schemas.microsoft.com/office/drawing/2014/main" xmlns="" id="{759F6327-46C5-4F0A-846A-D0557CCA8C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2205038"/>
            <a:ext cx="245110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ru-RU" altLang="en-US" sz="2400" b="1">
                <a:solidFill>
                  <a:srgbClr val="2B03F5"/>
                </a:solidFill>
              </a:rPr>
              <a:t>способность к самоорганизации</a:t>
            </a:r>
            <a:r>
              <a:rPr lang="ru-RU" altLang="en-US" sz="2400"/>
              <a:t> </a:t>
            </a:r>
            <a:r>
              <a:rPr lang="ru-RU" altLang="en-US" sz="2400">
                <a:solidFill>
                  <a:schemeClr val="tx1"/>
                </a:solidFill>
              </a:rPr>
              <a:t>в решении учебных задач </a:t>
            </a:r>
          </a:p>
          <a:p>
            <a:pPr>
              <a:spcBef>
                <a:spcPct val="50000"/>
              </a:spcBef>
            </a:pPr>
            <a:endParaRPr lang="ru-RU" altLang="en-US" sz="2400"/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xmlns="" id="{91EB42CF-FAA7-429B-BB5E-011062C9A0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0" y="2205038"/>
            <a:ext cx="2143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spcBef>
                <a:spcPct val="20000"/>
              </a:spcBef>
            </a:pPr>
            <a:r>
              <a:rPr lang="ru-RU" altLang="en-US" sz="2400" b="1">
                <a:solidFill>
                  <a:srgbClr val="2B03F5"/>
                </a:solidFill>
              </a:rPr>
              <a:t>прогресс</a:t>
            </a:r>
            <a:r>
              <a:rPr lang="ru-RU" altLang="en-US" sz="2400" b="1" i="1">
                <a:solidFill>
                  <a:srgbClr val="2B03F5"/>
                </a:solidFill>
              </a:rPr>
              <a:t> </a:t>
            </a:r>
            <a:r>
              <a:rPr lang="ru-RU" altLang="en-US" sz="2400" b="1">
                <a:solidFill>
                  <a:srgbClr val="2B03F5"/>
                </a:solidFill>
              </a:rPr>
              <a:t>в личностном развитии</a:t>
            </a:r>
            <a:endParaRPr lang="ru-RU" altLang="en-US" sz="2400"/>
          </a:p>
        </p:txBody>
      </p:sp>
      <p:pic>
        <p:nvPicPr>
          <p:cNvPr id="16392" name="Picture 8">
            <a:extLst>
              <a:ext uri="{FF2B5EF4-FFF2-40B4-BE49-F238E27FC236}">
                <a16:creationId xmlns:a16="http://schemas.microsoft.com/office/drawing/2014/main" xmlns="" id="{0D72C225-5C15-4A0E-A488-452099BA55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958975"/>
            <a:ext cx="3743325" cy="234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3">
            <a:extLst>
              <a:ext uri="{FF2B5EF4-FFF2-40B4-BE49-F238E27FC236}">
                <a16:creationId xmlns:a16="http://schemas.microsoft.com/office/drawing/2014/main" xmlns="" id="{C271687E-083E-490B-ABD9-4653097D3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175" y="0"/>
            <a:ext cx="228282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>
            <a:extLst>
              <a:ext uri="{FF2B5EF4-FFF2-40B4-BE49-F238E27FC236}">
                <a16:creationId xmlns:a16="http://schemas.microsoft.com/office/drawing/2014/main" xmlns="" id="{8580316A-F854-4887-8493-39A23CCAE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0"/>
            <a:ext cx="8001000" cy="1285875"/>
          </a:xfrm>
        </p:spPr>
        <p:txBody>
          <a:bodyPr/>
          <a:lstStyle/>
          <a:p>
            <a:r>
              <a:rPr lang="ru-RU" altLang="en-US" b="1">
                <a:solidFill>
                  <a:srgbClr val="0000CC"/>
                </a:solidFill>
              </a:rPr>
              <a:t/>
            </a:r>
            <a:br>
              <a:rPr lang="ru-RU" altLang="en-US" b="1">
                <a:solidFill>
                  <a:srgbClr val="0000CC"/>
                </a:solidFill>
              </a:rPr>
            </a:br>
            <a:r>
              <a:rPr lang="ru-RU" altLang="en-US" sz="4000" b="1">
                <a:solidFill>
                  <a:srgbClr val="7030A0"/>
                </a:solidFill>
              </a:rPr>
              <a:t>Технология развития</a:t>
            </a:r>
            <a:br>
              <a:rPr lang="ru-RU" altLang="en-US" sz="4000" b="1">
                <a:solidFill>
                  <a:srgbClr val="7030A0"/>
                </a:solidFill>
              </a:rPr>
            </a:br>
            <a:r>
              <a:rPr lang="ru-RU" altLang="en-US" sz="4000" b="1">
                <a:solidFill>
                  <a:srgbClr val="7030A0"/>
                </a:solidFill>
              </a:rPr>
              <a:t> критического мышления</a:t>
            </a:r>
            <a:r>
              <a:rPr lang="ru-RU" altLang="en-US" b="1">
                <a:solidFill>
                  <a:srgbClr val="7030A0"/>
                </a:solidFill>
              </a:rPr>
              <a:t/>
            </a:r>
            <a:br>
              <a:rPr lang="ru-RU" altLang="en-US" b="1">
                <a:solidFill>
                  <a:srgbClr val="7030A0"/>
                </a:solidFill>
              </a:rPr>
            </a:br>
            <a:endParaRPr lang="ru-RU" altLang="en-US" b="1">
              <a:solidFill>
                <a:srgbClr val="7030A0"/>
              </a:solidFill>
            </a:endParaRPr>
          </a:p>
        </p:txBody>
      </p:sp>
      <p:sp>
        <p:nvSpPr>
          <p:cNvPr id="17411" name="Содержимое 2">
            <a:extLst>
              <a:ext uri="{FF2B5EF4-FFF2-40B4-BE49-F238E27FC236}">
                <a16:creationId xmlns:a16="http://schemas.microsoft.com/office/drawing/2014/main" xmlns="" id="{BB54C9C8-AB47-4652-8F31-34532319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88" y="1428750"/>
            <a:ext cx="8215312" cy="4643438"/>
          </a:xfrm>
        </p:spPr>
        <p:txBody>
          <a:bodyPr/>
          <a:lstStyle/>
          <a:p>
            <a:pPr algn="just">
              <a:buFont typeface="Times New Roman" panose="02020603050405020304" pitchFamily="18" charset="0"/>
              <a:buNone/>
            </a:pPr>
            <a:r>
              <a:rPr lang="ru-RU" altLang="en-US" b="1"/>
              <a:t>		</a:t>
            </a:r>
            <a:r>
              <a:rPr lang="ru-RU" altLang="en-US" sz="2400" b="1"/>
              <a:t>Современные образовательные технологии позволяют пересмотреть способы мотивации школьников к получению знаний. </a:t>
            </a:r>
          </a:p>
          <a:p>
            <a:pPr algn="just">
              <a:buFont typeface="Times New Roman" panose="02020603050405020304" pitchFamily="18" charset="0"/>
              <a:buNone/>
            </a:pPr>
            <a:r>
              <a:rPr lang="ru-RU" altLang="en-US" sz="2400" b="1"/>
              <a:t>		ТРКМ развивает коммуникативные компетентности, умение находить и анализировать информацию, учит мыслить объективно и разносторонне. Главное достоинство данной технологии, это то, что она помогает ломать стереотипы и находить верные, иногда, казалось бы, невероятные пути решения проблем, и не только в учебе. </a:t>
            </a:r>
          </a:p>
          <a:p>
            <a:pPr>
              <a:buFont typeface="Times New Roman" panose="02020603050405020304" pitchFamily="18" charset="0"/>
              <a:buNone/>
            </a:pPr>
            <a:endParaRPr lang="ru-RU" altLang="en-US"/>
          </a:p>
        </p:txBody>
      </p:sp>
      <p:sp>
        <p:nvSpPr>
          <p:cNvPr id="17412" name="Номер слайда 3">
            <a:extLst>
              <a:ext uri="{FF2B5EF4-FFF2-40B4-BE49-F238E27FC236}">
                <a16:creationId xmlns:a16="http://schemas.microsoft.com/office/drawing/2014/main" xmlns="" id="{46F26C9B-471C-4957-B975-825F546E59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3D9DD00-EF0F-4A7C-9C4A-4162324FE4C9}" type="slidenum">
              <a:rPr lang="ru-RU" altLang="en-US">
                <a:solidFill>
                  <a:srgbClr val="000000"/>
                </a:solidFill>
              </a:rPr>
              <a:pPr/>
              <a:t>12</a:t>
            </a:fld>
            <a:endParaRPr lang="ru-RU" altLang="en-US">
              <a:solidFill>
                <a:srgbClr val="000000"/>
              </a:solidFill>
            </a:endParaRPr>
          </a:p>
        </p:txBody>
      </p:sp>
      <p:pic>
        <p:nvPicPr>
          <p:cNvPr id="17413" name="Picture 3">
            <a:extLst>
              <a:ext uri="{FF2B5EF4-FFF2-40B4-BE49-F238E27FC236}">
                <a16:creationId xmlns:a16="http://schemas.microsoft.com/office/drawing/2014/main" xmlns="" id="{6F4AFB97-965E-4850-98CB-1953BCA52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D664736-0F77-4825-8110-8AD9E1351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571500"/>
            <a:ext cx="8115300" cy="846138"/>
          </a:xfrm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Результаты опыта: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xmlns="" id="{E33C33BF-C363-46B4-9B25-5687E6594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2938" y="1357313"/>
            <a:ext cx="8229600" cy="4525962"/>
          </a:xfrm>
        </p:spPr>
        <p:txBody>
          <a:bodyPr/>
          <a:lstStyle/>
          <a:p>
            <a:pPr>
              <a:buFont typeface="Times New Roman" pitchFamily="16" charset="0"/>
              <a:buNone/>
              <a:defRPr/>
            </a:pPr>
            <a:r>
              <a:rPr lang="ru-RU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Благодаря рассматриваемой технологии в учебном процессе происходит соединение различных видов интеллектуальной деятельности с искусством общения.</a:t>
            </a:r>
          </a:p>
          <a:p>
            <a:pPr>
              <a:buFont typeface="Times New Roman" pitchFamily="16" charset="0"/>
              <a:buNone/>
              <a:defRPr/>
            </a:pPr>
            <a:r>
              <a:rPr lang="ru-RU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В связи с большим арсеналом приемов и методов, входящих в </a:t>
            </a:r>
            <a:r>
              <a:rPr lang="ru-RU" sz="2400" b="1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ТРКМ</a:t>
            </a:r>
            <a:r>
              <a:rPr lang="ru-RU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каждый преподаватель может выбрать те, которые близки лично ему, не выходя за границы рамочного подхода данной технологии.</a:t>
            </a:r>
            <a:r>
              <a:rPr lang="ru-RU" sz="2400" b="1" dirty="0"/>
              <a:t>     </a:t>
            </a:r>
          </a:p>
          <a:p>
            <a:pPr>
              <a:buFont typeface="Times New Roman" pitchFamily="16" charset="0"/>
              <a:buNone/>
              <a:defRPr/>
            </a:pPr>
            <a:endParaRPr lang="ru-RU" dirty="0"/>
          </a:p>
        </p:txBody>
      </p:sp>
      <p:sp>
        <p:nvSpPr>
          <p:cNvPr id="18436" name="Номер слайда 3">
            <a:extLst>
              <a:ext uri="{FF2B5EF4-FFF2-40B4-BE49-F238E27FC236}">
                <a16:creationId xmlns:a16="http://schemas.microsoft.com/office/drawing/2014/main" xmlns="" id="{68B873AD-0DA8-4C47-A18B-D628DF42B4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8CCC39D-258F-46DA-813F-1F85A29A1ADB}" type="slidenum">
              <a:rPr lang="ru-RU" altLang="en-US">
                <a:solidFill>
                  <a:srgbClr val="000000"/>
                </a:solidFill>
              </a:rPr>
              <a:pPr/>
              <a:t>13</a:t>
            </a:fld>
            <a:endParaRPr lang="ru-RU" altLang="en-US">
              <a:solidFill>
                <a:srgbClr val="000000"/>
              </a:solidFill>
            </a:endParaRPr>
          </a:p>
        </p:txBody>
      </p:sp>
      <p:pic>
        <p:nvPicPr>
          <p:cNvPr id="18437" name="Picture 3">
            <a:extLst>
              <a:ext uri="{FF2B5EF4-FFF2-40B4-BE49-F238E27FC236}">
                <a16:creationId xmlns:a16="http://schemas.microsoft.com/office/drawing/2014/main" xmlns="" id="{1006F0F2-9A3E-4EBC-A4CD-F8B8DC94C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1">
            <a:extLst>
              <a:ext uri="{FF2B5EF4-FFF2-40B4-BE49-F238E27FC236}">
                <a16:creationId xmlns:a16="http://schemas.microsoft.com/office/drawing/2014/main" xmlns="" id="{8F72F106-F066-4144-AE51-8C42F60A0F1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7C5E980-E38D-45F3-A44D-01491521AF79}" type="slidenum">
              <a:rPr lang="ru-RU" altLang="en-US">
                <a:solidFill>
                  <a:srgbClr val="000000"/>
                </a:solidFill>
              </a:rPr>
              <a:pPr/>
              <a:t>14</a:t>
            </a:fld>
            <a:endParaRPr lang="ru-RU" altLang="en-US">
              <a:solidFill>
                <a:srgbClr val="000000"/>
              </a:solidFill>
            </a:endParaRPr>
          </a:p>
        </p:txBody>
      </p:sp>
      <p:pic>
        <p:nvPicPr>
          <p:cNvPr id="19459" name="Содержимое 3">
            <a:extLst>
              <a:ext uri="{FF2B5EF4-FFF2-40B4-BE49-F238E27FC236}">
                <a16:creationId xmlns:a16="http://schemas.microsoft.com/office/drawing/2014/main" xmlns="" id="{C22B5D61-5678-4244-850D-437A67E7D280}"/>
              </a:ext>
            </a:extLst>
          </p:cNvPr>
          <p:cNvPicPr>
            <a:picLocks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0"/>
            <a:ext cx="6815137" cy="559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3">
            <a:extLst>
              <a:ext uri="{FF2B5EF4-FFF2-40B4-BE49-F238E27FC236}">
                <a16:creationId xmlns:a16="http://schemas.microsoft.com/office/drawing/2014/main" xmlns="" id="{360067BC-EF3B-45B3-BE3E-3C003EAA73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063" y="0"/>
            <a:ext cx="2674937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Номер слайда 3">
            <a:extLst>
              <a:ext uri="{FF2B5EF4-FFF2-40B4-BE49-F238E27FC236}">
                <a16:creationId xmlns:a16="http://schemas.microsoft.com/office/drawing/2014/main" xmlns="" id="{174F4E2C-93C0-4A06-A5B6-EF3E5E096C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A817420-A527-4BBA-BE8C-212962D57F28}" type="slidenum">
              <a:rPr lang="ru-RU" altLang="en-US">
                <a:solidFill>
                  <a:srgbClr val="000000"/>
                </a:solidFill>
              </a:rPr>
              <a:pPr/>
              <a:t>15</a:t>
            </a:fld>
            <a:endParaRPr lang="ru-RU" altLang="en-US">
              <a:solidFill>
                <a:srgbClr val="000000"/>
              </a:solidFill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A49BF800-ED5F-4BDE-A877-4FDCCAE90B31}"/>
              </a:ext>
            </a:extLst>
          </p:cNvPr>
          <p:cNvGraphicFramePr>
            <a:graphicFrameLocks noGrp="1"/>
          </p:cNvGraphicFramePr>
          <p:nvPr/>
        </p:nvGraphicFramePr>
        <p:xfrm>
          <a:off x="642938" y="1071563"/>
          <a:ext cx="8286750" cy="5572125"/>
        </p:xfrm>
        <a:graphic>
          <a:graphicData uri="http://schemas.openxmlformats.org/drawingml/2006/table">
            <a:tbl>
              <a:tblPr/>
              <a:tblGrid>
                <a:gridCol w="12858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556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84519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363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Стадии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</a:t>
                      </a: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3575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Первая стадия </a:t>
                      </a:r>
                      <a:r>
                        <a:rPr kumimoji="0" lang="ru-RU" sz="20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«Вызов»</a:t>
                      </a: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4500" algn="l"/>
                        </a:tabLst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1) Актуализировать имеющиеся у учащихся знания  в связи с изучаемым материалом;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4500" algn="l"/>
                        </a:tabLst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2) Пробудить познавательный интерес к изучаемому материалу;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44500" algn="l"/>
                        </a:tabLst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3) Помочь учащимся самим определить направление в изучении темы.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Настраивает на получение новой информации: ученики активизируются, чему способствует индивидуальный ответ на вопрос, актуализируют предшествующие знания и, что особенно важно, формируют запрос на получение новой информации. Кроме того, обращение к личному опыту формирует личную заинтересованность в получении знаний. 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0497" name="Picture 3">
            <a:extLst>
              <a:ext uri="{FF2B5EF4-FFF2-40B4-BE49-F238E27FC236}">
                <a16:creationId xmlns:a16="http://schemas.microsoft.com/office/drawing/2014/main" xmlns="" id="{2E36E7E8-1813-44C4-88DB-D6883995C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063" y="0"/>
            <a:ext cx="2674937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1">
            <a:extLst>
              <a:ext uri="{FF2B5EF4-FFF2-40B4-BE49-F238E27FC236}">
                <a16:creationId xmlns:a16="http://schemas.microsoft.com/office/drawing/2014/main" xmlns="" id="{D7CCCB59-DFE9-4CED-9325-543CCCB8122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CBF2FCE1-B40C-4938-AE50-A4306F3C1596}" type="slidenum">
              <a:rPr lang="ru-RU" altLang="en-US">
                <a:solidFill>
                  <a:srgbClr val="000000"/>
                </a:solidFill>
              </a:rPr>
              <a:pPr/>
              <a:t>16</a:t>
            </a:fld>
            <a:endParaRPr lang="ru-RU" altLang="en-US">
              <a:solidFill>
                <a:srgbClr val="000000"/>
              </a:solidFill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9ABA8327-483D-4B4C-A4A3-4FA353B9432A}"/>
              </a:ext>
            </a:extLst>
          </p:cNvPr>
          <p:cNvGraphicFramePr>
            <a:graphicFrameLocks noGrp="1"/>
          </p:cNvGraphicFramePr>
          <p:nvPr/>
        </p:nvGraphicFramePr>
        <p:xfrm>
          <a:off x="571500" y="928688"/>
          <a:ext cx="8353425" cy="5827712"/>
        </p:xfrm>
        <a:graphic>
          <a:graphicData uri="http://schemas.openxmlformats.org/drawingml/2006/table">
            <a:tbl>
              <a:tblPr/>
              <a:tblGrid>
                <a:gridCol w="214132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2432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877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7152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Стадии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</a:t>
                      </a: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5619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Вторая стадия </a:t>
                      </a:r>
                      <a:r>
                        <a:rPr kumimoji="0" lang="ru-RU" sz="20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«Осмысление»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63550" algn="l"/>
                        </a:tabLst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1) Помочь активно воспринимать изучаемый материал;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63550" algn="l"/>
                        </a:tabLst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2) Помочь соотнести старые знания с новыми.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Заключается в создании ситуации преодоления: учитель (ученик) сознательно ставит себе или партнеру задачу, решение которой потребует определенных усилий. Ситуация требует осознанного участия в процессе познавательной деятельности, принятия ответственности за собственные действия, т. е. формирует реальную субъективную позицию в учении и обучении. 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1521" name="Picture 3">
            <a:extLst>
              <a:ext uri="{FF2B5EF4-FFF2-40B4-BE49-F238E27FC236}">
                <a16:creationId xmlns:a16="http://schemas.microsoft.com/office/drawing/2014/main" xmlns="" id="{3E78E77D-04DE-4CF3-BBCD-F77F79C3A4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0"/>
            <a:ext cx="31527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1">
            <a:extLst>
              <a:ext uri="{FF2B5EF4-FFF2-40B4-BE49-F238E27FC236}">
                <a16:creationId xmlns:a16="http://schemas.microsoft.com/office/drawing/2014/main" xmlns="" id="{D28F7894-C4BD-4645-B31F-C73710E94D1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EC45A55-D5D6-4C61-943E-80750C47E5B8}" type="slidenum">
              <a:rPr lang="ru-RU" altLang="en-US">
                <a:solidFill>
                  <a:srgbClr val="000000"/>
                </a:solidFill>
              </a:rPr>
              <a:pPr/>
              <a:t>17</a:t>
            </a:fld>
            <a:endParaRPr lang="ru-RU" altLang="en-US">
              <a:solidFill>
                <a:srgbClr val="000000"/>
              </a:solidFill>
            </a:endParaRPr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42B29859-843F-4074-B089-F1BCE73AD781}"/>
              </a:ext>
            </a:extLst>
          </p:cNvPr>
          <p:cNvGraphicFramePr>
            <a:graphicFrameLocks noGrp="1"/>
          </p:cNvGraphicFramePr>
          <p:nvPr/>
        </p:nvGraphicFramePr>
        <p:xfrm>
          <a:off x="642938" y="785813"/>
          <a:ext cx="8215312" cy="5953125"/>
        </p:xfrm>
        <a:graphic>
          <a:graphicData uri="http://schemas.openxmlformats.org/drawingml/2006/table">
            <a:tbl>
              <a:tblPr/>
              <a:tblGrid>
                <a:gridCol w="18906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994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7251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14374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Стадии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Задачи</a:t>
                      </a: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kumimoji="0" lang="ru-RU" sz="2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3875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Третья стадия </a:t>
                      </a:r>
                      <a:r>
                        <a:rPr kumimoji="0" lang="ru-RU" sz="20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«Рефлексия»</a:t>
                      </a:r>
                      <a:endParaRPr kumimoji="0" lang="ru-RU" sz="2000" b="1" i="0" u="sng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69900" algn="l"/>
                        </a:tabLst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1) Помочь учащимся самостоятельно обобщить изученный материал;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69900" algn="l"/>
                        </a:tabLst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2) Помочь самостоятельно определить направления в дальнейшем изучении материала. 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Возникает условие для гибкого конструирования информации, учебного материала, что развивает </a:t>
                      </a:r>
                      <a:r>
                        <a:rPr kumimoji="0" lang="ru-RU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креативность</a:t>
                      </a: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восприятия, - именно поэтому данный этап  называю сотворчество.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Основное его содержание - осмысление результатов работы, их общая и индивидуальные оценки, соучастие учеников в определении домашнего задания. </a:t>
                      </a:r>
                      <a:endParaRPr kumimoji="0" lang="ru-RU" sz="20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9" marR="9143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2545" name="Picture 3">
            <a:extLst>
              <a:ext uri="{FF2B5EF4-FFF2-40B4-BE49-F238E27FC236}">
                <a16:creationId xmlns:a16="http://schemas.microsoft.com/office/drawing/2014/main" xmlns="" id="{C1C0980F-7E15-4BBF-A2C5-52B0D5F72A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0"/>
            <a:ext cx="2786062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1">
            <a:extLst>
              <a:ext uri="{FF2B5EF4-FFF2-40B4-BE49-F238E27FC236}">
                <a16:creationId xmlns:a16="http://schemas.microsoft.com/office/drawing/2014/main" xmlns="" id="{AF03F5D1-9A3A-4652-A248-C504161DC88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3CEF67F0-42B0-4BB0-AA98-328F4D893A64}" type="slidenum">
              <a:rPr lang="ru-RU" altLang="en-US">
                <a:solidFill>
                  <a:srgbClr val="000000"/>
                </a:solidFill>
              </a:rPr>
              <a:pPr/>
              <a:t>18</a:t>
            </a:fld>
            <a:endParaRPr lang="ru-RU" altLang="en-US">
              <a:solidFill>
                <a:srgbClr val="0000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BF38D757-B1C6-4177-B64E-F8D4C88D4714}"/>
              </a:ext>
            </a:extLst>
          </p:cNvPr>
          <p:cNvSpPr/>
          <p:nvPr/>
        </p:nvSpPr>
        <p:spPr>
          <a:xfrm>
            <a:off x="785813" y="1000125"/>
            <a:ext cx="8143875" cy="35274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32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Первая стадия –</a:t>
            </a:r>
            <a:r>
              <a:rPr lang="ru-RU" sz="3200" dirty="0">
                <a:solidFill>
                  <a:schemeClr val="hlink"/>
                </a:solidFill>
                <a:latin typeface="Arial" charset="0"/>
                <a:cs typeface="Arial" charset="0"/>
              </a:rPr>
              <a:t> </a:t>
            </a:r>
            <a:r>
              <a:rPr lang="ru-RU" sz="3200" b="1" u="sng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вызов</a:t>
            </a:r>
            <a:r>
              <a:rPr lang="ru-RU" sz="3200" dirty="0">
                <a:latin typeface="Arial" charset="0"/>
                <a:cs typeface="Arial" charset="0"/>
              </a:rPr>
              <a:t>, 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активизирует имеющиеся знания, пробуждает интерес к теме (определяются цели изучения материала)</a:t>
            </a:r>
          </a:p>
          <a:p>
            <a:pPr marL="1588" indent="20638">
              <a:lnSpc>
                <a:spcPct val="90000"/>
              </a:lnSpc>
              <a:defRPr/>
            </a:pP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Приемы:</a:t>
            </a:r>
            <a:r>
              <a:rPr lang="ru-RU" sz="2400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«Кластер», «Корзина идей», «Дерево предсказаний», «Четвёртый лишний», «Свободное плавание»,</a:t>
            </a:r>
            <a:r>
              <a:rPr lang="ru-RU" sz="2400" b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«Мысли по кругу», «Верные и неверные утверждения», прием составления списка известной информации, подбор определений, проблемный вопрос, «Атака вслепую»,  «Мозговой штурм».</a:t>
            </a:r>
          </a:p>
        </p:txBody>
      </p:sp>
      <p:pic>
        <p:nvPicPr>
          <p:cNvPr id="23556" name="Picture 3">
            <a:extLst>
              <a:ext uri="{FF2B5EF4-FFF2-40B4-BE49-F238E27FC236}">
                <a16:creationId xmlns:a16="http://schemas.microsoft.com/office/drawing/2014/main" xmlns="" id="{7601CD3A-33D6-4EF0-ADD9-9E74ACEB5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0"/>
            <a:ext cx="34147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4">
            <a:extLst>
              <a:ext uri="{FF2B5EF4-FFF2-40B4-BE49-F238E27FC236}">
                <a16:creationId xmlns:a16="http://schemas.microsoft.com/office/drawing/2014/main" xmlns="" id="{450D545E-FCAE-4128-A2F3-37E9DCE99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836613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altLang="en-US"/>
          </a:p>
          <a:p>
            <a:endParaRPr lang="ru-RU" altLang="en-US" b="1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CD0CF159-6766-49D5-B27A-36564D04C31B}"/>
              </a:ext>
            </a:extLst>
          </p:cNvPr>
          <p:cNvSpPr/>
          <p:nvPr/>
        </p:nvSpPr>
        <p:spPr>
          <a:xfrm>
            <a:off x="395288" y="476250"/>
            <a:ext cx="8424862" cy="35274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4580" name="Прямоугольник 3">
            <a:extLst>
              <a:ext uri="{FF2B5EF4-FFF2-40B4-BE49-F238E27FC236}">
                <a16:creationId xmlns:a16="http://schemas.microsoft.com/office/drawing/2014/main" xmlns="" id="{8041FC9E-99C2-4908-840D-74954C659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0"/>
            <a:ext cx="6048375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88" indent="20638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endParaRPr lang="ru-RU" altLang="en-US"/>
          </a:p>
          <a:p>
            <a:pPr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ru-RU" altLang="en-US" sz="2800" b="1">
                <a:solidFill>
                  <a:srgbClr val="C00000"/>
                </a:solidFill>
              </a:rPr>
              <a:t>Приём  «Верные и неверные утверждения»</a:t>
            </a:r>
          </a:p>
        </p:txBody>
      </p:sp>
      <p:sp>
        <p:nvSpPr>
          <p:cNvPr id="11" name="Подзаголовок 10">
            <a:extLst>
              <a:ext uri="{FF2B5EF4-FFF2-40B4-BE49-F238E27FC236}">
                <a16:creationId xmlns:a16="http://schemas.microsoft.com/office/drawing/2014/main" xmlns="" id="{14EFE83D-FAED-43BE-BE94-D49F92EC47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650" y="3141663"/>
            <a:ext cx="8064500" cy="3024187"/>
          </a:xfrm>
        </p:spPr>
        <p:txBody>
          <a:bodyPr>
            <a:normAutofit fontScale="25000" lnSpcReduction="20000"/>
          </a:bodyPr>
          <a:lstStyle/>
          <a:p>
            <a:pPr algn="l">
              <a:buFont typeface="Times New Roman" pitchFamily="16" charset="0"/>
              <a:buNone/>
              <a:defRPr/>
            </a:pPr>
            <a:r>
              <a:rPr lang="ru-RU" sz="8000" b="1" dirty="0">
                <a:solidFill>
                  <a:schemeClr val="tx1"/>
                </a:solidFill>
              </a:rPr>
              <a:t>- Верите ли вы, что глагол обозначает  предмет?</a:t>
            </a:r>
          </a:p>
          <a:p>
            <a:pPr algn="l">
              <a:buFont typeface="Times New Roman" pitchFamily="16" charset="0"/>
              <a:buNone/>
              <a:defRPr/>
            </a:pPr>
            <a:r>
              <a:rPr lang="ru-RU" sz="8000" b="1" dirty="0">
                <a:solidFill>
                  <a:schemeClr val="tx1"/>
                </a:solidFill>
              </a:rPr>
              <a:t>- Верите ли вы, что у глагола есть постоянные и непостоянные признаки?</a:t>
            </a:r>
          </a:p>
          <a:p>
            <a:pPr algn="l">
              <a:buFont typeface="Times New Roman" pitchFamily="16" charset="0"/>
              <a:buNone/>
              <a:defRPr/>
            </a:pPr>
            <a:r>
              <a:rPr lang="ru-RU" sz="8000" b="1" dirty="0">
                <a:solidFill>
                  <a:schemeClr val="tx1"/>
                </a:solidFill>
              </a:rPr>
              <a:t>- Верите ли вы, что слово глагол многозначное?</a:t>
            </a:r>
          </a:p>
          <a:p>
            <a:pPr algn="l">
              <a:buFont typeface="Times New Roman" pitchFamily="16" charset="0"/>
              <a:buNone/>
              <a:defRPr/>
            </a:pPr>
            <a:r>
              <a:rPr lang="ru-RU" sz="8000" b="1" dirty="0">
                <a:solidFill>
                  <a:schemeClr val="tx1"/>
                </a:solidFill>
              </a:rPr>
              <a:t>- Верите ли вы, что глагол в предложении может быть подлежащим?</a:t>
            </a:r>
          </a:p>
          <a:p>
            <a:pPr algn="l">
              <a:buFont typeface="Times New Roman" pitchFamily="16" charset="0"/>
              <a:buNone/>
              <a:defRPr/>
            </a:pPr>
            <a:r>
              <a:rPr lang="ru-RU" sz="8000" b="1" dirty="0">
                <a:solidFill>
                  <a:schemeClr val="tx1"/>
                </a:solidFill>
              </a:rPr>
              <a:t>- Верите ли вы, что глаголы бывают возвратные и невозвратные?</a:t>
            </a:r>
          </a:p>
          <a:p>
            <a:pPr algn="l">
              <a:buFont typeface="Times New Roman" pitchFamily="16" charset="0"/>
              <a:buNone/>
              <a:defRPr/>
            </a:pPr>
            <a:r>
              <a:rPr lang="ru-RU" sz="8000" b="1" dirty="0">
                <a:solidFill>
                  <a:schemeClr val="tx1"/>
                </a:solidFill>
              </a:rPr>
              <a:t>- Верите ли вы, что глагол имеет разное лексическое значение?</a:t>
            </a:r>
          </a:p>
          <a:p>
            <a:pPr algn="l">
              <a:buFont typeface="Times New Roman" pitchFamily="16" charset="0"/>
              <a:buNone/>
              <a:defRPr/>
            </a:pPr>
            <a:r>
              <a:rPr lang="ru-RU" sz="8000" b="1" dirty="0">
                <a:solidFill>
                  <a:schemeClr val="tx1"/>
                </a:solidFill>
              </a:rPr>
              <a:t>- Верите ли вы, что у глагола кроме вам известных морфологических признаков есть ещё?</a:t>
            </a:r>
          </a:p>
          <a:p>
            <a:pPr>
              <a:buFont typeface="Times New Roman" pitchFamily="16" charset="0"/>
              <a:buNone/>
              <a:defRPr/>
            </a:pPr>
            <a:endParaRPr lang="ru-RU" dirty="0"/>
          </a:p>
        </p:txBody>
      </p:sp>
      <p:graphicFrame>
        <p:nvGraphicFramePr>
          <p:cNvPr id="9" name="Содержимое 8">
            <a:extLst>
              <a:ext uri="{FF2B5EF4-FFF2-40B4-BE49-F238E27FC236}">
                <a16:creationId xmlns:a16="http://schemas.microsoft.com/office/drawing/2014/main" xmlns="" id="{88D7C1AC-3668-4555-BC5B-E7FF8F9397D0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785813" y="1285875"/>
          <a:ext cx="7981950" cy="17637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825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756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756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756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7561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7561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7561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647895">
                <a:tc>
                  <a:txBody>
                    <a:bodyPr/>
                    <a:lstStyle/>
                    <a:p>
                      <a:r>
                        <a:rPr lang="ru-RU" sz="1800" dirty="0"/>
                        <a:t>1</a:t>
                      </a:r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2</a:t>
                      </a:r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3</a:t>
                      </a:r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4</a:t>
                      </a:r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5</a:t>
                      </a:r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6</a:t>
                      </a:r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7</a:t>
                      </a:r>
                    </a:p>
                  </a:txBody>
                  <a:tcPr marL="91437" marR="91437" marT="45707" marB="45707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15818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91437" marR="91437" marT="45707" marB="45707"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37" marR="91437" marT="45707" marB="45707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24608" name="Picture 3">
            <a:extLst>
              <a:ext uri="{FF2B5EF4-FFF2-40B4-BE49-F238E27FC236}">
                <a16:creationId xmlns:a16="http://schemas.microsoft.com/office/drawing/2014/main" xmlns="" id="{BF6DDE56-A2A1-4308-AD7C-83A67D5E3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0"/>
            <a:ext cx="34147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9BB8A746-F2B1-4F32-A561-825313466F04}"/>
              </a:ext>
            </a:extLst>
          </p:cNvPr>
          <p:cNvSpPr txBox="1">
            <a:spLocks/>
          </p:cNvSpPr>
          <p:nvPr/>
        </p:nvSpPr>
        <p:spPr>
          <a:xfrm>
            <a:off x="214313" y="1071563"/>
            <a:ext cx="8462962" cy="500062"/>
          </a:xfrm>
          <a:prstGeom prst="rect">
            <a:avLst/>
          </a:prstGeom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</p:txBody>
      </p:sp>
      <p:pic>
        <p:nvPicPr>
          <p:cNvPr id="25603" name="Рисунок 5">
            <a:extLst>
              <a:ext uri="{FF2B5EF4-FFF2-40B4-BE49-F238E27FC236}">
                <a16:creationId xmlns:a16="http://schemas.microsoft.com/office/drawing/2014/main" xmlns="" id="{B68CFBED-3176-4A0D-8428-4CFBB7726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500188"/>
            <a:ext cx="7893050" cy="41910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Rectangle 3">
            <a:extLst>
              <a:ext uri="{FF2B5EF4-FFF2-40B4-BE49-F238E27FC236}">
                <a16:creationId xmlns:a16="http://schemas.microsoft.com/office/drawing/2014/main" xmlns="" id="{8FCA9042-B616-482F-8A79-AE3D21676B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85750" y="3000375"/>
            <a:ext cx="3786188" cy="2143125"/>
          </a:xfrm>
        </p:spPr>
        <p:txBody>
          <a:bodyPr>
            <a:normAutofit/>
          </a:bodyPr>
          <a:lstStyle/>
          <a:p>
            <a:pPr marL="182563" indent="0">
              <a:lnSpc>
                <a:spcPct val="110000"/>
              </a:lnSpc>
              <a:buFont typeface="Wingdings" pitchFamily="2" charset="2"/>
              <a:buNone/>
              <a:defRPr/>
            </a:pPr>
            <a:r>
              <a:rPr lang="ru-RU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Листья</a:t>
            </a:r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аргументы 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обоснование этих 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предположений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xmlns="" id="{1D145A1F-5E87-4B15-895F-C0F003CE2278}"/>
              </a:ext>
            </a:extLst>
          </p:cNvPr>
          <p:cNvSpPr txBox="1">
            <a:spLocks noChangeArrowheads="1"/>
          </p:cNvSpPr>
          <p:nvPr/>
        </p:nvSpPr>
        <p:spPr>
          <a:xfrm>
            <a:off x="971550" y="5357813"/>
            <a:ext cx="7777163" cy="950912"/>
          </a:xfrm>
          <a:prstGeom prst="rect">
            <a:avLst/>
          </a:prstGeom>
        </p:spPr>
        <p:txBody>
          <a:bodyPr/>
          <a:lstStyle/>
          <a:p>
            <a:pPr marL="360363" fontAlgn="auto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defRPr/>
            </a:pP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Ствол дерева – тема  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xmlns="" id="{2E0BA1AC-6AD2-441F-B75F-C9E8D88D899C}"/>
              </a:ext>
            </a:extLst>
          </p:cNvPr>
          <p:cNvSpPr txBox="1">
            <a:spLocks noChangeArrowheads="1"/>
          </p:cNvSpPr>
          <p:nvPr/>
        </p:nvSpPr>
        <p:spPr>
          <a:xfrm>
            <a:off x="5500688" y="3071813"/>
            <a:ext cx="3857625" cy="1000125"/>
          </a:xfrm>
          <a:prstGeom prst="rect">
            <a:avLst/>
          </a:prstGeom>
        </p:spPr>
        <p:txBody>
          <a:bodyPr/>
          <a:lstStyle/>
          <a:p>
            <a:pPr marL="92075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ru-RU" sz="2400" b="1" dirty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Ветви - предположения</a:t>
            </a:r>
          </a:p>
          <a:p>
            <a:pPr marL="92075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endParaRPr lang="ru-RU" sz="2800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xmlns="" id="{0ACB2D75-6940-4C81-A53D-D38BD1B7738A}"/>
              </a:ext>
            </a:extLst>
          </p:cNvPr>
          <p:cNvSpPr txBox="1">
            <a:spLocks noChangeArrowheads="1"/>
          </p:cNvSpPr>
          <p:nvPr/>
        </p:nvSpPr>
        <p:spPr>
          <a:xfrm>
            <a:off x="5357813" y="4214813"/>
            <a:ext cx="4000500" cy="1000125"/>
          </a:xfrm>
          <a:prstGeom prst="rect">
            <a:avLst/>
          </a:prstGeom>
        </p:spPr>
        <p:txBody>
          <a:bodyPr/>
          <a:lstStyle/>
          <a:p>
            <a:pPr marL="92075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r>
              <a:rPr lang="ru-RU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вероятные и возможные</a:t>
            </a:r>
          </a:p>
          <a:p>
            <a:pPr marL="92075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0000"/>
              <a:defRPr/>
            </a:pPr>
            <a:endParaRPr lang="ru-RU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633F5B78-987E-4568-8168-AA3D32F7976C}"/>
              </a:ext>
            </a:extLst>
          </p:cNvPr>
          <p:cNvCxnSpPr/>
          <p:nvPr/>
        </p:nvCxnSpPr>
        <p:spPr>
          <a:xfrm rot="16200000" flipH="1">
            <a:off x="7250906" y="3750469"/>
            <a:ext cx="785813" cy="714375"/>
          </a:xfrm>
          <a:prstGeom prst="straightConnector1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xmlns="" id="{5B6C119F-9D67-4824-ABAC-766E2BD4A22D}"/>
              </a:ext>
            </a:extLst>
          </p:cNvPr>
          <p:cNvCxnSpPr/>
          <p:nvPr/>
        </p:nvCxnSpPr>
        <p:spPr>
          <a:xfrm rot="10800000" flipV="1">
            <a:off x="6000750" y="3714750"/>
            <a:ext cx="857250" cy="714375"/>
          </a:xfrm>
          <a:prstGeom prst="straightConnector1">
            <a:avLst/>
          </a:prstGeom>
          <a:ln w="25400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10" name="Picture 3">
            <a:extLst>
              <a:ext uri="{FF2B5EF4-FFF2-40B4-BE49-F238E27FC236}">
                <a16:creationId xmlns:a16="http://schemas.microsoft.com/office/drawing/2014/main" xmlns="" id="{534CC241-37B4-4BA6-AA85-737B6B091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0"/>
            <a:ext cx="34147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CD3EFE36-69EF-4CEB-9BDA-E79F44976D3E}"/>
              </a:ext>
            </a:extLst>
          </p:cNvPr>
          <p:cNvSpPr txBox="1">
            <a:spLocks/>
          </p:cNvSpPr>
          <p:nvPr/>
        </p:nvSpPr>
        <p:spPr>
          <a:xfrm>
            <a:off x="285750" y="714375"/>
            <a:ext cx="8462963" cy="785813"/>
          </a:xfrm>
          <a:prstGeom prst="rect">
            <a:avLst/>
          </a:prstGeom>
        </p:spPr>
        <p:txBody>
          <a:bodyPr anchor="b"/>
          <a:lstStyle/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4000" b="1" cap="small" dirty="0">
              <a:latin typeface="+mj-lt"/>
              <a:ea typeface="+mj-ea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4000" b="1" cap="small" dirty="0">
                <a:solidFill>
                  <a:srgbClr val="C00000"/>
                </a:solidFill>
                <a:latin typeface="+mj-lt"/>
                <a:ea typeface="+mj-ea"/>
                <a:cs typeface="Times New Roman" pitchFamily="18" charset="0"/>
              </a:rPr>
              <a:t>Прием «Дерево предсказаний»</a:t>
            </a:r>
            <a:r>
              <a:rPr lang="ru-RU" sz="4000" b="1" cap="small" dirty="0">
                <a:latin typeface="+mj-lt"/>
                <a:ea typeface="+mj-ea"/>
                <a:cs typeface="Times New Roman" pitchFamily="18" charset="0"/>
              </a:rPr>
              <a:t>»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4">
            <a:extLst>
              <a:ext uri="{FF2B5EF4-FFF2-40B4-BE49-F238E27FC236}">
                <a16:creationId xmlns:a16="http://schemas.microsoft.com/office/drawing/2014/main" xmlns="" id="{1E00F878-E12E-4BCA-8ADB-A6BF1AB703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836613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altLang="en-US"/>
          </a:p>
          <a:p>
            <a:endParaRPr lang="ru-RU" altLang="en-US" b="1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3A3CC3CF-2891-47CB-ACE3-7EED264A844F}"/>
              </a:ext>
            </a:extLst>
          </p:cNvPr>
          <p:cNvSpPr/>
          <p:nvPr/>
        </p:nvSpPr>
        <p:spPr>
          <a:xfrm>
            <a:off x="395288" y="476250"/>
            <a:ext cx="8424862" cy="35274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26628" name="Заголовок 6">
            <a:extLst>
              <a:ext uri="{FF2B5EF4-FFF2-40B4-BE49-F238E27FC236}">
                <a16:creationId xmlns:a16="http://schemas.microsoft.com/office/drawing/2014/main" xmlns="" id="{DD7CEE88-A7FC-4ADB-951E-90FDE1603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0" y="1143000"/>
            <a:ext cx="6765925" cy="650875"/>
          </a:xfrm>
        </p:spPr>
        <p:txBody>
          <a:bodyPr/>
          <a:lstStyle/>
          <a:p>
            <a:r>
              <a:rPr lang="ru-RU" altLang="en-US" sz="3200" b="1">
                <a:solidFill>
                  <a:srgbClr val="0000CC"/>
                </a:solidFill>
              </a:rPr>
              <a:t/>
            </a:r>
            <a:br>
              <a:rPr lang="ru-RU" altLang="en-US" sz="3200" b="1">
                <a:solidFill>
                  <a:srgbClr val="0000CC"/>
                </a:solidFill>
              </a:rPr>
            </a:br>
            <a:r>
              <a:rPr lang="ru-RU" altLang="en-US" sz="3200" b="1">
                <a:solidFill>
                  <a:srgbClr val="C00000"/>
                </a:solidFill>
              </a:rPr>
              <a:t/>
            </a:r>
            <a:br>
              <a:rPr lang="ru-RU" altLang="en-US" sz="3200" b="1">
                <a:solidFill>
                  <a:srgbClr val="C00000"/>
                </a:solidFill>
              </a:rPr>
            </a:br>
            <a:r>
              <a:rPr lang="ru-RU" altLang="en-US" sz="3200" b="1">
                <a:solidFill>
                  <a:srgbClr val="C00000"/>
                </a:solidFill>
              </a:rPr>
              <a:t/>
            </a:r>
            <a:br>
              <a:rPr lang="ru-RU" altLang="en-US" sz="3200" b="1">
                <a:solidFill>
                  <a:srgbClr val="C00000"/>
                </a:solidFill>
              </a:rPr>
            </a:br>
            <a:r>
              <a:rPr lang="ru-RU" altLang="en-US" sz="3200" b="1">
                <a:solidFill>
                  <a:srgbClr val="C00000"/>
                </a:solidFill>
              </a:rPr>
              <a:t/>
            </a:r>
            <a:br>
              <a:rPr lang="ru-RU" altLang="en-US" sz="3200" b="1">
                <a:solidFill>
                  <a:srgbClr val="C00000"/>
                </a:solidFill>
              </a:rPr>
            </a:br>
            <a:r>
              <a:rPr lang="ru-RU" altLang="en-US" sz="3200" b="1">
                <a:solidFill>
                  <a:srgbClr val="C00000"/>
                </a:solidFill>
              </a:rPr>
              <a:t/>
            </a:r>
            <a:br>
              <a:rPr lang="ru-RU" altLang="en-US" sz="3200" b="1">
                <a:solidFill>
                  <a:srgbClr val="C00000"/>
                </a:solidFill>
              </a:rPr>
            </a:br>
            <a:r>
              <a:rPr lang="ru-RU" altLang="en-US" sz="3200" b="1">
                <a:solidFill>
                  <a:srgbClr val="C00000"/>
                </a:solidFill>
              </a:rPr>
              <a:t>Прием «Дерево предсказаний»</a:t>
            </a:r>
            <a:r>
              <a:rPr lang="ru-RU" altLang="en-US" sz="3200">
                <a:solidFill>
                  <a:srgbClr val="0000CC"/>
                </a:solidFill>
              </a:rPr>
              <a:t/>
            </a:r>
            <a:br>
              <a:rPr lang="ru-RU" altLang="en-US" sz="3200">
                <a:solidFill>
                  <a:srgbClr val="0000CC"/>
                </a:solidFill>
              </a:rPr>
            </a:br>
            <a:endParaRPr lang="ru-RU" altLang="en-US" sz="3200">
              <a:solidFill>
                <a:srgbClr val="0000CC"/>
              </a:solidFill>
            </a:endParaRPr>
          </a:p>
        </p:txBody>
      </p:sp>
      <p:sp>
        <p:nvSpPr>
          <p:cNvPr id="26629" name="Rectangle 17">
            <a:extLst>
              <a:ext uri="{FF2B5EF4-FFF2-40B4-BE49-F238E27FC236}">
                <a16:creationId xmlns:a16="http://schemas.microsoft.com/office/drawing/2014/main" xmlns="" id="{83F71685-D201-45E7-A34C-BEBE96BA59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374650"/>
            <a:ext cx="8243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ru-RU" altLang="en-US"/>
          </a:p>
        </p:txBody>
      </p:sp>
      <p:grpSp>
        <p:nvGrpSpPr>
          <p:cNvPr id="26630" name="Group 1">
            <a:extLst>
              <a:ext uri="{FF2B5EF4-FFF2-40B4-BE49-F238E27FC236}">
                <a16:creationId xmlns:a16="http://schemas.microsoft.com/office/drawing/2014/main" xmlns="" id="{96337115-8828-4ECE-A2CB-BA4AD34D3C9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14375" y="1500188"/>
            <a:ext cx="7643813" cy="4643437"/>
            <a:chOff x="638" y="2491"/>
            <a:chExt cx="9702" cy="5817"/>
          </a:xfrm>
        </p:grpSpPr>
        <p:sp>
          <p:nvSpPr>
            <p:cNvPr id="26632" name="AutoShape 16">
              <a:extLst>
                <a:ext uri="{FF2B5EF4-FFF2-40B4-BE49-F238E27FC236}">
                  <a16:creationId xmlns:a16="http://schemas.microsoft.com/office/drawing/2014/main" xmlns="" id="{66D52A13-0966-4E21-BA60-45C5F7202DFE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275" y="3124"/>
              <a:ext cx="6224" cy="3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33" name="Rectangle 15">
              <a:extLst>
                <a:ext uri="{FF2B5EF4-FFF2-40B4-BE49-F238E27FC236}">
                  <a16:creationId xmlns:a16="http://schemas.microsoft.com/office/drawing/2014/main" xmlns="" id="{CAA47E3A-1417-4EC3-A7E2-7A4ABEE660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1" y="4207"/>
              <a:ext cx="2833" cy="20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en-US" sz="2400">
                  <a:solidFill>
                    <a:srgbClr val="C00000"/>
                  </a:solidFill>
                </a:rPr>
                <a:t>ГЛАГОЛ КАК       ЧАСТЬ РЕЧИ</a:t>
              </a:r>
            </a:p>
          </p:txBody>
        </p:sp>
        <p:sp>
          <p:nvSpPr>
            <p:cNvPr id="26634" name="Line 13">
              <a:extLst>
                <a:ext uri="{FF2B5EF4-FFF2-40B4-BE49-F238E27FC236}">
                  <a16:creationId xmlns:a16="http://schemas.microsoft.com/office/drawing/2014/main" xmlns="" id="{C2B082DA-0304-4CEB-A885-2CBBCA83A6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806" y="3475"/>
              <a:ext cx="1077" cy="71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35" name="Line 12">
              <a:extLst>
                <a:ext uri="{FF2B5EF4-FFF2-40B4-BE49-F238E27FC236}">
                  <a16:creationId xmlns:a16="http://schemas.microsoft.com/office/drawing/2014/main" xmlns="" id="{C930E8EB-441E-448F-B266-E538413A9FF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087" y="5176"/>
              <a:ext cx="880" cy="10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36" name="Line 11">
              <a:extLst>
                <a:ext uri="{FF2B5EF4-FFF2-40B4-BE49-F238E27FC236}">
                  <a16:creationId xmlns:a16="http://schemas.microsoft.com/office/drawing/2014/main" xmlns="" id="{81BB0BDF-534A-438D-B50F-6852A3BE0A6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902" y="3475"/>
              <a:ext cx="1088" cy="7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37" name="Line 10">
              <a:extLst>
                <a:ext uri="{FF2B5EF4-FFF2-40B4-BE49-F238E27FC236}">
                  <a16:creationId xmlns:a16="http://schemas.microsoft.com/office/drawing/2014/main" xmlns="" id="{CC5F125C-02B1-400E-9CDF-E276B09C7AE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894" y="5355"/>
              <a:ext cx="928" cy="8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6638" name="Rectangle 9">
              <a:extLst>
                <a:ext uri="{FF2B5EF4-FFF2-40B4-BE49-F238E27FC236}">
                  <a16:creationId xmlns:a16="http://schemas.microsoft.com/office/drawing/2014/main" xmlns="" id="{4FE2F61F-1C02-4233-A022-8971A5038F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1" y="3130"/>
              <a:ext cx="1271" cy="55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altLang="en-US"/>
            </a:p>
          </p:txBody>
        </p:sp>
        <p:sp>
          <p:nvSpPr>
            <p:cNvPr id="26639" name="Text Box 8">
              <a:extLst>
                <a:ext uri="{FF2B5EF4-FFF2-40B4-BE49-F238E27FC236}">
                  <a16:creationId xmlns:a16="http://schemas.microsoft.com/office/drawing/2014/main" xmlns="" id="{BE7DF7AC-625A-4331-92E1-7027D726B0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" y="2491"/>
              <a:ext cx="3264" cy="170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defTabSz="914400" eaLnBrk="1" hangingPunct="1"/>
              <a:r>
                <a:rPr lang="ru-RU" altLang="en-US" sz="2400">
                  <a:solidFill>
                    <a:schemeClr val="tx1"/>
                  </a:solidFill>
                  <a:latin typeface="Calibri" panose="020F0502020204030204" pitchFamily="34" charset="0"/>
                  <a:cs typeface="Times New Roman" panose="02020603050405020304" pitchFamily="18" charset="0"/>
                </a:rPr>
                <a:t>Повторить  то , что знаем о глаголе.</a:t>
              </a:r>
              <a:endParaRPr lang="ru-RU" altLang="en-US" sz="2400">
                <a:solidFill>
                  <a:schemeClr val="tx1"/>
                </a:solidFill>
              </a:endParaRPr>
            </a:p>
            <a:p>
              <a:pPr defTabSz="914400"/>
              <a:endParaRPr lang="ru-RU" altLang="en-US" sz="800">
                <a:solidFill>
                  <a:schemeClr val="tx1"/>
                </a:solidFill>
              </a:endParaRPr>
            </a:p>
            <a:p>
              <a:pPr defTabSz="914400"/>
              <a:endParaRPr lang="ru-RU" altLang="en-US">
                <a:solidFill>
                  <a:schemeClr val="tx1"/>
                </a:solidFill>
              </a:endParaRPr>
            </a:p>
          </p:txBody>
        </p:sp>
        <p:sp>
          <p:nvSpPr>
            <p:cNvPr id="26640" name="Text Box 6">
              <a:extLst>
                <a:ext uri="{FF2B5EF4-FFF2-40B4-BE49-F238E27FC236}">
                  <a16:creationId xmlns:a16="http://schemas.microsoft.com/office/drawing/2014/main" xmlns="" id="{AA8D9BE6-42D8-4793-826C-60659B9369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" y="6250"/>
              <a:ext cx="3290" cy="200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defTabSz="914400" eaLnBrk="1" hangingPunct="1"/>
              <a:r>
                <a:rPr lang="ru-RU" altLang="en-US" sz="2400">
                  <a:solidFill>
                    <a:schemeClr val="tx1"/>
                  </a:solidFill>
                  <a:latin typeface="Calibri" panose="020F0502020204030204" pitchFamily="34" charset="0"/>
                  <a:cs typeface="Times New Roman" panose="02020603050405020304" pitchFamily="18" charset="0"/>
                </a:rPr>
                <a:t>Выявлять морфологические признаки глагола.</a:t>
              </a:r>
              <a:endParaRPr lang="ru-RU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26641" name="Text Box 4">
              <a:extLst>
                <a:ext uri="{FF2B5EF4-FFF2-40B4-BE49-F238E27FC236}">
                  <a16:creationId xmlns:a16="http://schemas.microsoft.com/office/drawing/2014/main" xmlns="" id="{DF145DCD-8F52-4C5C-8301-ACC8159288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" y="2492"/>
              <a:ext cx="3356" cy="178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defTabSz="914400" eaLnBrk="1" hangingPunct="1"/>
              <a:r>
                <a:rPr lang="ru-RU" altLang="en-US" sz="2400">
                  <a:solidFill>
                    <a:schemeClr val="tx1"/>
                  </a:solidFill>
                  <a:latin typeface="Calibri" panose="020F0502020204030204" pitchFamily="34" charset="0"/>
                  <a:cs typeface="Times New Roman" panose="02020603050405020304" pitchFamily="18" charset="0"/>
                </a:rPr>
                <a:t>Узнать что-то новое о глаголе</a:t>
              </a:r>
              <a:endParaRPr lang="ru-RU" altLang="en-US" sz="2400">
                <a:solidFill>
                  <a:schemeClr val="tx1"/>
                </a:solidFill>
              </a:endParaRPr>
            </a:p>
          </p:txBody>
        </p:sp>
        <p:sp>
          <p:nvSpPr>
            <p:cNvPr id="26642" name="Text Box 2">
              <a:extLst>
                <a:ext uri="{FF2B5EF4-FFF2-40B4-BE49-F238E27FC236}">
                  <a16:creationId xmlns:a16="http://schemas.microsoft.com/office/drawing/2014/main" xmlns="" id="{E61F9E89-7EE0-4EE9-B8E4-F44F2259029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94" y="6250"/>
              <a:ext cx="3446" cy="205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defTabSz="914400" eaLnBrk="1" hangingPunct="1"/>
              <a:r>
                <a:rPr lang="ru-RU" altLang="en-US" sz="2400">
                  <a:solidFill>
                    <a:schemeClr val="tx1"/>
                  </a:solidFill>
                  <a:latin typeface="Calibri" panose="020F0502020204030204" pitchFamily="34" charset="0"/>
                  <a:cs typeface="Times New Roman" panose="02020603050405020304" pitchFamily="18" charset="0"/>
                </a:rPr>
                <a:t>Учиться анализировать и сравнивать.</a:t>
              </a:r>
              <a:endParaRPr lang="ru-RU" altLang="en-US" sz="2400">
                <a:solidFill>
                  <a:schemeClr val="tx1"/>
                </a:solidFill>
              </a:endParaRPr>
            </a:p>
          </p:txBody>
        </p:sp>
      </p:grpSp>
      <p:pic>
        <p:nvPicPr>
          <p:cNvPr id="26631" name="Picture 3">
            <a:extLst>
              <a:ext uri="{FF2B5EF4-FFF2-40B4-BE49-F238E27FC236}">
                <a16:creationId xmlns:a16="http://schemas.microsoft.com/office/drawing/2014/main" xmlns="" id="{F557DC30-8C33-4991-B720-C2333085F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0"/>
            <a:ext cx="34147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233A8262-27D7-4040-9FCB-44C997BD0EBB}"/>
              </a:ext>
            </a:extLst>
          </p:cNvPr>
          <p:cNvSpPr/>
          <p:nvPr/>
        </p:nvSpPr>
        <p:spPr>
          <a:xfrm>
            <a:off x="3429000" y="1714500"/>
            <a:ext cx="1928813" cy="1143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тема</a:t>
            </a: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38CF92C3-4287-4BA1-8D04-22CD7ABED7A4}"/>
              </a:ext>
            </a:extLst>
          </p:cNvPr>
          <p:cNvSpPr/>
          <p:nvPr/>
        </p:nvSpPr>
        <p:spPr>
          <a:xfrm>
            <a:off x="785813" y="2143125"/>
            <a:ext cx="1643062" cy="64293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4DBDE3E1-AE91-4597-A837-76588FBD8CA7}"/>
              </a:ext>
            </a:extLst>
          </p:cNvPr>
          <p:cNvSpPr/>
          <p:nvPr/>
        </p:nvSpPr>
        <p:spPr>
          <a:xfrm>
            <a:off x="2000250" y="3929063"/>
            <a:ext cx="1643063" cy="6429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AF063857-461C-4F5B-8E8A-4C483B8C6555}"/>
              </a:ext>
            </a:extLst>
          </p:cNvPr>
          <p:cNvSpPr/>
          <p:nvPr/>
        </p:nvSpPr>
        <p:spPr>
          <a:xfrm>
            <a:off x="5857875" y="2143125"/>
            <a:ext cx="1643063" cy="64293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xmlns="" id="{EF6839B2-EB6F-42E3-9F17-CE2B74623208}"/>
              </a:ext>
            </a:extLst>
          </p:cNvPr>
          <p:cNvSpPr/>
          <p:nvPr/>
        </p:nvSpPr>
        <p:spPr>
          <a:xfrm>
            <a:off x="4643438" y="3786188"/>
            <a:ext cx="1643062" cy="6429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xmlns="" id="{B36F8A33-3E6D-4259-B127-10A7632C9709}"/>
              </a:ext>
            </a:extLst>
          </p:cNvPr>
          <p:cNvCxnSpPr>
            <a:stCxn id="8" idx="6"/>
            <a:endCxn id="7" idx="2"/>
          </p:cNvCxnSpPr>
          <p:nvPr/>
        </p:nvCxnSpPr>
        <p:spPr>
          <a:xfrm flipV="1">
            <a:off x="2428875" y="2286000"/>
            <a:ext cx="1000125" cy="177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xmlns="" id="{B20D1810-A34D-4D9C-9639-99E4BC81F7B0}"/>
              </a:ext>
            </a:extLst>
          </p:cNvPr>
          <p:cNvCxnSpPr/>
          <p:nvPr/>
        </p:nvCxnSpPr>
        <p:spPr>
          <a:xfrm rot="5400000">
            <a:off x="2523332" y="2972594"/>
            <a:ext cx="1238250" cy="7826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xmlns="" id="{0E6803E3-A1AB-4EB5-8F3A-4B9EBE813FA8}"/>
              </a:ext>
            </a:extLst>
          </p:cNvPr>
          <p:cNvCxnSpPr/>
          <p:nvPr/>
        </p:nvCxnSpPr>
        <p:spPr>
          <a:xfrm rot="16200000" flipH="1">
            <a:off x="4464844" y="3178969"/>
            <a:ext cx="1143000" cy="5000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xmlns="" id="{811498A5-8453-4E83-8B82-6EFF80DD60A5}"/>
              </a:ext>
            </a:extLst>
          </p:cNvPr>
          <p:cNvCxnSpPr>
            <a:stCxn id="9" idx="3"/>
          </p:cNvCxnSpPr>
          <p:nvPr/>
        </p:nvCxnSpPr>
        <p:spPr>
          <a:xfrm rot="5400000">
            <a:off x="1395413" y="4440238"/>
            <a:ext cx="808037" cy="8842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xmlns="" id="{8975C11C-C778-428E-94C5-8EFD946B13A6}"/>
              </a:ext>
            </a:extLst>
          </p:cNvPr>
          <p:cNvCxnSpPr/>
          <p:nvPr/>
        </p:nvCxnSpPr>
        <p:spPr>
          <a:xfrm>
            <a:off x="6286500" y="5357813"/>
            <a:ext cx="571500" cy="428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xmlns="" id="{8936C759-49F1-42F8-88A7-42C6156F0844}"/>
              </a:ext>
            </a:extLst>
          </p:cNvPr>
          <p:cNvCxnSpPr/>
          <p:nvPr/>
        </p:nvCxnSpPr>
        <p:spPr>
          <a:xfrm>
            <a:off x="3143250" y="5572125"/>
            <a:ext cx="571500" cy="428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xmlns="" id="{3E05E1ED-D69E-4E0D-97FE-DB1D89B5CA7E}"/>
              </a:ext>
            </a:extLst>
          </p:cNvPr>
          <p:cNvCxnSpPr>
            <a:stCxn id="10" idx="2"/>
            <a:endCxn id="7" idx="6"/>
          </p:cNvCxnSpPr>
          <p:nvPr/>
        </p:nvCxnSpPr>
        <p:spPr>
          <a:xfrm rot="10800000">
            <a:off x="5357813" y="2286000"/>
            <a:ext cx="500062" cy="177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xmlns="" id="{DF4222E1-0FA5-47D1-9906-884A2A5E69D1}"/>
              </a:ext>
            </a:extLst>
          </p:cNvPr>
          <p:cNvCxnSpPr/>
          <p:nvPr/>
        </p:nvCxnSpPr>
        <p:spPr>
          <a:xfrm flipV="1">
            <a:off x="3786188" y="5500688"/>
            <a:ext cx="544512" cy="5000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2A4C0256-1840-4D4B-AFAB-3BDD7060CB47}"/>
              </a:ext>
            </a:extLst>
          </p:cNvPr>
          <p:cNvCxnSpPr/>
          <p:nvPr/>
        </p:nvCxnSpPr>
        <p:spPr>
          <a:xfrm rot="16200000" flipV="1">
            <a:off x="5572125" y="4500563"/>
            <a:ext cx="500063" cy="3571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xmlns="" id="{4F66D038-A8A9-457B-924B-FB0BAB15E175}"/>
              </a:ext>
            </a:extLst>
          </p:cNvPr>
          <p:cNvCxnSpPr/>
          <p:nvPr/>
        </p:nvCxnSpPr>
        <p:spPr>
          <a:xfrm rot="5400000" flipH="1" flipV="1">
            <a:off x="4679157" y="4464844"/>
            <a:ext cx="642937" cy="4286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xmlns="" id="{9B129008-FE7B-4C56-9375-D84CA3E6F242}"/>
              </a:ext>
            </a:extLst>
          </p:cNvPr>
          <p:cNvCxnSpPr/>
          <p:nvPr/>
        </p:nvCxnSpPr>
        <p:spPr>
          <a:xfrm rot="16200000" flipH="1">
            <a:off x="6822282" y="2964656"/>
            <a:ext cx="571500" cy="2143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xmlns="" id="{E9C99AC3-71B2-409B-8F21-91B924B4E28F}"/>
              </a:ext>
            </a:extLst>
          </p:cNvPr>
          <p:cNvCxnSpPr/>
          <p:nvPr/>
        </p:nvCxnSpPr>
        <p:spPr>
          <a:xfrm rot="16200000" flipH="1">
            <a:off x="2357437" y="4786313"/>
            <a:ext cx="500063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67" name="Picture 4" descr="NA05962">
            <a:extLst>
              <a:ext uri="{FF2B5EF4-FFF2-40B4-BE49-F238E27FC236}">
                <a16:creationId xmlns:a16="http://schemas.microsoft.com/office/drawing/2014/main" xmlns="" id="{99BD3997-5973-4A7A-9D94-90B1FD6E8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1000125"/>
            <a:ext cx="163512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Овал 42">
            <a:extLst>
              <a:ext uri="{FF2B5EF4-FFF2-40B4-BE49-F238E27FC236}">
                <a16:creationId xmlns:a16="http://schemas.microsoft.com/office/drawing/2014/main" xmlns="" id="{7B68FEB3-4E7E-4A63-BFA0-04F86C85A2AE}"/>
              </a:ext>
            </a:extLst>
          </p:cNvPr>
          <p:cNvSpPr/>
          <p:nvPr/>
        </p:nvSpPr>
        <p:spPr>
          <a:xfrm>
            <a:off x="6929438" y="3357563"/>
            <a:ext cx="928687" cy="6429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>
            <a:extLst>
              <a:ext uri="{FF2B5EF4-FFF2-40B4-BE49-F238E27FC236}">
                <a16:creationId xmlns:a16="http://schemas.microsoft.com/office/drawing/2014/main" xmlns="" id="{8077729A-4296-4685-A5FF-0E914BCF9544}"/>
              </a:ext>
            </a:extLst>
          </p:cNvPr>
          <p:cNvSpPr/>
          <p:nvPr/>
        </p:nvSpPr>
        <p:spPr>
          <a:xfrm>
            <a:off x="714375" y="5072063"/>
            <a:ext cx="928688" cy="6429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5" name="Овал 44">
            <a:extLst>
              <a:ext uri="{FF2B5EF4-FFF2-40B4-BE49-F238E27FC236}">
                <a16:creationId xmlns:a16="http://schemas.microsoft.com/office/drawing/2014/main" xmlns="" id="{94495525-86AA-4DE5-AEDD-435A8E57965D}"/>
              </a:ext>
            </a:extLst>
          </p:cNvPr>
          <p:cNvSpPr/>
          <p:nvPr/>
        </p:nvSpPr>
        <p:spPr>
          <a:xfrm>
            <a:off x="5715000" y="4857750"/>
            <a:ext cx="928688" cy="64293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6" name="Овал 45">
            <a:extLst>
              <a:ext uri="{FF2B5EF4-FFF2-40B4-BE49-F238E27FC236}">
                <a16:creationId xmlns:a16="http://schemas.microsoft.com/office/drawing/2014/main" xmlns="" id="{2D4D1EB0-E6BE-4685-A345-FAB608086FC4}"/>
              </a:ext>
            </a:extLst>
          </p:cNvPr>
          <p:cNvSpPr/>
          <p:nvPr/>
        </p:nvSpPr>
        <p:spPr>
          <a:xfrm>
            <a:off x="4286250" y="5000625"/>
            <a:ext cx="928688" cy="64293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7" name="Овал 46">
            <a:extLst>
              <a:ext uri="{FF2B5EF4-FFF2-40B4-BE49-F238E27FC236}">
                <a16:creationId xmlns:a16="http://schemas.microsoft.com/office/drawing/2014/main" xmlns="" id="{ED558112-D19C-40E5-A1AA-0532ECF0A774}"/>
              </a:ext>
            </a:extLst>
          </p:cNvPr>
          <p:cNvSpPr/>
          <p:nvPr/>
        </p:nvSpPr>
        <p:spPr>
          <a:xfrm>
            <a:off x="2214563" y="5143500"/>
            <a:ext cx="928687" cy="64293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xmlns="" id="{6B4B9B44-72C3-43D0-BFC2-B9A0C4190100}"/>
              </a:ext>
            </a:extLst>
          </p:cNvPr>
          <p:cNvSpPr/>
          <p:nvPr/>
        </p:nvSpPr>
        <p:spPr>
          <a:xfrm>
            <a:off x="428625" y="357188"/>
            <a:ext cx="714375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ru-RU" sz="36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  <a:latin typeface="+mj-lt"/>
                <a:cs typeface="Times New Roman" pitchFamily="18" charset="0"/>
              </a:rPr>
              <a:t>Приём «Кластер» (гроздья)</a:t>
            </a:r>
          </a:p>
          <a:p>
            <a:pPr algn="ctr">
              <a:defRPr/>
            </a:pPr>
            <a:r>
              <a:rPr lang="ru-RU" sz="3600" b="1" dirty="0">
                <a:solidFill>
                  <a:srgbClr val="C0000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endParaRPr lang="ru-RU" sz="3600" dirty="0"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xmlns="" id="{3C1FE8FB-07CB-4187-9D0A-327125C26FEA}"/>
              </a:ext>
            </a:extLst>
          </p:cNvPr>
          <p:cNvSpPr/>
          <p:nvPr/>
        </p:nvSpPr>
        <p:spPr>
          <a:xfrm>
            <a:off x="3375025" y="5991225"/>
            <a:ext cx="928688" cy="64293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xmlns="" id="{FEE6F681-807E-484B-A4F2-E414C6DF80BC}"/>
              </a:ext>
            </a:extLst>
          </p:cNvPr>
          <p:cNvSpPr/>
          <p:nvPr/>
        </p:nvSpPr>
        <p:spPr>
          <a:xfrm>
            <a:off x="6678613" y="5786438"/>
            <a:ext cx="928687" cy="64293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7676" name="Picture 3">
            <a:extLst>
              <a:ext uri="{FF2B5EF4-FFF2-40B4-BE49-F238E27FC236}">
                <a16:creationId xmlns:a16="http://schemas.microsoft.com/office/drawing/2014/main" xmlns="" id="{AF4D7EE5-5F9F-484C-948F-4C38FEAE5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8" y="0"/>
            <a:ext cx="34147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>
            <a:extLst>
              <a:ext uri="{FF2B5EF4-FFF2-40B4-BE49-F238E27FC236}">
                <a16:creationId xmlns:a16="http://schemas.microsoft.com/office/drawing/2014/main" xmlns="" id="{07F66D61-3A31-4873-A92E-2C32C245C0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357188"/>
            <a:ext cx="487203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4000" b="1">
                <a:solidFill>
                  <a:srgbClr val="000000"/>
                </a:solidFill>
                <a:latin typeface="Times New Roman" panose="02020603050405020304" pitchFamily="18" charset="0"/>
              </a:rPr>
              <a:t>Кластер</a:t>
            </a:r>
          </a:p>
        </p:txBody>
      </p:sp>
      <p:sp>
        <p:nvSpPr>
          <p:cNvPr id="28675" name="Text Box 2">
            <a:extLst>
              <a:ext uri="{FF2B5EF4-FFF2-40B4-BE49-F238E27FC236}">
                <a16:creationId xmlns:a16="http://schemas.microsoft.com/office/drawing/2014/main" xmlns="" id="{4905D2EB-0099-4124-8C96-CFC1D76610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714500"/>
            <a:ext cx="7772400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8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3200" b="1">
                <a:solidFill>
                  <a:srgbClr val="0070C0"/>
                </a:solidFill>
              </a:rPr>
              <a:t>Кластер </a:t>
            </a:r>
            <a:r>
              <a:rPr lang="ru-RU" altLang="ru-RU" sz="3200">
                <a:solidFill>
                  <a:srgbClr val="000000"/>
                </a:solidFill>
              </a:rPr>
              <a:t>– это графический систематизатор, который показывает несколько различных типов связей между объектами и явлениями. Кластер охватывает большее количество информации, чем при обычной письменной работе, помогает систематизировать информацию в виде заголовков смысловых блоков.</a:t>
            </a:r>
          </a:p>
        </p:txBody>
      </p:sp>
      <p:pic>
        <p:nvPicPr>
          <p:cNvPr id="28676" name="Picture 3">
            <a:extLst>
              <a:ext uri="{FF2B5EF4-FFF2-40B4-BE49-F238E27FC236}">
                <a16:creationId xmlns:a16="http://schemas.microsoft.com/office/drawing/2014/main" xmlns="" id="{AB095034-315D-489C-9E6D-F78205CF5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>
            <a:extLst>
              <a:ext uri="{FF2B5EF4-FFF2-40B4-BE49-F238E27FC236}">
                <a16:creationId xmlns:a16="http://schemas.microsoft.com/office/drawing/2014/main" xmlns="" id="{B21E313D-8EDB-4529-A376-8A48DCBD4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775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4200" b="1">
                <a:solidFill>
                  <a:srgbClr val="000000"/>
                </a:solidFill>
                <a:latin typeface="Times New Roman" panose="02020603050405020304" pitchFamily="18" charset="0"/>
              </a:rPr>
              <a:t>Составление кластера</a:t>
            </a:r>
          </a:p>
        </p:txBody>
      </p:sp>
      <p:sp>
        <p:nvSpPr>
          <p:cNvPr id="29699" name="Text Box 2">
            <a:extLst>
              <a:ext uri="{FF2B5EF4-FFF2-40B4-BE49-F238E27FC236}">
                <a16:creationId xmlns:a16="http://schemas.microsoft.com/office/drawing/2014/main" xmlns="" id="{8EE31F40-6F20-4050-98CF-A3B0B1E31E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775" y="1600200"/>
            <a:ext cx="8153400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>
                <a:solidFill>
                  <a:srgbClr val="000000"/>
                </a:solidFill>
              </a:rPr>
              <a:t>На уроке литературы в 5 классе во время изучения рассказа И.С. Тургенева «Му-му» создается такой кластер:</a:t>
            </a:r>
          </a:p>
          <a:p>
            <a:pPr eaLnBrk="1" hangingPunct="1">
              <a:spcBef>
                <a:spcPts val="700"/>
              </a:spcBef>
              <a:buSzPct val="90000"/>
            </a:pPr>
            <a:endParaRPr lang="ru-RU" altLang="ru-RU" sz="2800">
              <a:solidFill>
                <a:srgbClr val="000000"/>
              </a:solidFill>
            </a:endParaRP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None/>
            </a:pPr>
            <a:endParaRPr lang="ru-RU" altLang="ru-RU" sz="2800">
              <a:solidFill>
                <a:srgbClr val="000000"/>
              </a:solidFill>
            </a:endParaRP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None/>
            </a:pPr>
            <a:endParaRPr lang="ru-RU" altLang="ru-RU" sz="2800">
              <a:solidFill>
                <a:srgbClr val="000000"/>
              </a:solidFill>
            </a:endParaRPr>
          </a:p>
          <a:p>
            <a:pPr eaLnBrk="1" hangingPunct="1">
              <a:spcBef>
                <a:spcPts val="700"/>
              </a:spcBef>
              <a:buSzPct val="90000"/>
            </a:pPr>
            <a:r>
              <a:rPr lang="ru-RU" altLang="ru-RU" sz="2800">
                <a:solidFill>
                  <a:srgbClr val="000000"/>
                </a:solidFill>
              </a:rPr>
              <a:t>  </a:t>
            </a:r>
            <a:r>
              <a:rPr lang="ru-RU" altLang="ru-RU" sz="2800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spcBef>
                <a:spcPts val="700"/>
              </a:spcBef>
              <a:buSzPct val="90000"/>
            </a:pPr>
            <a:r>
              <a:rPr lang="ru-RU" altLang="ru-RU" sz="2800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spcBef>
                <a:spcPts val="700"/>
              </a:spcBef>
              <a:buSzPct val="90000"/>
            </a:pPr>
            <a:r>
              <a:rPr lang="ru-RU" altLang="ru-RU" sz="2800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spcBef>
                <a:spcPts val="700"/>
              </a:spcBef>
              <a:buSzPct val="90000"/>
            </a:pPr>
            <a:r>
              <a:rPr lang="ru-RU" altLang="ru-RU" sz="2800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spcBef>
                <a:spcPts val="700"/>
              </a:spcBef>
              <a:buSzPct val="90000"/>
            </a:pPr>
            <a:r>
              <a:rPr lang="ru-RU" altLang="ru-RU" sz="2800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spcBef>
                <a:spcPts val="700"/>
              </a:spcBef>
              <a:buSzPct val="90000"/>
            </a:pPr>
            <a:r>
              <a:rPr lang="ru-RU" altLang="ru-RU" sz="2800" b="1">
                <a:solidFill>
                  <a:srgbClr val="000000"/>
                </a:solidFill>
              </a:rPr>
              <a:t> </a:t>
            </a: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None/>
            </a:pPr>
            <a:endParaRPr lang="ru-RU" altLang="ru-RU" sz="2800" b="1">
              <a:solidFill>
                <a:srgbClr val="000000"/>
              </a:solidFill>
            </a:endParaRPr>
          </a:p>
        </p:txBody>
      </p:sp>
      <p:sp>
        <p:nvSpPr>
          <p:cNvPr id="29700" name="Oval 3">
            <a:extLst>
              <a:ext uri="{FF2B5EF4-FFF2-40B4-BE49-F238E27FC236}">
                <a16:creationId xmlns:a16="http://schemas.microsoft.com/office/drawing/2014/main" xmlns="" id="{BAC50892-80A5-4CA1-B2BF-67FB1A6DBE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3500438"/>
            <a:ext cx="2076450" cy="1152525"/>
          </a:xfrm>
          <a:prstGeom prst="ellipse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sz="2400" b="1">
                <a:solidFill>
                  <a:srgbClr val="FFFFFF"/>
                </a:solidFill>
              </a:rPr>
              <a:t>Герасим</a:t>
            </a:r>
          </a:p>
          <a:p>
            <a:pPr algn="ctr" eaLnBrk="1" hangingPunct="1">
              <a:buSzPct val="100000"/>
            </a:pPr>
            <a:endParaRPr lang="ru-RU" altLang="ru-RU" sz="2400" b="1">
              <a:solidFill>
                <a:srgbClr val="FFFFFF"/>
              </a:solidFill>
            </a:endParaRPr>
          </a:p>
        </p:txBody>
      </p:sp>
      <p:cxnSp>
        <p:nvCxnSpPr>
          <p:cNvPr id="29701" name="AutoShape 4">
            <a:extLst>
              <a:ext uri="{FF2B5EF4-FFF2-40B4-BE49-F238E27FC236}">
                <a16:creationId xmlns:a16="http://schemas.microsoft.com/office/drawing/2014/main" xmlns="" id="{1207B55C-E7C5-472C-8B7A-E44D138617FE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334000" y="3287713"/>
            <a:ext cx="311150" cy="173037"/>
          </a:xfrm>
          <a:prstGeom prst="straightConnector1">
            <a:avLst/>
          </a:prstGeom>
          <a:noFill/>
          <a:ln w="9360">
            <a:solidFill>
              <a:srgbClr val="4B8F7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2" name="AutoShape 5">
            <a:extLst>
              <a:ext uri="{FF2B5EF4-FFF2-40B4-BE49-F238E27FC236}">
                <a16:creationId xmlns:a16="http://schemas.microsoft.com/office/drawing/2014/main" xmlns="" id="{1A241450-CF69-4806-BFAA-7DA51542D6D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143625" y="4071938"/>
            <a:ext cx="357188" cy="1587"/>
          </a:xfrm>
          <a:prstGeom prst="straightConnector1">
            <a:avLst/>
          </a:prstGeom>
          <a:noFill/>
          <a:ln w="9360">
            <a:solidFill>
              <a:srgbClr val="4B8F7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3" name="AutoShape 6">
            <a:extLst>
              <a:ext uri="{FF2B5EF4-FFF2-40B4-BE49-F238E27FC236}">
                <a16:creationId xmlns:a16="http://schemas.microsoft.com/office/drawing/2014/main" xmlns="" id="{1BC73975-515D-4458-8B49-6A5B73D9E332}"/>
              </a:ext>
            </a:extLst>
          </p:cNvPr>
          <p:cNvCxnSpPr>
            <a:cxnSpLocks noChangeShapeType="1"/>
            <a:stCxn id="29700" idx="5"/>
          </p:cNvCxnSpPr>
          <p:nvPr/>
        </p:nvCxnSpPr>
        <p:spPr bwMode="auto">
          <a:xfrm>
            <a:off x="5386388" y="4486275"/>
            <a:ext cx="385762" cy="242888"/>
          </a:xfrm>
          <a:prstGeom prst="straightConnector1">
            <a:avLst/>
          </a:prstGeom>
          <a:noFill/>
          <a:ln w="9360">
            <a:solidFill>
              <a:srgbClr val="4B8F7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4" name="AutoShape 7">
            <a:extLst>
              <a:ext uri="{FF2B5EF4-FFF2-40B4-BE49-F238E27FC236}">
                <a16:creationId xmlns:a16="http://schemas.microsoft.com/office/drawing/2014/main" xmlns="" id="{691587AA-91D4-4E0F-A179-38E6DAF65EE0}"/>
              </a:ext>
            </a:extLst>
          </p:cNvPr>
          <p:cNvCxnSpPr>
            <a:cxnSpLocks noChangeShapeType="1"/>
            <a:stCxn id="29700" idx="4"/>
          </p:cNvCxnSpPr>
          <p:nvPr/>
        </p:nvCxnSpPr>
        <p:spPr bwMode="auto">
          <a:xfrm flipH="1">
            <a:off x="4502150" y="4654550"/>
            <a:ext cx="431800" cy="101600"/>
          </a:xfrm>
          <a:prstGeom prst="straightConnector1">
            <a:avLst/>
          </a:prstGeom>
          <a:noFill/>
          <a:ln w="9360">
            <a:solidFill>
              <a:srgbClr val="4B8F7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5" name="AutoShape 8">
            <a:extLst>
              <a:ext uri="{FF2B5EF4-FFF2-40B4-BE49-F238E27FC236}">
                <a16:creationId xmlns:a16="http://schemas.microsoft.com/office/drawing/2014/main" xmlns="" id="{0F784629-7992-4999-A778-8AA54604EDDA}"/>
              </a:ext>
            </a:extLst>
          </p:cNvPr>
          <p:cNvCxnSpPr>
            <a:cxnSpLocks noChangeShapeType="1"/>
            <a:stCxn id="29700" idx="3"/>
          </p:cNvCxnSpPr>
          <p:nvPr/>
        </p:nvCxnSpPr>
        <p:spPr bwMode="auto">
          <a:xfrm flipH="1">
            <a:off x="3611563" y="4484688"/>
            <a:ext cx="241300" cy="447675"/>
          </a:xfrm>
          <a:prstGeom prst="straightConnector1">
            <a:avLst/>
          </a:prstGeom>
          <a:noFill/>
          <a:ln w="9360">
            <a:solidFill>
              <a:srgbClr val="4B8F7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06" name="AutoShape 9">
            <a:extLst>
              <a:ext uri="{FF2B5EF4-FFF2-40B4-BE49-F238E27FC236}">
                <a16:creationId xmlns:a16="http://schemas.microsoft.com/office/drawing/2014/main" xmlns="" id="{25CC1758-62DC-4C4A-8DA1-BFF657A35EA9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3779838" y="3500438"/>
            <a:ext cx="431800" cy="144462"/>
          </a:xfrm>
          <a:prstGeom prst="straightConnector1">
            <a:avLst/>
          </a:prstGeom>
          <a:noFill/>
          <a:ln w="9360">
            <a:solidFill>
              <a:srgbClr val="4B8F7C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707" name="Oval 10">
            <a:extLst>
              <a:ext uri="{FF2B5EF4-FFF2-40B4-BE49-F238E27FC236}">
                <a16:creationId xmlns:a16="http://schemas.microsoft.com/office/drawing/2014/main" xmlns="" id="{27DBCB38-9A72-430E-9275-94EF33517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2063" y="2571750"/>
            <a:ext cx="1657350" cy="720725"/>
          </a:xfrm>
          <a:prstGeom prst="ellipse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b="1">
                <a:solidFill>
                  <a:srgbClr val="FFFFFF"/>
                </a:solidFill>
              </a:rPr>
              <a:t>Портрет</a:t>
            </a:r>
          </a:p>
          <a:p>
            <a:pPr algn="ctr" eaLnBrk="1" hangingPunct="1">
              <a:buSzPct val="100000"/>
            </a:pPr>
            <a:endParaRPr lang="ru-RU" altLang="ru-RU" b="1">
              <a:solidFill>
                <a:srgbClr val="FFFFFF"/>
              </a:solidFill>
            </a:endParaRPr>
          </a:p>
        </p:txBody>
      </p:sp>
      <p:sp>
        <p:nvSpPr>
          <p:cNvPr id="29708" name="Oval 11">
            <a:extLst>
              <a:ext uri="{FF2B5EF4-FFF2-40B4-BE49-F238E27FC236}">
                <a16:creationId xmlns:a16="http://schemas.microsoft.com/office/drawing/2014/main" xmlns="" id="{E63EB53C-9C20-4281-8863-354281B168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3286125"/>
            <a:ext cx="2055812" cy="1150938"/>
          </a:xfrm>
          <a:prstGeom prst="ellipse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b="1">
                <a:solidFill>
                  <a:srgbClr val="FFFFFF"/>
                </a:solidFill>
              </a:rPr>
              <a:t>Описание каморки</a:t>
            </a:r>
          </a:p>
          <a:p>
            <a:pPr algn="ctr" eaLnBrk="1" hangingPunct="1">
              <a:buSzPct val="100000"/>
            </a:pPr>
            <a:endParaRPr lang="ru-RU" altLang="ru-RU" b="1">
              <a:solidFill>
                <a:srgbClr val="FFFFFF"/>
              </a:solidFill>
            </a:endParaRPr>
          </a:p>
        </p:txBody>
      </p:sp>
      <p:sp>
        <p:nvSpPr>
          <p:cNvPr id="29709" name="Oval 12">
            <a:extLst>
              <a:ext uri="{FF2B5EF4-FFF2-40B4-BE49-F238E27FC236}">
                <a16:creationId xmlns:a16="http://schemas.microsoft.com/office/drawing/2014/main" xmlns="" id="{28E09034-1863-464A-8AD2-E736A2E561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4652963"/>
            <a:ext cx="2205038" cy="863600"/>
          </a:xfrm>
          <a:prstGeom prst="ellipse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b="1">
                <a:solidFill>
                  <a:srgbClr val="FFFFFF"/>
                </a:solidFill>
              </a:rPr>
              <a:t>Отношение к Му-му</a:t>
            </a:r>
          </a:p>
        </p:txBody>
      </p:sp>
      <p:sp>
        <p:nvSpPr>
          <p:cNvPr id="29710" name="Oval 13">
            <a:extLst>
              <a:ext uri="{FF2B5EF4-FFF2-40B4-BE49-F238E27FC236}">
                <a16:creationId xmlns:a16="http://schemas.microsoft.com/office/drawing/2014/main" xmlns="" id="{CEA7F32A-43B4-457B-83B8-2156B6551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6188" y="5084763"/>
            <a:ext cx="2154237" cy="844550"/>
          </a:xfrm>
          <a:prstGeom prst="ellipse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endParaRPr lang="ru-RU" altLang="ru-RU" b="1">
              <a:solidFill>
                <a:srgbClr val="FFFFFF"/>
              </a:solidFill>
            </a:endParaRPr>
          </a:p>
          <a:p>
            <a:pPr algn="ctr" eaLnBrk="1" hangingPunct="1">
              <a:buSzPct val="100000"/>
            </a:pPr>
            <a:r>
              <a:rPr lang="ru-RU" altLang="ru-RU" b="1">
                <a:solidFill>
                  <a:srgbClr val="FFFFFF"/>
                </a:solidFill>
              </a:rPr>
              <a:t>Отношение к барыне</a:t>
            </a:r>
          </a:p>
          <a:p>
            <a:pPr algn="ctr" eaLnBrk="1" hangingPunct="1">
              <a:buSzPct val="100000"/>
            </a:pPr>
            <a:endParaRPr lang="ru-RU" altLang="ru-RU" b="1">
              <a:solidFill>
                <a:srgbClr val="FFFFFF"/>
              </a:solidFill>
            </a:endParaRPr>
          </a:p>
        </p:txBody>
      </p:sp>
      <p:sp>
        <p:nvSpPr>
          <p:cNvPr id="29711" name="Oval 14">
            <a:extLst>
              <a:ext uri="{FF2B5EF4-FFF2-40B4-BE49-F238E27FC236}">
                <a16:creationId xmlns:a16="http://schemas.microsoft.com/office/drawing/2014/main" xmlns="" id="{3A6F6716-FEDD-4B60-A0B0-886A11670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4143375"/>
            <a:ext cx="2303462" cy="1000125"/>
          </a:xfrm>
          <a:prstGeom prst="ellipse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endParaRPr lang="ru-RU" altLang="ru-RU" b="1">
              <a:solidFill>
                <a:srgbClr val="FFFFFF"/>
              </a:solidFill>
            </a:endParaRPr>
          </a:p>
          <a:p>
            <a:pPr algn="ctr" eaLnBrk="1" hangingPunct="1">
              <a:buSzPct val="100000"/>
            </a:pPr>
            <a:r>
              <a:rPr lang="ru-RU" altLang="ru-RU" b="1">
                <a:solidFill>
                  <a:srgbClr val="FFFFFF"/>
                </a:solidFill>
              </a:rPr>
              <a:t>Отношение с дворовыми</a:t>
            </a:r>
          </a:p>
          <a:p>
            <a:pPr algn="ctr" eaLnBrk="1" hangingPunct="1">
              <a:buSzPct val="100000"/>
            </a:pPr>
            <a:endParaRPr lang="ru-RU" altLang="ru-RU" b="1">
              <a:solidFill>
                <a:srgbClr val="FFFFFF"/>
              </a:solidFill>
            </a:endParaRPr>
          </a:p>
        </p:txBody>
      </p:sp>
      <p:sp>
        <p:nvSpPr>
          <p:cNvPr id="29712" name="Oval 15">
            <a:extLst>
              <a:ext uri="{FF2B5EF4-FFF2-40B4-BE49-F238E27FC236}">
                <a16:creationId xmlns:a16="http://schemas.microsoft.com/office/drawing/2014/main" xmlns="" id="{30982D8F-829D-412A-9D40-EC08A95C70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63" y="2786063"/>
            <a:ext cx="2351087" cy="863600"/>
          </a:xfrm>
          <a:prstGeom prst="ellipse">
            <a:avLst/>
          </a:prstGeom>
          <a:solidFill>
            <a:srgbClr val="4F917E"/>
          </a:solidFill>
          <a:ln w="25560">
            <a:solidFill>
              <a:srgbClr val="38695B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Pct val="100000"/>
            </a:pPr>
            <a:r>
              <a:rPr lang="ru-RU" altLang="ru-RU" b="1">
                <a:solidFill>
                  <a:srgbClr val="FFFFFF"/>
                </a:solidFill>
              </a:rPr>
              <a:t>Отношение к Татьяне</a:t>
            </a:r>
          </a:p>
        </p:txBody>
      </p:sp>
      <p:sp>
        <p:nvSpPr>
          <p:cNvPr id="29713" name="Text Box 16">
            <a:extLst>
              <a:ext uri="{FF2B5EF4-FFF2-40B4-BE49-F238E27FC236}">
                <a16:creationId xmlns:a16="http://schemas.microsoft.com/office/drawing/2014/main" xmlns="" id="{002D2B0D-1B19-4C1E-90C0-F8C23A606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>
            <a:extLst>
              <a:ext uri="{FF2B5EF4-FFF2-40B4-BE49-F238E27FC236}">
                <a16:creationId xmlns:a16="http://schemas.microsoft.com/office/drawing/2014/main" xmlns="" id="{83EEE23B-B213-4E0F-B8B6-5CC9C5970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0"/>
            <a:ext cx="262731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23" name="Rectangle 2">
            <a:extLst>
              <a:ext uri="{FF2B5EF4-FFF2-40B4-BE49-F238E27FC236}">
                <a16:creationId xmlns:a16="http://schemas.microsoft.com/office/drawing/2014/main" xmlns="" id="{04A8A7E4-E059-4846-B5C7-69A1A3CC15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75" y="333375"/>
            <a:ext cx="1943100" cy="792163"/>
          </a:xfrm>
          <a:prstGeom prst="rect">
            <a:avLst/>
          </a:prstGeom>
          <a:solidFill>
            <a:srgbClr val="CC66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400" b="1">
                <a:solidFill>
                  <a:srgbClr val="000000"/>
                </a:solidFill>
              </a:rPr>
              <a:t>Простое</a:t>
            </a:r>
          </a:p>
          <a:p>
            <a:pPr algn="ctr"/>
            <a:r>
              <a:rPr lang="ru-RU" altLang="en-US" sz="2400" b="1">
                <a:solidFill>
                  <a:srgbClr val="000000"/>
                </a:solidFill>
              </a:rPr>
              <a:t>предложение</a:t>
            </a:r>
          </a:p>
        </p:txBody>
      </p:sp>
      <p:sp>
        <p:nvSpPr>
          <p:cNvPr id="30724" name="Oval 3">
            <a:extLst>
              <a:ext uri="{FF2B5EF4-FFF2-40B4-BE49-F238E27FC236}">
                <a16:creationId xmlns:a16="http://schemas.microsoft.com/office/drawing/2014/main" xmlns="" id="{E80CCC23-7010-45AC-BF5F-438FF9910E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60350"/>
            <a:ext cx="2160588" cy="1008063"/>
          </a:xfrm>
          <a:prstGeom prst="ellipse">
            <a:avLst/>
          </a:prstGeom>
          <a:solidFill>
            <a:srgbClr val="CC99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 b="1">
                <a:solidFill>
                  <a:srgbClr val="000000"/>
                </a:solidFill>
              </a:rPr>
              <a:t>по цели </a:t>
            </a:r>
          </a:p>
          <a:p>
            <a:pPr algn="ctr"/>
            <a:r>
              <a:rPr lang="ru-RU" altLang="en-US" sz="2000" b="1">
                <a:solidFill>
                  <a:srgbClr val="000000"/>
                </a:solidFill>
              </a:rPr>
              <a:t>высказывания</a:t>
            </a:r>
          </a:p>
        </p:txBody>
      </p:sp>
      <p:sp>
        <p:nvSpPr>
          <p:cNvPr id="30725" name="Oval 4">
            <a:extLst>
              <a:ext uri="{FF2B5EF4-FFF2-40B4-BE49-F238E27FC236}">
                <a16:creationId xmlns:a16="http://schemas.microsoft.com/office/drawing/2014/main" xmlns="" id="{C2B7732B-4E3E-419B-B5BC-8CE5406187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260350"/>
            <a:ext cx="2066925" cy="1008063"/>
          </a:xfrm>
          <a:prstGeom prst="ellipse">
            <a:avLst/>
          </a:prstGeom>
          <a:solidFill>
            <a:srgbClr val="CC99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 b="1">
                <a:solidFill>
                  <a:srgbClr val="000000"/>
                </a:solidFill>
              </a:rPr>
              <a:t>по </a:t>
            </a:r>
          </a:p>
          <a:p>
            <a:pPr algn="ctr"/>
            <a:r>
              <a:rPr lang="ru-RU" altLang="en-US" sz="2000" b="1">
                <a:solidFill>
                  <a:srgbClr val="000000"/>
                </a:solidFill>
              </a:rPr>
              <a:t>эмоциональной</a:t>
            </a:r>
          </a:p>
          <a:p>
            <a:pPr algn="ctr"/>
            <a:r>
              <a:rPr lang="ru-RU" altLang="en-US" sz="2000" b="1">
                <a:solidFill>
                  <a:srgbClr val="000000"/>
                </a:solidFill>
              </a:rPr>
              <a:t>окраске</a:t>
            </a:r>
            <a:endParaRPr lang="ru-RU" altLang="en-US" b="1">
              <a:solidFill>
                <a:srgbClr val="000000"/>
              </a:solidFill>
            </a:endParaRPr>
          </a:p>
        </p:txBody>
      </p:sp>
      <p:sp>
        <p:nvSpPr>
          <p:cNvPr id="30726" name="Oval 5">
            <a:extLst>
              <a:ext uri="{FF2B5EF4-FFF2-40B4-BE49-F238E27FC236}">
                <a16:creationId xmlns:a16="http://schemas.microsoft.com/office/drawing/2014/main" xmlns="" id="{11D28A93-B2BD-41E9-9332-BA6FCE820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3573463"/>
            <a:ext cx="2066925" cy="1008062"/>
          </a:xfrm>
          <a:prstGeom prst="ellipse">
            <a:avLst/>
          </a:prstGeom>
          <a:solidFill>
            <a:srgbClr val="CC99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по наличию</a:t>
            </a:r>
          </a:p>
          <a:p>
            <a:pPr algn="ctr"/>
            <a:r>
              <a:rPr lang="ru-RU" altLang="en-US" b="1">
                <a:solidFill>
                  <a:srgbClr val="000000"/>
                </a:solidFill>
              </a:rPr>
              <a:t>главных</a:t>
            </a:r>
          </a:p>
          <a:p>
            <a:pPr algn="ctr"/>
            <a:r>
              <a:rPr lang="ru-RU" altLang="en-US" b="1">
                <a:solidFill>
                  <a:srgbClr val="000000"/>
                </a:solidFill>
              </a:rPr>
              <a:t>членов</a:t>
            </a:r>
          </a:p>
        </p:txBody>
      </p:sp>
      <p:sp>
        <p:nvSpPr>
          <p:cNvPr id="30727" name="Oval 6">
            <a:extLst>
              <a:ext uri="{FF2B5EF4-FFF2-40B4-BE49-F238E27FC236}">
                <a16:creationId xmlns:a16="http://schemas.microsoft.com/office/drawing/2014/main" xmlns="" id="{9F9ABCC7-DBCE-4163-85B8-022FFA9459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3573463"/>
            <a:ext cx="2089150" cy="1008062"/>
          </a:xfrm>
          <a:prstGeom prst="ellipse">
            <a:avLst/>
          </a:prstGeom>
          <a:solidFill>
            <a:srgbClr val="CC99FF"/>
          </a:solidFill>
          <a:ln w="2857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по наличию</a:t>
            </a:r>
          </a:p>
          <a:p>
            <a:pPr algn="ctr"/>
            <a:r>
              <a:rPr lang="ru-RU" altLang="en-US" b="1">
                <a:solidFill>
                  <a:srgbClr val="000000"/>
                </a:solidFill>
              </a:rPr>
              <a:t>второстепенных</a:t>
            </a:r>
          </a:p>
          <a:p>
            <a:pPr algn="ctr"/>
            <a:r>
              <a:rPr lang="ru-RU" altLang="en-US" b="1">
                <a:solidFill>
                  <a:srgbClr val="000000"/>
                </a:solidFill>
              </a:rPr>
              <a:t>членов</a:t>
            </a:r>
          </a:p>
        </p:txBody>
      </p:sp>
      <p:sp>
        <p:nvSpPr>
          <p:cNvPr id="30728" name="Rectangle 7">
            <a:extLst>
              <a:ext uri="{FF2B5EF4-FFF2-40B4-BE49-F238E27FC236}">
                <a16:creationId xmlns:a16="http://schemas.microsoft.com/office/drawing/2014/main" xmlns="" id="{656C8B50-AC18-42CA-8206-B388638CA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1557338"/>
            <a:ext cx="2232025" cy="503237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повествовательные</a:t>
            </a:r>
          </a:p>
        </p:txBody>
      </p:sp>
      <p:sp>
        <p:nvSpPr>
          <p:cNvPr id="30729" name="Rectangle 8">
            <a:extLst>
              <a:ext uri="{FF2B5EF4-FFF2-40B4-BE49-F238E27FC236}">
                <a16:creationId xmlns:a16="http://schemas.microsoft.com/office/drawing/2014/main" xmlns="" id="{C153910E-81DF-4679-939A-E07E0FED86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2205038"/>
            <a:ext cx="2232025" cy="503237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вопросительные</a:t>
            </a:r>
          </a:p>
        </p:txBody>
      </p:sp>
      <p:sp>
        <p:nvSpPr>
          <p:cNvPr id="30730" name="Rectangle 9">
            <a:extLst>
              <a:ext uri="{FF2B5EF4-FFF2-40B4-BE49-F238E27FC236}">
                <a16:creationId xmlns:a16="http://schemas.microsoft.com/office/drawing/2014/main" xmlns="" id="{9EDA986C-7674-4E01-8AAD-5D8C3D11C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450" y="2852738"/>
            <a:ext cx="2232025" cy="503237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побудительные</a:t>
            </a:r>
          </a:p>
        </p:txBody>
      </p:sp>
      <p:sp>
        <p:nvSpPr>
          <p:cNvPr id="30731" name="Line 10">
            <a:extLst>
              <a:ext uri="{FF2B5EF4-FFF2-40B4-BE49-F238E27FC236}">
                <a16:creationId xmlns:a16="http://schemas.microsoft.com/office/drawing/2014/main" xmlns="" id="{742C509C-8738-4784-A66B-765C3407F71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16238" y="765175"/>
            <a:ext cx="719137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2" name="Line 11">
            <a:extLst>
              <a:ext uri="{FF2B5EF4-FFF2-40B4-BE49-F238E27FC236}">
                <a16:creationId xmlns:a16="http://schemas.microsoft.com/office/drawing/2014/main" xmlns="" id="{0B2A5DD4-AF3F-42EC-A358-58772E8FF6D0}"/>
              </a:ext>
            </a:extLst>
          </p:cNvPr>
          <p:cNvSpPr>
            <a:spLocks noChangeShapeType="1"/>
          </p:cNvSpPr>
          <p:nvPr/>
        </p:nvSpPr>
        <p:spPr bwMode="auto">
          <a:xfrm>
            <a:off x="5580063" y="765175"/>
            <a:ext cx="72072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3" name="Line 12">
            <a:extLst>
              <a:ext uri="{FF2B5EF4-FFF2-40B4-BE49-F238E27FC236}">
                <a16:creationId xmlns:a16="http://schemas.microsoft.com/office/drawing/2014/main" xmlns="" id="{F6D8E0DA-ABB2-4727-8A3A-9C1B140E21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258888" y="1268413"/>
            <a:ext cx="433387" cy="2889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4" name="Line 13">
            <a:extLst>
              <a:ext uri="{FF2B5EF4-FFF2-40B4-BE49-F238E27FC236}">
                <a16:creationId xmlns:a16="http://schemas.microsoft.com/office/drawing/2014/main" xmlns="" id="{F0453A22-BBD6-478C-B2CE-DA6299C302DC}"/>
              </a:ext>
            </a:extLst>
          </p:cNvPr>
          <p:cNvSpPr>
            <a:spLocks noChangeShapeType="1"/>
          </p:cNvSpPr>
          <p:nvPr/>
        </p:nvSpPr>
        <p:spPr bwMode="auto">
          <a:xfrm>
            <a:off x="2411413" y="1196975"/>
            <a:ext cx="144462" cy="10080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5" name="Line 14">
            <a:extLst>
              <a:ext uri="{FF2B5EF4-FFF2-40B4-BE49-F238E27FC236}">
                <a16:creationId xmlns:a16="http://schemas.microsoft.com/office/drawing/2014/main" xmlns="" id="{70291E11-D042-412A-A634-80A0D0B9FEF2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7313" y="1125538"/>
            <a:ext cx="576262" cy="17272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6" name="Rectangle 15">
            <a:extLst>
              <a:ext uri="{FF2B5EF4-FFF2-40B4-BE49-F238E27FC236}">
                <a16:creationId xmlns:a16="http://schemas.microsoft.com/office/drawing/2014/main" xmlns="" id="{CABE11E4-67BE-4540-AA77-AEE67D4018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9563" y="1557338"/>
            <a:ext cx="2232025" cy="503237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восклицательные</a:t>
            </a:r>
          </a:p>
        </p:txBody>
      </p:sp>
      <p:sp>
        <p:nvSpPr>
          <p:cNvPr id="30737" name="Rectangle 16">
            <a:extLst>
              <a:ext uri="{FF2B5EF4-FFF2-40B4-BE49-F238E27FC236}">
                <a16:creationId xmlns:a16="http://schemas.microsoft.com/office/drawing/2014/main" xmlns="" id="{F1840B52-8BB8-42D8-8803-38AA71AE78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5963" y="2205038"/>
            <a:ext cx="2232025" cy="503237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невосклицательные</a:t>
            </a:r>
          </a:p>
        </p:txBody>
      </p:sp>
      <p:sp>
        <p:nvSpPr>
          <p:cNvPr id="30738" name="Line 17">
            <a:extLst>
              <a:ext uri="{FF2B5EF4-FFF2-40B4-BE49-F238E27FC236}">
                <a16:creationId xmlns:a16="http://schemas.microsoft.com/office/drawing/2014/main" xmlns="" id="{805BB1AF-2B0A-4ACF-A2B9-EFA809EF7174}"/>
              </a:ext>
            </a:extLst>
          </p:cNvPr>
          <p:cNvSpPr>
            <a:spLocks noChangeShapeType="1"/>
          </p:cNvSpPr>
          <p:nvPr/>
        </p:nvSpPr>
        <p:spPr bwMode="auto">
          <a:xfrm>
            <a:off x="7380288" y="1268413"/>
            <a:ext cx="431800" cy="2889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9" name="Line 18">
            <a:extLst>
              <a:ext uri="{FF2B5EF4-FFF2-40B4-BE49-F238E27FC236}">
                <a16:creationId xmlns:a16="http://schemas.microsoft.com/office/drawing/2014/main" xmlns="" id="{AE5B9F37-2D57-4C55-9930-B62C28764E6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227763" y="1125538"/>
            <a:ext cx="431800" cy="107950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0" name="Line 19">
            <a:extLst>
              <a:ext uri="{FF2B5EF4-FFF2-40B4-BE49-F238E27FC236}">
                <a16:creationId xmlns:a16="http://schemas.microsoft.com/office/drawing/2014/main" xmlns="" id="{60F2D71F-B695-4C69-944F-C78C4561D3B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635375" y="1125538"/>
            <a:ext cx="936625" cy="24479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1" name="Line 20">
            <a:extLst>
              <a:ext uri="{FF2B5EF4-FFF2-40B4-BE49-F238E27FC236}">
                <a16:creationId xmlns:a16="http://schemas.microsoft.com/office/drawing/2014/main" xmlns="" id="{9A6B2106-3B43-4126-BC57-A5136F966C61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0" y="1125538"/>
            <a:ext cx="1079500" cy="24479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2" name="Rectangle 21">
            <a:extLst>
              <a:ext uri="{FF2B5EF4-FFF2-40B4-BE49-F238E27FC236}">
                <a16:creationId xmlns:a16="http://schemas.microsoft.com/office/drawing/2014/main" xmlns="" id="{B46D4230-01AD-4D12-9209-50B9C1D1B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5600" y="4724400"/>
            <a:ext cx="2232025" cy="503238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распространенные</a:t>
            </a:r>
          </a:p>
        </p:txBody>
      </p:sp>
      <p:sp>
        <p:nvSpPr>
          <p:cNvPr id="30743" name="Rectangle 22">
            <a:extLst>
              <a:ext uri="{FF2B5EF4-FFF2-40B4-BE49-F238E27FC236}">
                <a16:creationId xmlns:a16="http://schemas.microsoft.com/office/drawing/2014/main" xmlns="" id="{8086F0DB-DD77-43FA-8532-7FD27BD40D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5373688"/>
            <a:ext cx="2232025" cy="503237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нераспространенные</a:t>
            </a:r>
          </a:p>
        </p:txBody>
      </p:sp>
      <p:sp>
        <p:nvSpPr>
          <p:cNvPr id="30744" name="Rectangle 23">
            <a:extLst>
              <a:ext uri="{FF2B5EF4-FFF2-40B4-BE49-F238E27FC236}">
                <a16:creationId xmlns:a16="http://schemas.microsoft.com/office/drawing/2014/main" xmlns="" id="{392CF0F4-7AD5-40E4-9C57-82F8148A6C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4724400"/>
            <a:ext cx="2232025" cy="503238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двусоставные</a:t>
            </a:r>
          </a:p>
        </p:txBody>
      </p:sp>
      <p:sp>
        <p:nvSpPr>
          <p:cNvPr id="30745" name="Rectangle 24">
            <a:extLst>
              <a:ext uri="{FF2B5EF4-FFF2-40B4-BE49-F238E27FC236}">
                <a16:creationId xmlns:a16="http://schemas.microsoft.com/office/drawing/2014/main" xmlns="" id="{624AC740-1BD1-4AB0-9DB0-D422AE4B29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5373688"/>
            <a:ext cx="2232025" cy="503237"/>
          </a:xfrm>
          <a:prstGeom prst="rect">
            <a:avLst/>
          </a:prstGeom>
          <a:solidFill>
            <a:srgbClr val="99CC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односоставные</a:t>
            </a:r>
          </a:p>
        </p:txBody>
      </p:sp>
      <p:sp>
        <p:nvSpPr>
          <p:cNvPr id="30746" name="Line 25">
            <a:extLst>
              <a:ext uri="{FF2B5EF4-FFF2-40B4-BE49-F238E27FC236}">
                <a16:creationId xmlns:a16="http://schemas.microsoft.com/office/drawing/2014/main" xmlns="" id="{E9D0913D-3C12-4943-AB3C-A71398528CE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11188" y="4149725"/>
            <a:ext cx="2016125" cy="12239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7" name="Line 26">
            <a:extLst>
              <a:ext uri="{FF2B5EF4-FFF2-40B4-BE49-F238E27FC236}">
                <a16:creationId xmlns:a16="http://schemas.microsoft.com/office/drawing/2014/main" xmlns="" id="{ADB2396F-4046-4FE3-A2CC-A18EA47CB63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484438" y="4149725"/>
            <a:ext cx="142875" cy="574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8" name="Line 27">
            <a:extLst>
              <a:ext uri="{FF2B5EF4-FFF2-40B4-BE49-F238E27FC236}">
                <a16:creationId xmlns:a16="http://schemas.microsoft.com/office/drawing/2014/main" xmlns="" id="{9B652A03-FA0D-4B73-9644-A6281B71D600}"/>
              </a:ext>
            </a:extLst>
          </p:cNvPr>
          <p:cNvSpPr>
            <a:spLocks noChangeShapeType="1"/>
          </p:cNvSpPr>
          <p:nvPr/>
        </p:nvSpPr>
        <p:spPr bwMode="auto">
          <a:xfrm>
            <a:off x="7092950" y="4149725"/>
            <a:ext cx="1582738" cy="12239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9" name="Line 28">
            <a:extLst>
              <a:ext uri="{FF2B5EF4-FFF2-40B4-BE49-F238E27FC236}">
                <a16:creationId xmlns:a16="http://schemas.microsoft.com/office/drawing/2014/main" xmlns="" id="{0B1A83A7-47B3-48D3-890E-7EA3003FF7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948488" y="4149725"/>
            <a:ext cx="144462" cy="5746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50" name="Rectangle 29">
            <a:extLst>
              <a:ext uri="{FF2B5EF4-FFF2-40B4-BE49-F238E27FC236}">
                <a16:creationId xmlns:a16="http://schemas.microsoft.com/office/drawing/2014/main" xmlns="" id="{FABED78D-2374-4A6F-8B82-A1A0C8E259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6165850"/>
            <a:ext cx="1800225" cy="576263"/>
          </a:xfrm>
          <a:prstGeom prst="rect">
            <a:avLst/>
          </a:prstGeom>
          <a:solidFill>
            <a:srgbClr val="99FF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определенно-</a:t>
            </a:r>
          </a:p>
          <a:p>
            <a:pPr algn="ctr"/>
            <a:r>
              <a:rPr lang="ru-RU" altLang="en-US" b="1">
                <a:solidFill>
                  <a:srgbClr val="000000"/>
                </a:solidFill>
              </a:rPr>
              <a:t>личные</a:t>
            </a:r>
          </a:p>
        </p:txBody>
      </p:sp>
      <p:sp>
        <p:nvSpPr>
          <p:cNvPr id="30751" name="Rectangle 30">
            <a:extLst>
              <a:ext uri="{FF2B5EF4-FFF2-40B4-BE49-F238E27FC236}">
                <a16:creationId xmlns:a16="http://schemas.microsoft.com/office/drawing/2014/main" xmlns="" id="{D491403E-D4BE-463C-AA40-8682B1F00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6165850"/>
            <a:ext cx="1800225" cy="576263"/>
          </a:xfrm>
          <a:prstGeom prst="rect">
            <a:avLst/>
          </a:prstGeom>
          <a:solidFill>
            <a:srgbClr val="99FF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неопределенно-</a:t>
            </a:r>
          </a:p>
          <a:p>
            <a:pPr algn="ctr"/>
            <a:r>
              <a:rPr lang="ru-RU" altLang="en-US" b="1">
                <a:solidFill>
                  <a:srgbClr val="000000"/>
                </a:solidFill>
              </a:rPr>
              <a:t>личные</a:t>
            </a:r>
          </a:p>
        </p:txBody>
      </p:sp>
      <p:sp>
        <p:nvSpPr>
          <p:cNvPr id="30752" name="Rectangle 31">
            <a:extLst>
              <a:ext uri="{FF2B5EF4-FFF2-40B4-BE49-F238E27FC236}">
                <a16:creationId xmlns:a16="http://schemas.microsoft.com/office/drawing/2014/main" xmlns="" id="{380B2978-F07D-485B-AC57-20129659AB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6165850"/>
            <a:ext cx="1800225" cy="576263"/>
          </a:xfrm>
          <a:prstGeom prst="rect">
            <a:avLst/>
          </a:prstGeom>
          <a:solidFill>
            <a:srgbClr val="99FF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безличные</a:t>
            </a:r>
          </a:p>
        </p:txBody>
      </p:sp>
      <p:sp>
        <p:nvSpPr>
          <p:cNvPr id="30753" name="Rectangle 32">
            <a:extLst>
              <a:ext uri="{FF2B5EF4-FFF2-40B4-BE49-F238E27FC236}">
                <a16:creationId xmlns:a16="http://schemas.microsoft.com/office/drawing/2014/main" xmlns="" id="{1B689F9B-1EB3-4621-9A0F-3558177CAC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6325" y="6165850"/>
            <a:ext cx="1800225" cy="576263"/>
          </a:xfrm>
          <a:prstGeom prst="rect">
            <a:avLst/>
          </a:prstGeom>
          <a:solidFill>
            <a:srgbClr val="99FF99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b="1">
                <a:solidFill>
                  <a:srgbClr val="000000"/>
                </a:solidFill>
              </a:rPr>
              <a:t>назывные</a:t>
            </a:r>
          </a:p>
        </p:txBody>
      </p:sp>
      <p:sp>
        <p:nvSpPr>
          <p:cNvPr id="30754" name="Line 33">
            <a:extLst>
              <a:ext uri="{FF2B5EF4-FFF2-40B4-BE49-F238E27FC236}">
                <a16:creationId xmlns:a16="http://schemas.microsoft.com/office/drawing/2014/main" xmlns="" id="{252995D7-B038-4941-97E4-92D6A93ED23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84438" y="5589588"/>
            <a:ext cx="4032250" cy="5762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55" name="Line 34">
            <a:extLst>
              <a:ext uri="{FF2B5EF4-FFF2-40B4-BE49-F238E27FC236}">
                <a16:creationId xmlns:a16="http://schemas.microsoft.com/office/drawing/2014/main" xmlns="" id="{9B2E289A-F64B-4677-910F-5460E60DF0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484438" y="5589588"/>
            <a:ext cx="2016125" cy="5762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56" name="Line 35">
            <a:extLst>
              <a:ext uri="{FF2B5EF4-FFF2-40B4-BE49-F238E27FC236}">
                <a16:creationId xmlns:a16="http://schemas.microsoft.com/office/drawing/2014/main" xmlns="" id="{654D8308-32CD-45ED-803E-461F4C53D62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16013" y="5876925"/>
            <a:ext cx="431800" cy="288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57" name="Line 36">
            <a:extLst>
              <a:ext uri="{FF2B5EF4-FFF2-40B4-BE49-F238E27FC236}">
                <a16:creationId xmlns:a16="http://schemas.microsoft.com/office/drawing/2014/main" xmlns="" id="{DEB03081-88E0-4C94-97B5-F62B3BC0199B}"/>
              </a:ext>
            </a:extLst>
          </p:cNvPr>
          <p:cNvSpPr>
            <a:spLocks noChangeShapeType="1"/>
          </p:cNvSpPr>
          <p:nvPr/>
        </p:nvSpPr>
        <p:spPr bwMode="auto">
          <a:xfrm>
            <a:off x="1547813" y="5876925"/>
            <a:ext cx="1439862" cy="2889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xmlns="" id="{7B2242D6-BE3A-4B55-BD80-C39870000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en-US" sz="3600" b="1"/>
              <a:t/>
            </a:r>
            <a:br>
              <a:rPr lang="ru-RU" altLang="en-US" sz="3600" b="1"/>
            </a:br>
            <a:r>
              <a:rPr lang="ru-RU" altLang="en-US" sz="3600" b="1">
                <a:solidFill>
                  <a:srgbClr val="C00000"/>
                </a:solidFill>
              </a:rPr>
              <a:t>Прием «Знаю – хочу узнать - узнал»</a:t>
            </a:r>
          </a:p>
        </p:txBody>
      </p:sp>
      <p:graphicFrame>
        <p:nvGraphicFramePr>
          <p:cNvPr id="22565" name="Group 37">
            <a:extLst>
              <a:ext uri="{FF2B5EF4-FFF2-40B4-BE49-F238E27FC236}">
                <a16:creationId xmlns:a16="http://schemas.microsoft.com/office/drawing/2014/main" xmlns="" id="{CDB72ACB-0C23-4887-849D-82D8A0C21566}"/>
              </a:ext>
            </a:extLst>
          </p:cNvPr>
          <p:cNvGraphicFramePr>
            <a:graphicFrameLocks noGrp="1"/>
          </p:cNvGraphicFramePr>
          <p:nvPr>
            <p:ph type="body" idx="1"/>
          </p:nvPr>
        </p:nvGraphicFramePr>
        <p:xfrm>
          <a:off x="1258888" y="2420938"/>
          <a:ext cx="6562725" cy="3251200"/>
        </p:xfrm>
        <a:graphic>
          <a:graphicData uri="http://schemas.openxmlformats.org/drawingml/2006/table">
            <a:tbl>
              <a:tblPr/>
              <a:tblGrid>
                <a:gridCol w="218757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875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8757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6888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Знаю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(вызов)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Хочу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узнать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(вызов)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Узнал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(реализация смысла или рефлексия)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623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Работаю в паре: что я знаю о теме урока?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Ставлю перед собой цели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Что я знал, а что узнал?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1761" name="Picture 3">
            <a:extLst>
              <a:ext uri="{FF2B5EF4-FFF2-40B4-BE49-F238E27FC236}">
                <a16:creationId xmlns:a16="http://schemas.microsoft.com/office/drawing/2014/main" xmlns="" id="{137A4BCB-14FB-48B2-8729-B5B58CDB5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0"/>
            <a:ext cx="31527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Прямоугольник 4">
            <a:extLst>
              <a:ext uri="{FF2B5EF4-FFF2-40B4-BE49-F238E27FC236}">
                <a16:creationId xmlns:a16="http://schemas.microsoft.com/office/drawing/2014/main" xmlns="" id="{860F598E-B7B2-4EA0-A6BB-0D45052F33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836613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altLang="en-US"/>
          </a:p>
          <a:p>
            <a:endParaRPr lang="ru-RU" altLang="en-US" b="1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7F484B9A-0A9E-4B19-939D-B8DE0C556D80}"/>
              </a:ext>
            </a:extLst>
          </p:cNvPr>
          <p:cNvSpPr/>
          <p:nvPr/>
        </p:nvSpPr>
        <p:spPr>
          <a:xfrm>
            <a:off x="395288" y="476250"/>
            <a:ext cx="8424862" cy="35274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2772" name="Заголовок 6">
            <a:extLst>
              <a:ext uri="{FF2B5EF4-FFF2-40B4-BE49-F238E27FC236}">
                <a16:creationId xmlns:a16="http://schemas.microsoft.com/office/drawing/2014/main" xmlns="" id="{D51BF0D3-FA85-46DE-90E0-C58CEE25F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988" y="549275"/>
            <a:ext cx="7942262" cy="1214438"/>
          </a:xfrm>
        </p:spPr>
        <p:txBody>
          <a:bodyPr/>
          <a:lstStyle/>
          <a:p>
            <a:r>
              <a:rPr lang="ru-RU" altLang="en-US" sz="3200"/>
              <a:t/>
            </a:r>
            <a:br>
              <a:rPr lang="ru-RU" altLang="en-US" sz="3200"/>
            </a:br>
            <a:r>
              <a:rPr lang="ru-RU" altLang="en-US" sz="3200" b="1">
                <a:solidFill>
                  <a:srgbClr val="0000CC"/>
                </a:solidFill>
              </a:rPr>
              <a:t>Приём «Четвёртый лишний»</a:t>
            </a:r>
            <a:br>
              <a:rPr lang="ru-RU" altLang="en-US" sz="3200" b="1">
                <a:solidFill>
                  <a:srgbClr val="0000CC"/>
                </a:solidFill>
              </a:rPr>
            </a:br>
            <a:r>
              <a:rPr lang="ru-RU" altLang="en-US" sz="3200"/>
              <a:t/>
            </a:r>
            <a:br>
              <a:rPr lang="ru-RU" altLang="en-US" sz="3200"/>
            </a:br>
            <a:endParaRPr lang="ru-RU" altLang="en-US" sz="3200"/>
          </a:p>
        </p:txBody>
      </p:sp>
      <p:sp>
        <p:nvSpPr>
          <p:cNvPr id="32773" name="Содержимое 22">
            <a:extLst>
              <a:ext uri="{FF2B5EF4-FFF2-40B4-BE49-F238E27FC236}">
                <a16:creationId xmlns:a16="http://schemas.microsoft.com/office/drawing/2014/main" xmlns="" id="{4CEB908A-10C9-4447-9763-49D979EFEF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412875"/>
            <a:ext cx="8229600" cy="4137025"/>
          </a:xfrm>
        </p:spPr>
        <p:txBody>
          <a:bodyPr/>
          <a:lstStyle/>
          <a:p>
            <a:r>
              <a:rPr lang="ru-RU" altLang="en-US" sz="1800"/>
              <a:t> Объясните, по каким морфологическим признакам объединены существительные и что можно исключить?</a:t>
            </a:r>
          </a:p>
          <a:p>
            <a:r>
              <a:rPr lang="ru-RU" altLang="en-US" sz="1800" b="1"/>
              <a:t>а) О смелости, о храбрости, о неустрашимости, о трусости.</a:t>
            </a:r>
            <a:endParaRPr lang="ru-RU" altLang="en-US" sz="1800"/>
          </a:p>
          <a:p>
            <a:r>
              <a:rPr lang="ru-RU" altLang="en-US" sz="1800"/>
              <a:t>Общее: это существительные женского рода, 3 склонения, предложного падежа.</a:t>
            </a:r>
          </a:p>
          <a:p>
            <a:r>
              <a:rPr lang="ru-RU" altLang="en-US" sz="1800"/>
              <a:t>Тема – качества человека. Исключить – трусость – антоним, все остальные – синонимы.</a:t>
            </a:r>
          </a:p>
          <a:p>
            <a:r>
              <a:rPr lang="ru-RU" altLang="en-US" sz="1800" b="1"/>
              <a:t>б) Умница, работяга, молодчина, зараза.</a:t>
            </a:r>
            <a:endParaRPr lang="ru-RU" altLang="en-US" sz="1800"/>
          </a:p>
          <a:p>
            <a:r>
              <a:rPr lang="ru-RU" altLang="en-US" sz="1800"/>
              <a:t>Общее: существительные общего рода.</a:t>
            </a:r>
          </a:p>
          <a:p>
            <a:r>
              <a:rPr lang="ru-RU" altLang="en-US" sz="1800"/>
              <a:t>Исключить: слово «зараза» характеризует   отрицательное  качество человека. (НО: 200 лет назад это слово имело значение «прелесть, очарование»). Какой словарь помог мне об этом узнать? (Этимологический)</a:t>
            </a:r>
          </a:p>
          <a:p>
            <a:r>
              <a:rPr lang="ru-RU" altLang="en-US" sz="1800" b="1"/>
              <a:t>в) Осло, кофе, кенгуру, пони.</a:t>
            </a:r>
            <a:endParaRPr lang="ru-RU" altLang="en-US" sz="1800"/>
          </a:p>
          <a:p>
            <a:r>
              <a:rPr lang="ru-RU" altLang="en-US" sz="1800"/>
              <a:t>Общее: неизменяемые существительные мужского рода. Исключить: кофе – современный  словарь допускает употребление слова кофе и как существительное  среднего рода.</a:t>
            </a:r>
          </a:p>
        </p:txBody>
      </p:sp>
      <p:sp>
        <p:nvSpPr>
          <p:cNvPr id="32774" name="Rectangle 17">
            <a:extLst>
              <a:ext uri="{FF2B5EF4-FFF2-40B4-BE49-F238E27FC236}">
                <a16:creationId xmlns:a16="http://schemas.microsoft.com/office/drawing/2014/main" xmlns="" id="{C5EA3496-02BD-4F35-98A6-9AAD7730F1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ru-RU" altLang="en-US"/>
          </a:p>
        </p:txBody>
      </p:sp>
      <p:pic>
        <p:nvPicPr>
          <p:cNvPr id="32775" name="Picture 3">
            <a:extLst>
              <a:ext uri="{FF2B5EF4-FFF2-40B4-BE49-F238E27FC236}">
                <a16:creationId xmlns:a16="http://schemas.microsoft.com/office/drawing/2014/main" xmlns="" id="{EC5A0DFE-CA55-46B5-9879-BC319ECF1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0"/>
            <a:ext cx="31527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Admin\Pictures\iCAK8MXP2.jpg">
            <a:extLst>
              <a:ext uri="{FF2B5EF4-FFF2-40B4-BE49-F238E27FC236}">
                <a16:creationId xmlns:a16="http://schemas.microsoft.com/office/drawing/2014/main" xmlns="" id="{0279C43A-18FC-4100-9F3E-1F5C3CF82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6000"/>
          </a:blip>
          <a:srcRect/>
          <a:stretch>
            <a:fillRect/>
          </a:stretch>
        </p:blipFill>
        <p:spPr bwMode="auto">
          <a:xfrm>
            <a:off x="6000750" y="4572000"/>
            <a:ext cx="3143250" cy="1928813"/>
          </a:xfrm>
          <a:prstGeom prst="rect">
            <a:avLst/>
          </a:prstGeom>
          <a:solidFill>
            <a:schemeClr val="accent4"/>
          </a:solidFill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AD38EA-E111-4A19-A4D3-0D42B0511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ru-RU" sz="3600" b="1" dirty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ru-RU" sz="3600" b="1" dirty="0">
                <a:solidFill>
                  <a:schemeClr val="tx1"/>
                </a:solidFill>
                <a:cs typeface="Times New Roman" pitchFamily="18" charset="0"/>
              </a:rPr>
            </a:br>
            <a:r>
              <a:rPr lang="ru-RU" sz="3600" b="1" dirty="0">
                <a:solidFill>
                  <a:schemeClr val="tx1"/>
                </a:solidFill>
                <a:cs typeface="Times New Roman" pitchFamily="18" charset="0"/>
              </a:rPr>
              <a:t>Прием</a:t>
            </a:r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chemeClr val="tx1"/>
                </a:solidFill>
                <a:cs typeface="Times New Roman" pitchFamily="18" charset="0"/>
              </a:rPr>
              <a:t>«Корзина идей и понятий»</a:t>
            </a:r>
            <a:endParaRPr lang="ru-RU" sz="36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3" name="Содержимое 2">
            <a:extLst>
              <a:ext uri="{FF2B5EF4-FFF2-40B4-BE49-F238E27FC236}">
                <a16:creationId xmlns:a16="http://schemas.microsoft.com/office/drawing/2014/main" xmlns="" id="{20F821CE-4CAE-43E1-A9E4-884296152643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6329363" cy="3900488"/>
          </a:xfrm>
        </p:spPr>
        <p:txBody>
          <a:bodyPr>
            <a:normAutofit lnSpcReduction="10000"/>
          </a:bodyPr>
          <a:lstStyle/>
          <a:p>
            <a:pPr marL="273050" indent="-3175" algn="ctr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cs typeface="Times New Roman" pitchFamily="18" charset="0"/>
              </a:rPr>
              <a:t>Можно  «сбрасывать» факты, мнения, имена, проблемы, имеющие отношение к теме урока. </a:t>
            </a:r>
          </a:p>
          <a:p>
            <a:pPr marL="273050" indent="-3175" algn="ctr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  <a:cs typeface="Times New Roman" pitchFamily="18" charset="0"/>
              </a:rPr>
              <a:t>В ходе урока эти разрозненные в сознании ребенка факты или мнения, проблемы или понятия могут быть   			связаны в логические цепи.</a:t>
            </a:r>
          </a:p>
        </p:txBody>
      </p:sp>
      <p:pic>
        <p:nvPicPr>
          <p:cNvPr id="33797" name="Picture 3">
            <a:extLst>
              <a:ext uri="{FF2B5EF4-FFF2-40B4-BE49-F238E27FC236}">
                <a16:creationId xmlns:a16="http://schemas.microsoft.com/office/drawing/2014/main" xmlns="" id="{B244718C-0C08-431C-8D55-D2087A6D1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0"/>
            <a:ext cx="31527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2">
            <a:extLst>
              <a:ext uri="{FF2B5EF4-FFF2-40B4-BE49-F238E27FC236}">
                <a16:creationId xmlns:a16="http://schemas.microsoft.com/office/drawing/2014/main" xmlns="" id="{DB0215F4-7D96-4C08-AC64-69DF2623A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836613"/>
            <a:ext cx="4176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en-US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E3309ED3-0974-4A06-A138-B7F4E391CA13}"/>
              </a:ext>
            </a:extLst>
          </p:cNvPr>
          <p:cNvSpPr/>
          <p:nvPr/>
        </p:nvSpPr>
        <p:spPr>
          <a:xfrm>
            <a:off x="642938" y="620713"/>
            <a:ext cx="8501062" cy="35829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3200" b="1" dirty="0">
              <a:solidFill>
                <a:schemeClr val="hlink"/>
              </a:solidFill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800" b="1" dirty="0">
                <a:solidFill>
                  <a:srgbClr val="C00000"/>
                </a:solidFill>
                <a:latin typeface="Arial" charset="0"/>
                <a:cs typeface="Arial" charset="0"/>
              </a:rPr>
              <a:t>Вторая стадия- </a:t>
            </a:r>
            <a:r>
              <a:rPr lang="ru-RU" sz="2800" b="1" u="sng" dirty="0">
                <a:solidFill>
                  <a:srgbClr val="C00000"/>
                </a:solidFill>
                <a:latin typeface="Arial" charset="0"/>
                <a:cs typeface="Arial" charset="0"/>
              </a:rPr>
              <a:t>осмысление</a:t>
            </a:r>
            <a:r>
              <a:rPr lang="ru-RU" sz="2800" b="1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2800" b="1" dirty="0">
                <a:solidFill>
                  <a:srgbClr val="C00000"/>
                </a:solidFill>
                <a:latin typeface="+mj-lt"/>
                <a:cs typeface="Arial" charset="0"/>
              </a:rPr>
              <a:t>нового материала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b="1" dirty="0">
              <a:solidFill>
                <a:schemeClr val="tx1"/>
              </a:solidFill>
              <a:latin typeface="+mj-lt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+mj-lt"/>
                <a:cs typeface="Arial" charset="0"/>
              </a:rPr>
              <a:t>Приемы: 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+mj-lt"/>
                <a:cs typeface="Arial" charset="0"/>
              </a:rPr>
              <a:t>-продолжи предложение,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+mj-lt"/>
                <a:cs typeface="Arial" charset="0"/>
              </a:rPr>
              <a:t>-чтение текста с остановками, 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+mj-lt"/>
                <a:cs typeface="Arial" charset="0"/>
              </a:rPr>
              <a:t>-маркировка текста символами, 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>
                <a:solidFill>
                  <a:schemeClr val="tx1"/>
                </a:solidFill>
                <a:latin typeface="+mj-lt"/>
                <a:cs typeface="Arial" charset="0"/>
              </a:rPr>
              <a:t>-составление таблиц (кластер, «Бортовой журнал», «Толстый и тонкий вопросы», «</a:t>
            </a:r>
            <a:r>
              <a:rPr lang="ru-RU" sz="2400" b="1" dirty="0" err="1">
                <a:solidFill>
                  <a:schemeClr val="tx1"/>
                </a:solidFill>
                <a:latin typeface="+mj-lt"/>
                <a:cs typeface="Arial" charset="0"/>
              </a:rPr>
              <a:t>Инсерт</a:t>
            </a:r>
            <a:r>
              <a:rPr lang="ru-RU" sz="2400" b="1" dirty="0">
                <a:solidFill>
                  <a:schemeClr val="tx1"/>
                </a:solidFill>
                <a:latin typeface="+mj-lt"/>
                <a:cs typeface="Arial" charset="0"/>
              </a:rPr>
              <a:t>», «Рыбий скелет», таблица « Плюс – минус - интересно»)</a:t>
            </a:r>
          </a:p>
        </p:txBody>
      </p:sp>
      <p:pic>
        <p:nvPicPr>
          <p:cNvPr id="34820" name="Picture 3">
            <a:extLst>
              <a:ext uri="{FF2B5EF4-FFF2-40B4-BE49-F238E27FC236}">
                <a16:creationId xmlns:a16="http://schemas.microsoft.com/office/drawing/2014/main" xmlns="" id="{1009DD43-A204-4747-A458-A4E79AD8B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0"/>
            <a:ext cx="31527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2">
            <a:extLst>
              <a:ext uri="{FF2B5EF4-FFF2-40B4-BE49-F238E27FC236}">
                <a16:creationId xmlns:a16="http://schemas.microsoft.com/office/drawing/2014/main" xmlns="" id="{A6D9CA0A-E965-469D-9EB1-99CF4D888D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836613"/>
            <a:ext cx="41767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en-US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35843" name="Прямоугольник 6">
            <a:extLst>
              <a:ext uri="{FF2B5EF4-FFF2-40B4-BE49-F238E27FC236}">
                <a16:creationId xmlns:a16="http://schemas.microsoft.com/office/drawing/2014/main" xmlns="" id="{28963DE0-0A6E-4BE1-A483-0C3DE0AD4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88" y="857250"/>
            <a:ext cx="7345362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88" indent="20638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</a:pPr>
            <a:r>
              <a:rPr lang="ru-RU" altLang="en-US" sz="3200" b="1">
                <a:solidFill>
                  <a:srgbClr val="C00000"/>
                </a:solidFill>
              </a:rPr>
              <a:t>Приём «Продолжи предложение»</a:t>
            </a:r>
          </a:p>
        </p:txBody>
      </p:sp>
      <p:sp>
        <p:nvSpPr>
          <p:cNvPr id="5" name="Содержимое 4">
            <a:extLst>
              <a:ext uri="{FF2B5EF4-FFF2-40B4-BE49-F238E27FC236}">
                <a16:creationId xmlns:a16="http://schemas.microsoft.com/office/drawing/2014/main" xmlns="" id="{1569E14A-91E9-4CAD-B937-DE78F37346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ru-RU" b="1" dirty="0"/>
              <a:t>Глагол – это… (самостоятельная часть речи , которая обозначает действие предмета)</a:t>
            </a:r>
          </a:p>
          <a:p>
            <a:pPr>
              <a:buFont typeface="Times New Roman" pitchFamily="16" charset="0"/>
              <a:buNone/>
              <a:defRPr/>
            </a:pPr>
            <a:r>
              <a:rPr lang="ru-RU" b="1" dirty="0"/>
              <a:t>На какие вопросы может отвечать глагол?</a:t>
            </a:r>
          </a:p>
          <a:p>
            <a:pPr>
              <a:buFont typeface="Times New Roman" pitchFamily="16" charset="0"/>
              <a:buNone/>
              <a:defRPr/>
            </a:pPr>
            <a:r>
              <a:rPr lang="ru-RU" b="1" dirty="0"/>
              <a:t>Постоянные признаки глагола- это… </a:t>
            </a:r>
          </a:p>
          <a:p>
            <a:pPr>
              <a:buFont typeface="Times New Roman" pitchFamily="16" charset="0"/>
              <a:buNone/>
              <a:defRPr/>
            </a:pPr>
            <a:r>
              <a:rPr lang="ru-RU" b="1" dirty="0"/>
              <a:t>Непостоянные признаки глагола – это…</a:t>
            </a:r>
          </a:p>
          <a:p>
            <a:pPr>
              <a:buFont typeface="Times New Roman" pitchFamily="16" charset="0"/>
              <a:buNone/>
              <a:defRPr/>
            </a:pPr>
            <a:r>
              <a:rPr lang="ru-RU" b="1" dirty="0"/>
              <a:t>Глаголы могут иметь лексическое значение…</a:t>
            </a:r>
          </a:p>
          <a:p>
            <a:pPr>
              <a:buFont typeface="Times New Roman" pitchFamily="16" charset="0"/>
              <a:buNone/>
              <a:defRPr/>
            </a:pPr>
            <a:r>
              <a:rPr lang="ru-RU" b="1" dirty="0"/>
              <a:t>Кроме лексического значения глагола имеют …. (грамматическое значение)</a:t>
            </a:r>
          </a:p>
          <a:p>
            <a:pPr>
              <a:buFont typeface="Times New Roman" pitchFamily="16" charset="0"/>
              <a:buNone/>
              <a:defRPr/>
            </a:pPr>
            <a:endParaRPr lang="ru-RU" dirty="0"/>
          </a:p>
        </p:txBody>
      </p:sp>
      <p:pic>
        <p:nvPicPr>
          <p:cNvPr id="35845" name="Picture 3">
            <a:extLst>
              <a:ext uri="{FF2B5EF4-FFF2-40B4-BE49-F238E27FC236}">
                <a16:creationId xmlns:a16="http://schemas.microsoft.com/office/drawing/2014/main" xmlns="" id="{67FDC841-A7E8-4454-B398-0409A6E56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0"/>
            <a:ext cx="31527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>
            <a:extLst>
              <a:ext uri="{FF2B5EF4-FFF2-40B4-BE49-F238E27FC236}">
                <a16:creationId xmlns:a16="http://schemas.microsoft.com/office/drawing/2014/main" xmlns="" id="{2B2005C6-5DFB-42D9-96C7-99B65DA0B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7463"/>
            <a:ext cx="366713" cy="492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179388"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914400" eaLnBrk="1" hangingPunct="1"/>
            <a:endParaRPr lang="ru-RU" altLang="en-US" sz="800">
              <a:solidFill>
                <a:schemeClr val="tx1"/>
              </a:solidFill>
            </a:endParaRPr>
          </a:p>
          <a:p>
            <a:pPr defTabSz="914400"/>
            <a:endParaRPr lang="ru-RU" altLang="en-US">
              <a:solidFill>
                <a:schemeClr val="tx1"/>
              </a:solidFill>
            </a:endParaRPr>
          </a:p>
        </p:txBody>
      </p:sp>
      <p:sp>
        <p:nvSpPr>
          <p:cNvPr id="36867" name="Заголовок 7">
            <a:extLst>
              <a:ext uri="{FF2B5EF4-FFF2-40B4-BE49-F238E27FC236}">
                <a16:creationId xmlns:a16="http://schemas.microsoft.com/office/drawing/2014/main" xmlns="" id="{0C0C5AC9-A70E-4E8F-A6C9-2F62306D3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2800" b="1">
                <a:solidFill>
                  <a:srgbClr val="C00000"/>
                </a:solidFill>
              </a:rPr>
              <a:t>Приём«Бортового журнал» </a:t>
            </a:r>
          </a:p>
        </p:txBody>
      </p:sp>
      <p:sp>
        <p:nvSpPr>
          <p:cNvPr id="36868" name="Содержимое 11">
            <a:extLst>
              <a:ext uri="{FF2B5EF4-FFF2-40B4-BE49-F238E27FC236}">
                <a16:creationId xmlns:a16="http://schemas.microsoft.com/office/drawing/2014/main" xmlns="" id="{E7E96A58-820F-4314-8A58-9D8E19C4D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0788" y="4652963"/>
            <a:ext cx="2386012" cy="1473200"/>
          </a:xfrm>
        </p:spPr>
        <p:txBody>
          <a:bodyPr/>
          <a:lstStyle/>
          <a:p>
            <a:pPr>
              <a:buFont typeface="Times New Roman" panose="02020603050405020304" pitchFamily="18" charset="0"/>
              <a:buNone/>
            </a:pPr>
            <a:r>
              <a:rPr lang="ru-RU" altLang="en-US"/>
              <a:t/>
            </a:r>
            <a:br>
              <a:rPr lang="ru-RU" altLang="en-US"/>
            </a:br>
            <a:endParaRPr lang="ru-RU" altLang="en-US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xmlns="" id="{18426978-C8BD-4839-80FC-BEFFE322C76D}"/>
              </a:ext>
            </a:extLst>
          </p:cNvPr>
          <p:cNvGraphicFramePr>
            <a:graphicFrameLocks noGrp="1"/>
          </p:cNvGraphicFramePr>
          <p:nvPr/>
        </p:nvGraphicFramePr>
        <p:xfrm>
          <a:off x="714375" y="1571625"/>
          <a:ext cx="8178800" cy="4935538"/>
        </p:xfrm>
        <a:graphic>
          <a:graphicData uri="http://schemas.openxmlformats.org/drawingml/2006/table">
            <a:tbl>
              <a:tblPr/>
              <a:tblGrid>
                <a:gridCol w="40020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17671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09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мне известно по данной теме?</a:t>
                      </a: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я узнал (а) по данной теме?</a:t>
                      </a: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41346">
                <a:tc>
                  <a:txBody>
                    <a:bodyPr/>
                    <a:lstStyle/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Действие предмета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делать?</a:t>
                      </a: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сделать?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Спряжение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Время, лицо,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число, род;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Сказуемое;</a:t>
                      </a: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kumimoji="0" lang="ru-RU" sz="3200" b="0" i="0" u="none" strike="noStrike" cap="none" normalizeH="0" baseline="0">
                        <a:ln>
                          <a:noFill/>
                        </a:ln>
                        <a:solidFill>
                          <a:srgbClr val="5D4B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36880" name="Picture 3">
            <a:extLst>
              <a:ext uri="{FF2B5EF4-FFF2-40B4-BE49-F238E27FC236}">
                <a16:creationId xmlns:a16="http://schemas.microsoft.com/office/drawing/2014/main" xmlns="" id="{E5A5C218-B620-4B5C-9C5B-C6AC34255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1225" y="0"/>
            <a:ext cx="31527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">
            <a:extLst>
              <a:ext uri="{FF2B5EF4-FFF2-40B4-BE49-F238E27FC236}">
                <a16:creationId xmlns:a16="http://schemas.microsoft.com/office/drawing/2014/main" xmlns="" id="{3C27B4F4-2D62-4500-95AC-E56056E1D4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95250"/>
            <a:ext cx="5715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4000" b="1">
                <a:solidFill>
                  <a:srgbClr val="000000"/>
                </a:solidFill>
                <a:latin typeface="Times New Roman" panose="02020603050405020304" pitchFamily="18" charset="0"/>
              </a:rPr>
              <a:t> Инсерт</a:t>
            </a:r>
            <a:br>
              <a:rPr lang="ru-RU" altLang="ru-RU" sz="40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altLang="ru-RU" sz="4000" b="1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ru-RU" altLang="ru-RU" sz="3600" b="1">
                <a:solidFill>
                  <a:srgbClr val="000000"/>
                </a:solidFill>
                <a:latin typeface="Times New Roman" panose="02020603050405020304" pitchFamily="18" charset="0"/>
              </a:rPr>
              <a:t>чтение с пометами)</a:t>
            </a:r>
          </a:p>
        </p:txBody>
      </p:sp>
      <p:sp>
        <p:nvSpPr>
          <p:cNvPr id="37891" name="Text Box 2">
            <a:extLst>
              <a:ext uri="{FF2B5EF4-FFF2-40B4-BE49-F238E27FC236}">
                <a16:creationId xmlns:a16="http://schemas.microsoft.com/office/drawing/2014/main" xmlns="" id="{0821C34C-CD42-4938-A661-0463CD3E15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714500"/>
            <a:ext cx="777240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 b="1">
                <a:solidFill>
                  <a:srgbClr val="0070C0"/>
                </a:solidFill>
              </a:rPr>
              <a:t>Инсерт</a:t>
            </a:r>
            <a:r>
              <a:rPr lang="ru-RU" altLang="ru-RU" sz="2400">
                <a:solidFill>
                  <a:srgbClr val="000000"/>
                </a:solidFill>
              </a:rPr>
              <a:t> – это приём такой маркировки текста, когда учащиеся значками отмечают на полях то, что известно, что противоречит их представлениям, что является интересным и неожиданным, а также то, о чём хочется узнать более подробно. Маркировка производится с помощью специальных значков: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 b="1">
                <a:solidFill>
                  <a:srgbClr val="FF0000"/>
                </a:solidFill>
              </a:rPr>
              <a:t>«!» – Я это знал.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 b="1">
                <a:solidFill>
                  <a:srgbClr val="FF0000"/>
                </a:solidFill>
              </a:rPr>
              <a:t>«+» – Новое для меня.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 b="1">
                <a:solidFill>
                  <a:srgbClr val="FF0000"/>
                </a:solidFill>
              </a:rPr>
              <a:t>«-» – Вызывает сомнение.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 b="1">
                <a:solidFill>
                  <a:srgbClr val="FF0000"/>
                </a:solidFill>
              </a:rPr>
              <a:t>«?» – Вопрос.</a:t>
            </a:r>
          </a:p>
        </p:txBody>
      </p:sp>
      <p:pic>
        <p:nvPicPr>
          <p:cNvPr id="37892" name="Picture 3">
            <a:extLst>
              <a:ext uri="{FF2B5EF4-FFF2-40B4-BE49-F238E27FC236}">
                <a16:creationId xmlns:a16="http://schemas.microsoft.com/office/drawing/2014/main" xmlns="" id="{65B1DF13-6F28-4784-9936-52A6A12C6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214313"/>
            <a:ext cx="2282825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xmlns="" id="{0AA0EBAA-279A-44D4-93F5-5982057CC5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0125" y="274638"/>
            <a:ext cx="7686675" cy="1143000"/>
          </a:xfrm>
        </p:spPr>
        <p:txBody>
          <a:bodyPr/>
          <a:lstStyle/>
          <a:p>
            <a:r>
              <a:rPr lang="ru-RU" altLang="en-US" sz="2400" b="1">
                <a:solidFill>
                  <a:srgbClr val="C00000"/>
                </a:solidFill>
              </a:rPr>
              <a:t>Прием  «Чтение с пометками </a:t>
            </a:r>
            <a:r>
              <a:rPr lang="en-US" altLang="en-US" sz="2400" b="1">
                <a:solidFill>
                  <a:srgbClr val="C00000"/>
                </a:solidFill>
              </a:rPr>
              <a:t>INSERT</a:t>
            </a:r>
            <a:r>
              <a:rPr lang="ru-RU" altLang="en-US" sz="2400" b="1">
                <a:solidFill>
                  <a:srgbClr val="C00000"/>
                </a:solidFill>
              </a:rPr>
              <a:t>»</a:t>
            </a:r>
            <a:endParaRPr lang="ru-RU" altLang="en-US" sz="2400">
              <a:solidFill>
                <a:srgbClr val="C00000"/>
              </a:solidFill>
            </a:endParaRPr>
          </a:p>
        </p:txBody>
      </p:sp>
      <p:graphicFrame>
        <p:nvGraphicFramePr>
          <p:cNvPr id="346169" name="Group 57">
            <a:extLst>
              <a:ext uri="{FF2B5EF4-FFF2-40B4-BE49-F238E27FC236}">
                <a16:creationId xmlns:a16="http://schemas.microsoft.com/office/drawing/2014/main" xmlns="" id="{52614636-92BF-4C31-B6EF-F99E1F7472A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900113" y="1484313"/>
          <a:ext cx="7920037" cy="4608512"/>
        </p:xfrm>
        <a:graphic>
          <a:graphicData uri="http://schemas.openxmlformats.org/drawingml/2006/table">
            <a:tbl>
              <a:tblPr/>
              <a:tblGrid>
                <a:gridCol w="15874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563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7262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0366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7931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V</a:t>
                      </a:r>
                      <a:endParaRPr kumimoji="0" lang="ru-RU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осознать новые знания</a:t>
                      </a:r>
                    </a:p>
                  </a:txBody>
                  <a:tcPr marL="91436" marR="91436"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исправить неверные предположения</a:t>
                      </a: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исправить неверные предположения</a:t>
                      </a: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! ?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побудить дальнейший интерес к теме</a:t>
                      </a: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254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Я это знал</a:t>
                      </a:r>
                    </a:p>
                  </a:txBody>
                  <a:tcPr marL="91436" marR="91436"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Это для меня абсолютно новое</a:t>
                      </a: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Это противоречит тому, что я знал</a:t>
                      </a: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Я хочу знать об этом больше</a:t>
                      </a: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0898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6" marR="91436"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91436" marR="91436"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38937" name="Picture 3">
            <a:extLst>
              <a:ext uri="{FF2B5EF4-FFF2-40B4-BE49-F238E27FC236}">
                <a16:creationId xmlns:a16="http://schemas.microsoft.com/office/drawing/2014/main" xmlns="" id="{AFCA7C68-D32C-4EB6-9F92-52FDBA0B8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0"/>
            <a:ext cx="2643187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6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Содержимое 1">
            <a:extLst>
              <a:ext uri="{FF2B5EF4-FFF2-40B4-BE49-F238E27FC236}">
                <a16:creationId xmlns:a16="http://schemas.microsoft.com/office/drawing/2014/main" xmlns="" id="{14D7F768-466E-425D-A4D6-C92079712811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685800" y="609600"/>
            <a:ext cx="8458200" cy="5486400"/>
          </a:xfrm>
        </p:spPr>
        <p:txBody>
          <a:bodyPr/>
          <a:lstStyle/>
          <a:p>
            <a:pPr algn="ctr">
              <a:buFont typeface="Times New Roman" panose="02020603050405020304" pitchFamily="18" charset="0"/>
              <a:buNone/>
            </a:pPr>
            <a:r>
              <a:rPr lang="ru-RU" altLang="en-US" b="1">
                <a:solidFill>
                  <a:srgbClr val="C00000"/>
                </a:solidFill>
              </a:rPr>
              <a:t>Прием «Лови ошибку»</a:t>
            </a:r>
            <a:endParaRPr lang="ru-RU" altLang="en-US">
              <a:solidFill>
                <a:srgbClr val="C00000"/>
              </a:solidFill>
            </a:endParaRP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Цель: актуализация имеющихся у учащихся знаний по изучаемой теме,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развитие у школьников критического подхода к получаемой информации.   Время выполнения: 5-6 минут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 u="sng"/>
              <a:t>Описание приема.</a:t>
            </a:r>
            <a:endParaRPr lang="ru-RU" altLang="en-US" sz="1800" b="1"/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Учитель заранее подготавливает текст, содержащий ошибочную информацию, и предлагает учащимся выявить допущенные ошибки.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Важно, чтобы задание содержало в себе ошибки 2 уровней: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А – явные, которые  достаточно легко выявляются учащимися, исходя из их личного опыта и знаний;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Б  - скрытые, которые можно установить, только изучив новый материал.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Учащиеся анализируют предложенный текст, пытаются выявить ошибки, аргументируют свои выводы.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Учитель предлагает изучить новый материал, после чего вернуться к тексту задания и исправить те ошибки, которые не удалось 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1800" b="1"/>
              <a:t>выявить в начале урока.</a:t>
            </a:r>
          </a:p>
          <a:p>
            <a:pPr>
              <a:buFont typeface="Times New Roman" panose="02020603050405020304" pitchFamily="18" charset="0"/>
              <a:buNone/>
            </a:pPr>
            <a:endParaRPr lang="ru-RU" altLang="en-US" sz="1400"/>
          </a:p>
        </p:txBody>
      </p:sp>
      <p:pic>
        <p:nvPicPr>
          <p:cNvPr id="39939" name="Picture 3">
            <a:extLst>
              <a:ext uri="{FF2B5EF4-FFF2-40B4-BE49-F238E27FC236}">
                <a16:creationId xmlns:a16="http://schemas.microsoft.com/office/drawing/2014/main" xmlns="" id="{7F5785D9-FC5C-40E4-9C32-7B33CF5733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0"/>
            <a:ext cx="2643187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1">
            <a:extLst>
              <a:ext uri="{FF2B5EF4-FFF2-40B4-BE49-F238E27FC236}">
                <a16:creationId xmlns:a16="http://schemas.microsoft.com/office/drawing/2014/main" xmlns="" id="{8C2D206B-CEF8-41B6-B73F-0C8271538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400050"/>
            <a:ext cx="5443538" cy="112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4000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текстом</a:t>
            </a:r>
            <a:r>
              <a:rPr lang="ru-RU" altLang="ru-RU" sz="2800" b="1">
                <a:solidFill>
                  <a:srgbClr val="C00000"/>
                </a:solidFill>
                <a:cs typeface="Times New Roman" panose="02020603050405020304" pitchFamily="18" charset="0"/>
              </a:rPr>
              <a:t/>
            </a:r>
            <a:br>
              <a:rPr lang="ru-RU" altLang="ru-RU" sz="2800" b="1">
                <a:solidFill>
                  <a:srgbClr val="C00000"/>
                </a:solidFill>
                <a:cs typeface="Times New Roman" panose="02020603050405020304" pitchFamily="18" charset="0"/>
              </a:rPr>
            </a:br>
            <a:endParaRPr lang="ru-RU" altLang="ru-RU" sz="2800" b="1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pic>
        <p:nvPicPr>
          <p:cNvPr id="40963" name="Picture 2">
            <a:extLst>
              <a:ext uri="{FF2B5EF4-FFF2-40B4-BE49-F238E27FC236}">
                <a16:creationId xmlns:a16="http://schemas.microsoft.com/office/drawing/2014/main" xmlns="" id="{D88B56D3-E133-4234-96C4-C2AFC11D1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75" y="0"/>
            <a:ext cx="30702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0964" name="Text Box 3">
            <a:extLst>
              <a:ext uri="{FF2B5EF4-FFF2-40B4-BE49-F238E27FC236}">
                <a16:creationId xmlns:a16="http://schemas.microsoft.com/office/drawing/2014/main" xmlns="" id="{084850C9-C407-44D7-9E41-C846ED880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714500"/>
            <a:ext cx="7586663" cy="415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90000"/>
            </a:pPr>
            <a:r>
              <a:rPr lang="ru-RU" altLang="ru-RU" sz="24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«Чтение с остановками» </a:t>
            </a: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открывает возможности целостного видения произведения.</a:t>
            </a:r>
          </a:p>
          <a:p>
            <a:pPr eaLnBrk="1" hangingPunct="1">
              <a:buSzPct val="90000"/>
            </a:pP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Примерные вопросы:</a:t>
            </a:r>
          </a:p>
          <a:p>
            <a:pPr eaLnBrk="1" hangingPunct="1">
              <a:buClr>
                <a:srgbClr val="000000"/>
              </a:buClr>
              <a:buSzPct val="90000"/>
              <a:buFont typeface="Wingdings" panose="05000000000000000000" pitchFamily="2" charset="2"/>
              <a:buChar char=""/>
            </a:pP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ассоциации вызывают у вас имена, фамилии героев?</a:t>
            </a:r>
          </a:p>
          <a:p>
            <a:pPr eaLnBrk="1" hangingPunct="1">
              <a:buClr>
                <a:srgbClr val="000000"/>
              </a:buClr>
              <a:buSzPct val="90000"/>
              <a:buFont typeface="Wingdings" panose="05000000000000000000" pitchFamily="2" charset="2"/>
              <a:buChar char=""/>
            </a:pP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вы почувствовали, прочитав эту часть. Какие ощущения у вас возникли?</a:t>
            </a:r>
          </a:p>
          <a:p>
            <a:pPr eaLnBrk="1" hangingPunct="1">
              <a:buClr>
                <a:srgbClr val="000000"/>
              </a:buClr>
              <a:buSzPct val="90000"/>
              <a:buFont typeface="Wingdings" panose="05000000000000000000" pitchFamily="2" charset="2"/>
              <a:buChar char=""/>
            </a:pP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Какие ваши ожидания подтвердились? Что было неожиданным?</a:t>
            </a:r>
          </a:p>
          <a:p>
            <a:pPr eaLnBrk="1" hangingPunct="1">
              <a:buClr>
                <a:srgbClr val="000000"/>
              </a:buClr>
              <a:buSzPct val="90000"/>
              <a:buFont typeface="Wingdings" panose="05000000000000000000" pitchFamily="2" charset="2"/>
              <a:buChar char=""/>
            </a:pPr>
            <a:r>
              <a:rPr lang="ru-RU" altLang="ru-RU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Как вы думаете, чем закончится рассказ? Как вы бы его закончили?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Прямоугольник 4">
            <a:extLst>
              <a:ext uri="{FF2B5EF4-FFF2-40B4-BE49-F238E27FC236}">
                <a16:creationId xmlns:a16="http://schemas.microsoft.com/office/drawing/2014/main" xmlns="" id="{8BFD775F-ACD8-48EB-B2A8-9EFC4410A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196975"/>
            <a:ext cx="5759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endParaRPr lang="ru-RU" altLang="en-US"/>
          </a:p>
          <a:p>
            <a:endParaRPr lang="ru-RU" altLang="en-US"/>
          </a:p>
          <a:p>
            <a:endParaRPr lang="ru-RU" altLang="en-US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10C06778-8331-4A32-A695-1ECA5A5DF051}"/>
              </a:ext>
            </a:extLst>
          </p:cNvPr>
          <p:cNvSpPr/>
          <p:nvPr/>
        </p:nvSpPr>
        <p:spPr>
          <a:xfrm>
            <a:off x="785813" y="0"/>
            <a:ext cx="7993062" cy="41925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3200" dirty="0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Третья стадия – </a:t>
            </a:r>
            <a:r>
              <a:rPr lang="ru-RU" sz="3200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размышление 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(рефлексия) 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3200" dirty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  <a:p>
            <a:pPr marL="1588" indent="20638">
              <a:lnSpc>
                <a:spcPct val="90000"/>
              </a:lnSpc>
              <a:defRPr/>
            </a:pPr>
            <a:r>
              <a:rPr lang="ru-RU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rPr>
              <a:t>Приемы: </a:t>
            </a: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«Шесть шляп», </a:t>
            </a:r>
          </a:p>
          <a:p>
            <a:pPr marL="1588" indent="20638">
              <a:lnSpc>
                <a:spcPct val="90000"/>
              </a:lnSpc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«Ромашка вопросов», </a:t>
            </a:r>
          </a:p>
          <a:p>
            <a:pPr marL="1588" indent="20638">
              <a:lnSpc>
                <a:spcPct val="90000"/>
              </a:lnSpc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«</a:t>
            </a:r>
            <a:r>
              <a:rPr lang="ru-RU" sz="2400" dirty="0" err="1">
                <a:solidFill>
                  <a:schemeClr val="tx1"/>
                </a:solidFill>
                <a:latin typeface="Arial" charset="0"/>
                <a:cs typeface="Arial" charset="0"/>
              </a:rPr>
              <a:t>Синквейн</a:t>
            </a: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», </a:t>
            </a:r>
          </a:p>
          <a:p>
            <a:pPr marL="1588" indent="20638">
              <a:lnSpc>
                <a:spcPct val="90000"/>
              </a:lnSpc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 эссе, </a:t>
            </a:r>
          </a:p>
          <a:p>
            <a:pPr marL="1588" indent="20638">
              <a:lnSpc>
                <a:spcPct val="90000"/>
              </a:lnSpc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 вопросительные слова, </a:t>
            </a:r>
          </a:p>
          <a:p>
            <a:pPr marL="1588" indent="20638">
              <a:lnSpc>
                <a:spcPct val="90000"/>
              </a:lnSpc>
              <a:defRPr/>
            </a:pPr>
            <a:r>
              <a:rPr lang="ru-RU" sz="2400" dirty="0">
                <a:solidFill>
                  <a:schemeClr val="tx1"/>
                </a:solidFill>
                <a:latin typeface="Arial" charset="0"/>
                <a:cs typeface="Arial" charset="0"/>
              </a:rPr>
              <a:t>                 пирамида смысла и другие.</a:t>
            </a:r>
          </a:p>
          <a:p>
            <a:pPr marL="1588" indent="20638">
              <a:lnSpc>
                <a:spcPct val="90000"/>
              </a:lnSpc>
              <a:buFont typeface="Wingdings" pitchFamily="2" charset="2"/>
              <a:buNone/>
              <a:defRPr/>
            </a:pP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41988" name="Picture 2">
            <a:extLst>
              <a:ext uri="{FF2B5EF4-FFF2-40B4-BE49-F238E27FC236}">
                <a16:creationId xmlns:a16="http://schemas.microsoft.com/office/drawing/2014/main" xmlns="" id="{C5B27B38-6336-4A4E-AB6B-F33C4E7A9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0"/>
            <a:ext cx="2428875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>
            <a:extLst>
              <a:ext uri="{FF2B5EF4-FFF2-40B4-BE49-F238E27FC236}">
                <a16:creationId xmlns:a16="http://schemas.microsoft.com/office/drawing/2014/main" xmlns="" id="{9DB39913-1426-450D-8A42-A003409752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57250" y="381000"/>
            <a:ext cx="7981950" cy="744538"/>
          </a:xfrm>
        </p:spPr>
        <p:txBody>
          <a:bodyPr/>
          <a:lstStyle/>
          <a:p>
            <a:r>
              <a:rPr lang="ru-RU" altLang="en-US" sz="3200" b="1">
                <a:solidFill>
                  <a:srgbClr val="C00000"/>
                </a:solidFill>
              </a:rPr>
              <a:t/>
            </a:r>
            <a:br>
              <a:rPr lang="ru-RU" altLang="en-US" sz="3200" b="1">
                <a:solidFill>
                  <a:srgbClr val="C00000"/>
                </a:solidFill>
              </a:rPr>
            </a:br>
            <a:r>
              <a:rPr lang="ru-RU" altLang="en-US" sz="3200" b="1">
                <a:solidFill>
                  <a:srgbClr val="C00000"/>
                </a:solidFill>
              </a:rPr>
              <a:t>Прием «Ромашка Блума»</a:t>
            </a:r>
          </a:p>
        </p:txBody>
      </p:sp>
      <p:sp>
        <p:nvSpPr>
          <p:cNvPr id="323606" name="Oval 22">
            <a:extLst>
              <a:ext uri="{FF2B5EF4-FFF2-40B4-BE49-F238E27FC236}">
                <a16:creationId xmlns:a16="http://schemas.microsoft.com/office/drawing/2014/main" xmlns="" id="{20BF901D-C9DB-42BC-8DD8-54DC72D6109E}"/>
              </a:ext>
            </a:extLst>
          </p:cNvPr>
          <p:cNvSpPr>
            <a:spLocks noChangeArrowheads="1"/>
          </p:cNvSpPr>
          <p:nvPr/>
        </p:nvSpPr>
        <p:spPr bwMode="auto">
          <a:xfrm rot="-3665019">
            <a:off x="4118769" y="2639219"/>
            <a:ext cx="2466975" cy="8810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/>
              <a:t>Простой</a:t>
            </a:r>
            <a:br>
              <a:rPr lang="ru-RU" altLang="en-US" sz="2000"/>
            </a:br>
            <a:r>
              <a:rPr lang="ru-RU" altLang="en-US" sz="2000"/>
              <a:t>вопрос</a:t>
            </a:r>
          </a:p>
        </p:txBody>
      </p:sp>
      <p:sp>
        <p:nvSpPr>
          <p:cNvPr id="323607" name="Oval 23">
            <a:extLst>
              <a:ext uri="{FF2B5EF4-FFF2-40B4-BE49-F238E27FC236}">
                <a16:creationId xmlns:a16="http://schemas.microsoft.com/office/drawing/2014/main" xmlns="" id="{3BDB607B-12FD-4A30-B020-CAC96698A708}"/>
              </a:ext>
            </a:extLst>
          </p:cNvPr>
          <p:cNvSpPr>
            <a:spLocks noChangeArrowheads="1"/>
          </p:cNvSpPr>
          <p:nvPr/>
        </p:nvSpPr>
        <p:spPr bwMode="auto">
          <a:xfrm rot="-52608">
            <a:off x="4729163" y="3751263"/>
            <a:ext cx="2530475" cy="8588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/>
              <a:t>Уточняющий</a:t>
            </a:r>
            <a:br>
              <a:rPr lang="ru-RU" altLang="en-US" sz="2000"/>
            </a:br>
            <a:r>
              <a:rPr lang="ru-RU" altLang="en-US" sz="2000"/>
              <a:t>вопрос</a:t>
            </a:r>
          </a:p>
        </p:txBody>
      </p:sp>
      <p:sp>
        <p:nvSpPr>
          <p:cNvPr id="323608" name="Oval 24">
            <a:extLst>
              <a:ext uri="{FF2B5EF4-FFF2-40B4-BE49-F238E27FC236}">
                <a16:creationId xmlns:a16="http://schemas.microsoft.com/office/drawing/2014/main" xmlns="" id="{65984418-1C08-4EE7-8853-ED92799DE1F9}"/>
              </a:ext>
            </a:extLst>
          </p:cNvPr>
          <p:cNvSpPr>
            <a:spLocks noChangeArrowheads="1"/>
          </p:cNvSpPr>
          <p:nvPr/>
        </p:nvSpPr>
        <p:spPr bwMode="auto">
          <a:xfrm rot="3547392">
            <a:off x="4114800" y="4852988"/>
            <a:ext cx="2530475" cy="8604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/>
              <a:t>Оценочный</a:t>
            </a:r>
            <a:br>
              <a:rPr lang="ru-RU" altLang="en-US" sz="2000"/>
            </a:br>
            <a:r>
              <a:rPr lang="ru-RU" altLang="en-US" sz="2000"/>
              <a:t>вопрос</a:t>
            </a:r>
          </a:p>
        </p:txBody>
      </p:sp>
      <p:sp>
        <p:nvSpPr>
          <p:cNvPr id="323609" name="Oval 25">
            <a:extLst>
              <a:ext uri="{FF2B5EF4-FFF2-40B4-BE49-F238E27FC236}">
                <a16:creationId xmlns:a16="http://schemas.microsoft.com/office/drawing/2014/main" xmlns="" id="{2B0D90D5-511E-407C-B371-56E0306C80C6}"/>
              </a:ext>
            </a:extLst>
          </p:cNvPr>
          <p:cNvSpPr>
            <a:spLocks noChangeArrowheads="1"/>
          </p:cNvSpPr>
          <p:nvPr/>
        </p:nvSpPr>
        <p:spPr bwMode="auto">
          <a:xfrm rot="-3652608">
            <a:off x="2863056" y="4850607"/>
            <a:ext cx="2466975" cy="8810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/>
              <a:t>Творческий</a:t>
            </a:r>
            <a:br>
              <a:rPr lang="ru-RU" altLang="en-US" sz="2000"/>
            </a:br>
            <a:r>
              <a:rPr lang="ru-RU" altLang="en-US" sz="2000"/>
              <a:t>вопрос</a:t>
            </a:r>
          </a:p>
        </p:txBody>
      </p:sp>
      <p:sp>
        <p:nvSpPr>
          <p:cNvPr id="323610" name="Oval 26">
            <a:extLst>
              <a:ext uri="{FF2B5EF4-FFF2-40B4-BE49-F238E27FC236}">
                <a16:creationId xmlns:a16="http://schemas.microsoft.com/office/drawing/2014/main" xmlns="" id="{E7E58B2A-3109-4D79-855B-86161F5B5068}"/>
              </a:ext>
            </a:extLst>
          </p:cNvPr>
          <p:cNvSpPr>
            <a:spLocks noChangeArrowheads="1"/>
          </p:cNvSpPr>
          <p:nvPr/>
        </p:nvSpPr>
        <p:spPr bwMode="auto">
          <a:xfrm rot="-52608">
            <a:off x="2084388" y="3786188"/>
            <a:ext cx="2530475" cy="8604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/>
              <a:t>Вопрос</a:t>
            </a:r>
            <a:br>
              <a:rPr lang="ru-RU" altLang="en-US" sz="2000"/>
            </a:br>
            <a:r>
              <a:rPr lang="ru-RU" altLang="en-US" sz="2000"/>
              <a:t>интерпретация</a:t>
            </a:r>
          </a:p>
        </p:txBody>
      </p:sp>
      <p:sp>
        <p:nvSpPr>
          <p:cNvPr id="323611" name="Oval 27">
            <a:extLst>
              <a:ext uri="{FF2B5EF4-FFF2-40B4-BE49-F238E27FC236}">
                <a16:creationId xmlns:a16="http://schemas.microsoft.com/office/drawing/2014/main" xmlns="" id="{D47ED223-DC00-4267-BFE2-A270207BC953}"/>
              </a:ext>
            </a:extLst>
          </p:cNvPr>
          <p:cNvSpPr>
            <a:spLocks noChangeArrowheads="1"/>
          </p:cNvSpPr>
          <p:nvPr/>
        </p:nvSpPr>
        <p:spPr bwMode="auto">
          <a:xfrm rot="3547392">
            <a:off x="2775744" y="2664619"/>
            <a:ext cx="2530475" cy="8588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000"/>
              <a:t>Практический</a:t>
            </a:r>
            <a:br>
              <a:rPr lang="ru-RU" altLang="en-US" sz="2000"/>
            </a:br>
            <a:r>
              <a:rPr lang="ru-RU" altLang="en-US" sz="2000"/>
              <a:t>вопрос</a:t>
            </a:r>
          </a:p>
        </p:txBody>
      </p:sp>
      <p:sp>
        <p:nvSpPr>
          <p:cNvPr id="323612" name="Oval 28">
            <a:extLst>
              <a:ext uri="{FF2B5EF4-FFF2-40B4-BE49-F238E27FC236}">
                <a16:creationId xmlns:a16="http://schemas.microsoft.com/office/drawing/2014/main" xmlns="" id="{72AEE95D-E016-45AB-84EB-81763075C000}"/>
              </a:ext>
            </a:extLst>
          </p:cNvPr>
          <p:cNvSpPr>
            <a:spLocks noChangeArrowheads="1"/>
          </p:cNvSpPr>
          <p:nvPr/>
        </p:nvSpPr>
        <p:spPr bwMode="auto">
          <a:xfrm rot="-184430">
            <a:off x="4329113" y="3814763"/>
            <a:ext cx="765175" cy="7461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7200"/>
              <a:t>?</a:t>
            </a:r>
          </a:p>
        </p:txBody>
      </p:sp>
      <p:pic>
        <p:nvPicPr>
          <p:cNvPr id="43018" name="Picture 3">
            <a:extLst>
              <a:ext uri="{FF2B5EF4-FFF2-40B4-BE49-F238E27FC236}">
                <a16:creationId xmlns:a16="http://schemas.microsoft.com/office/drawing/2014/main" xmlns="" id="{61E41873-1C39-468E-9844-D4AEA018E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2894013"/>
            <a:ext cx="1460500" cy="204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43019" name="Picture 2">
            <a:extLst>
              <a:ext uri="{FF2B5EF4-FFF2-40B4-BE49-F238E27FC236}">
                <a16:creationId xmlns:a16="http://schemas.microsoft.com/office/drawing/2014/main" xmlns="" id="{EB4A2AD6-A6FD-4D6D-8E46-BFF3F52B94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0"/>
            <a:ext cx="28575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236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236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236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8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236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236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236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680"/>
                            </p:stCondLst>
                            <p:childTnLst>
                              <p:par>
                                <p:cTn id="2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3236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3236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3236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2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3236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3236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3236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40"/>
                            </p:stCondLst>
                            <p:childTnLst>
                              <p:par>
                                <p:cTn id="3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236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236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236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92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3236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3236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3236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640"/>
                            </p:stCondLst>
                            <p:childTnLst>
                              <p:par>
                                <p:cTn id="4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3236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3236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3236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3586" grpId="0"/>
      <p:bldP spid="323606" grpId="0" animBg="1"/>
      <p:bldP spid="323607" grpId="0" animBg="1"/>
      <p:bldP spid="323608" grpId="0" animBg="1"/>
      <p:bldP spid="323609" grpId="0" animBg="1"/>
      <p:bldP spid="323610" grpId="0" animBg="1"/>
      <p:bldP spid="323611" grpId="0" animBg="1"/>
      <p:bldP spid="3236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Прямоугольник 4">
            <a:extLst>
              <a:ext uri="{FF2B5EF4-FFF2-40B4-BE49-F238E27FC236}">
                <a16:creationId xmlns:a16="http://schemas.microsoft.com/office/drawing/2014/main" xmlns="" id="{A1F3AA4F-28C1-4D51-BB28-0811E5978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196975"/>
            <a:ext cx="5759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endParaRPr lang="ru-RU" altLang="en-US"/>
          </a:p>
          <a:p>
            <a:endParaRPr lang="ru-RU" altLang="en-US"/>
          </a:p>
          <a:p>
            <a:endParaRPr lang="ru-RU" altLang="en-US"/>
          </a:p>
        </p:txBody>
      </p:sp>
      <p:sp>
        <p:nvSpPr>
          <p:cNvPr id="44035" name="TextBox 4">
            <a:extLst>
              <a:ext uri="{FF2B5EF4-FFF2-40B4-BE49-F238E27FC236}">
                <a16:creationId xmlns:a16="http://schemas.microsoft.com/office/drawing/2014/main" xmlns="" id="{6567B57A-50C8-4AD7-9605-A20C561D1B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484313"/>
            <a:ext cx="6192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altLang="en-US"/>
          </a:p>
          <a:p>
            <a:endParaRPr lang="ru-RU" altLang="en-US"/>
          </a:p>
        </p:txBody>
      </p:sp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106BC7A0-FA2F-48E8-826D-19E77C157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ru-RU" b="1" dirty="0">
                <a:solidFill>
                  <a:srgbClr val="C00000"/>
                </a:solidFill>
              </a:rPr>
              <a:t/>
            </a:r>
            <a:br>
              <a:rPr lang="ru-RU" b="1" dirty="0">
                <a:solidFill>
                  <a:srgbClr val="C00000"/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Прием « Вопросительные слова»</a:t>
            </a:r>
          </a:p>
        </p:txBody>
      </p:sp>
      <p:sp>
        <p:nvSpPr>
          <p:cNvPr id="9" name="Содержимое 8">
            <a:extLst>
              <a:ext uri="{FF2B5EF4-FFF2-40B4-BE49-F238E27FC236}">
                <a16:creationId xmlns:a16="http://schemas.microsoft.com/office/drawing/2014/main" xmlns="" id="{DB3C3079-7D1B-43E1-A2FA-52A198218D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-Что … 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Где ….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Для чего ….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Много ли …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Как …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Почему …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Чем …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Могут ли …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r>
              <a:rPr lang="ru-RU" b="1" i="1" dirty="0"/>
              <a:t>- В чем …</a:t>
            </a:r>
            <a:endParaRPr lang="ru-RU" b="1" dirty="0"/>
          </a:p>
          <a:p>
            <a:pPr>
              <a:buFont typeface="Times New Roman" pitchFamily="16" charset="0"/>
              <a:buNone/>
              <a:defRPr/>
            </a:pPr>
            <a:endParaRPr lang="ru-RU" dirty="0"/>
          </a:p>
        </p:txBody>
      </p:sp>
      <p:pic>
        <p:nvPicPr>
          <p:cNvPr id="44038" name="Picture 2">
            <a:extLst>
              <a:ext uri="{FF2B5EF4-FFF2-40B4-BE49-F238E27FC236}">
                <a16:creationId xmlns:a16="http://schemas.microsoft.com/office/drawing/2014/main" xmlns="" id="{97BF482B-2199-4913-8565-6DF4E8C5D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0"/>
            <a:ext cx="2786062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xmlns="" id="{7B4438C2-99F7-40E1-9FD3-0A26BAC30B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1925"/>
            <a:ext cx="7770813" cy="909638"/>
          </a:xfrm>
        </p:spPr>
        <p:txBody>
          <a:bodyPr/>
          <a:lstStyle/>
          <a:p>
            <a:r>
              <a:rPr lang="ru-RU" altLang="en-US" b="1"/>
              <a:t/>
            </a:r>
            <a:br>
              <a:rPr lang="ru-RU" altLang="en-US" b="1"/>
            </a:br>
            <a:r>
              <a:rPr lang="ru-RU" altLang="en-US" sz="4000" b="1">
                <a:solidFill>
                  <a:srgbClr val="C00000"/>
                </a:solidFill>
              </a:rPr>
              <a:t>Прием «Зигзаг» или</a:t>
            </a:r>
            <a:br>
              <a:rPr lang="ru-RU" altLang="en-US" sz="4000" b="1">
                <a:solidFill>
                  <a:srgbClr val="C00000"/>
                </a:solidFill>
              </a:rPr>
            </a:br>
            <a:r>
              <a:rPr lang="ru-RU" altLang="en-US" sz="4000" b="1">
                <a:solidFill>
                  <a:srgbClr val="C00000"/>
                </a:solidFill>
              </a:rPr>
              <a:t> «Отсюда – сюда»</a:t>
            </a:r>
          </a:p>
        </p:txBody>
      </p:sp>
      <p:sp>
        <p:nvSpPr>
          <p:cNvPr id="353284" name="Oval 4">
            <a:extLst>
              <a:ext uri="{FF2B5EF4-FFF2-40B4-BE49-F238E27FC236}">
                <a16:creationId xmlns:a16="http://schemas.microsoft.com/office/drawing/2014/main" xmlns="" id="{966446CB-3A56-4D1C-9571-E24093D04E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1773238"/>
            <a:ext cx="2879725" cy="7921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Группа получает </a:t>
            </a:r>
          </a:p>
          <a:p>
            <a:pPr algn="ctr"/>
            <a:r>
              <a:rPr lang="ru-RU" altLang="en-US" sz="1400" b="1"/>
              <a:t>общее задание по теме </a:t>
            </a:r>
          </a:p>
        </p:txBody>
      </p:sp>
      <p:sp>
        <p:nvSpPr>
          <p:cNvPr id="353285" name="Oval 5">
            <a:extLst>
              <a:ext uri="{FF2B5EF4-FFF2-40B4-BE49-F238E27FC236}">
                <a16:creationId xmlns:a16="http://schemas.microsoft.com/office/drawing/2014/main" xmlns="" id="{2728EA85-2E8D-4ABB-B9CA-DA34D5E4D4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1989138"/>
            <a:ext cx="3167063" cy="10795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Каждый член </a:t>
            </a:r>
          </a:p>
          <a:p>
            <a:pPr algn="ctr"/>
            <a:r>
              <a:rPr lang="ru-RU" altLang="en-US" sz="1400" b="1"/>
              <a:t>группы получает</a:t>
            </a:r>
          </a:p>
          <a:p>
            <a:pPr algn="ctr"/>
            <a:r>
              <a:rPr lang="ru-RU" altLang="en-US" sz="1400" b="1"/>
              <a:t> «свой» объект исследования</a:t>
            </a:r>
          </a:p>
        </p:txBody>
      </p:sp>
      <p:sp>
        <p:nvSpPr>
          <p:cNvPr id="353286" name="Oval 6">
            <a:extLst>
              <a:ext uri="{FF2B5EF4-FFF2-40B4-BE49-F238E27FC236}">
                <a16:creationId xmlns:a16="http://schemas.microsoft.com/office/drawing/2014/main" xmlns="" id="{B621B80D-7D3B-44F0-8015-9CEF922FE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2781300"/>
            <a:ext cx="2879725" cy="8651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Сбор информации </a:t>
            </a:r>
          </a:p>
          <a:p>
            <a:pPr algn="ctr"/>
            <a:r>
              <a:rPr lang="ru-RU" altLang="en-US" sz="1400" b="1"/>
              <a:t>об объекте</a:t>
            </a:r>
          </a:p>
        </p:txBody>
      </p:sp>
      <p:sp>
        <p:nvSpPr>
          <p:cNvPr id="353287" name="Oval 7">
            <a:extLst>
              <a:ext uri="{FF2B5EF4-FFF2-40B4-BE49-F238E27FC236}">
                <a16:creationId xmlns:a16="http://schemas.microsoft.com/office/drawing/2014/main" xmlns="" id="{DE3A34CA-F148-4419-BB13-993BC28631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4163" y="3357563"/>
            <a:ext cx="3024187" cy="9350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Обмен информацией в группе</a:t>
            </a:r>
          </a:p>
        </p:txBody>
      </p:sp>
      <p:sp>
        <p:nvSpPr>
          <p:cNvPr id="353288" name="Oval 8">
            <a:extLst>
              <a:ext uri="{FF2B5EF4-FFF2-40B4-BE49-F238E27FC236}">
                <a16:creationId xmlns:a16="http://schemas.microsoft.com/office/drawing/2014/main" xmlns="" id="{00C57495-203B-4798-8A94-269114A517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50" y="3789363"/>
            <a:ext cx="2808288" cy="10080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Выделение общего</a:t>
            </a:r>
          </a:p>
          <a:p>
            <a:pPr algn="ctr"/>
            <a:r>
              <a:rPr lang="ru-RU" altLang="en-US" sz="1400" b="1"/>
              <a:t> для запоминания </a:t>
            </a:r>
          </a:p>
          <a:p>
            <a:pPr algn="ctr"/>
            <a:r>
              <a:rPr lang="ru-RU" altLang="en-US" sz="1400" b="1"/>
              <a:t>основной части таблицы</a:t>
            </a:r>
          </a:p>
        </p:txBody>
      </p:sp>
      <p:sp>
        <p:nvSpPr>
          <p:cNvPr id="353289" name="Oval 9">
            <a:extLst>
              <a:ext uri="{FF2B5EF4-FFF2-40B4-BE49-F238E27FC236}">
                <a16:creationId xmlns:a16="http://schemas.microsoft.com/office/drawing/2014/main" xmlns="" id="{DBDF2684-8AC1-4D49-80EE-1DBF6A2C58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725" y="4652963"/>
            <a:ext cx="3167063" cy="863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Заполнение таблицы</a:t>
            </a:r>
          </a:p>
        </p:txBody>
      </p:sp>
      <p:sp>
        <p:nvSpPr>
          <p:cNvPr id="353292" name="Oval 12">
            <a:extLst>
              <a:ext uri="{FF2B5EF4-FFF2-40B4-BE49-F238E27FC236}">
                <a16:creationId xmlns:a16="http://schemas.microsoft.com/office/drawing/2014/main" xmlns="" id="{27D1E122-0395-4BD0-8202-95FBC88D34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5013325"/>
            <a:ext cx="2663825" cy="10080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Написание совместного</a:t>
            </a:r>
          </a:p>
          <a:p>
            <a:pPr algn="ctr"/>
            <a:r>
              <a:rPr lang="ru-RU" altLang="en-US" sz="1400" b="1"/>
              <a:t> исследования по теме</a:t>
            </a:r>
          </a:p>
        </p:txBody>
      </p:sp>
      <p:sp>
        <p:nvSpPr>
          <p:cNvPr id="353293" name="Oval 13">
            <a:extLst>
              <a:ext uri="{FF2B5EF4-FFF2-40B4-BE49-F238E27FC236}">
                <a16:creationId xmlns:a16="http://schemas.microsoft.com/office/drawing/2014/main" xmlns="" id="{BEC003D7-F5C1-4CCB-99D1-94DD2C3D9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6825" y="5734050"/>
            <a:ext cx="3455988" cy="8366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1400" b="1"/>
              <a:t>Презентация исследования</a:t>
            </a:r>
          </a:p>
        </p:txBody>
      </p:sp>
      <p:sp>
        <p:nvSpPr>
          <p:cNvPr id="353295" name="Line 15">
            <a:extLst>
              <a:ext uri="{FF2B5EF4-FFF2-40B4-BE49-F238E27FC236}">
                <a16:creationId xmlns:a16="http://schemas.microsoft.com/office/drawing/2014/main" xmlns="" id="{7EB155A8-D186-4587-8584-7AEE9508BEDE}"/>
              </a:ext>
            </a:extLst>
          </p:cNvPr>
          <p:cNvSpPr>
            <a:spLocks noChangeShapeType="1"/>
          </p:cNvSpPr>
          <p:nvPr/>
        </p:nvSpPr>
        <p:spPr bwMode="auto">
          <a:xfrm>
            <a:off x="4284663" y="2205038"/>
            <a:ext cx="1008062" cy="28733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3296" name="Line 16">
            <a:extLst>
              <a:ext uri="{FF2B5EF4-FFF2-40B4-BE49-F238E27FC236}">
                <a16:creationId xmlns:a16="http://schemas.microsoft.com/office/drawing/2014/main" xmlns="" id="{CAEAC6F9-9E84-4069-909F-5067BC7E0D9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11638" y="2708275"/>
            <a:ext cx="1152525" cy="50482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3297" name="Line 17">
            <a:extLst>
              <a:ext uri="{FF2B5EF4-FFF2-40B4-BE49-F238E27FC236}">
                <a16:creationId xmlns:a16="http://schemas.microsoft.com/office/drawing/2014/main" xmlns="" id="{00712123-7666-466A-8527-44D2FFF1964F}"/>
              </a:ext>
            </a:extLst>
          </p:cNvPr>
          <p:cNvSpPr>
            <a:spLocks noChangeShapeType="1"/>
          </p:cNvSpPr>
          <p:nvPr/>
        </p:nvSpPr>
        <p:spPr bwMode="auto">
          <a:xfrm>
            <a:off x="4211638" y="3284538"/>
            <a:ext cx="1152525" cy="50482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3298" name="Line 18">
            <a:extLst>
              <a:ext uri="{FF2B5EF4-FFF2-40B4-BE49-F238E27FC236}">
                <a16:creationId xmlns:a16="http://schemas.microsoft.com/office/drawing/2014/main" xmlns="" id="{0F4073E9-0005-4C15-93D3-91BD5FC7D87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40200" y="3933825"/>
            <a:ext cx="1223963" cy="35877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3299" name="Line 19">
            <a:extLst>
              <a:ext uri="{FF2B5EF4-FFF2-40B4-BE49-F238E27FC236}">
                <a16:creationId xmlns:a16="http://schemas.microsoft.com/office/drawing/2014/main" xmlns="" id="{C2EE31BB-79D9-48EB-9014-FF8F586D5663}"/>
              </a:ext>
            </a:extLst>
          </p:cNvPr>
          <p:cNvSpPr>
            <a:spLocks noChangeShapeType="1"/>
          </p:cNvSpPr>
          <p:nvPr/>
        </p:nvSpPr>
        <p:spPr bwMode="auto">
          <a:xfrm>
            <a:off x="4140200" y="4437063"/>
            <a:ext cx="1223963" cy="50482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3300" name="Line 20">
            <a:extLst>
              <a:ext uri="{FF2B5EF4-FFF2-40B4-BE49-F238E27FC236}">
                <a16:creationId xmlns:a16="http://schemas.microsoft.com/office/drawing/2014/main" xmlns="" id="{5FA4554C-1F3A-4EEF-9B14-2EB6807C595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140200" y="5157788"/>
            <a:ext cx="1152525" cy="358775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3301" name="Line 21">
            <a:extLst>
              <a:ext uri="{FF2B5EF4-FFF2-40B4-BE49-F238E27FC236}">
                <a16:creationId xmlns:a16="http://schemas.microsoft.com/office/drawing/2014/main" xmlns="" id="{D7C595DF-304B-4BBF-A88B-0BDA374B5B0F}"/>
              </a:ext>
            </a:extLst>
          </p:cNvPr>
          <p:cNvSpPr>
            <a:spLocks noChangeShapeType="1"/>
          </p:cNvSpPr>
          <p:nvPr/>
        </p:nvSpPr>
        <p:spPr bwMode="auto">
          <a:xfrm>
            <a:off x="4140200" y="5589588"/>
            <a:ext cx="936625" cy="503237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3303" name="Text Box 23">
            <a:extLst>
              <a:ext uri="{FF2B5EF4-FFF2-40B4-BE49-F238E27FC236}">
                <a16:creationId xmlns:a16="http://schemas.microsoft.com/office/drawing/2014/main" xmlns="" id="{B939FA9C-1669-4603-8CC8-A9F07F96F5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916113"/>
            <a:ext cx="36036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1</a:t>
            </a:r>
          </a:p>
        </p:txBody>
      </p:sp>
      <p:sp>
        <p:nvSpPr>
          <p:cNvPr id="353304" name="Text Box 24">
            <a:extLst>
              <a:ext uri="{FF2B5EF4-FFF2-40B4-BE49-F238E27FC236}">
                <a16:creationId xmlns:a16="http://schemas.microsoft.com/office/drawing/2014/main" xmlns="" id="{36036B11-2B26-4439-A606-DEFA8145F9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2997200"/>
            <a:ext cx="360362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3</a:t>
            </a:r>
          </a:p>
        </p:txBody>
      </p:sp>
      <p:sp>
        <p:nvSpPr>
          <p:cNvPr id="353305" name="Text Box 25">
            <a:extLst>
              <a:ext uri="{FF2B5EF4-FFF2-40B4-BE49-F238E27FC236}">
                <a16:creationId xmlns:a16="http://schemas.microsoft.com/office/drawing/2014/main" xmlns="" id="{B70274DE-D439-4DDC-8BCE-E01BBE6774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3644900"/>
            <a:ext cx="360362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4    </a:t>
            </a:r>
          </a:p>
        </p:txBody>
      </p:sp>
      <p:sp>
        <p:nvSpPr>
          <p:cNvPr id="353306" name="Text Box 26">
            <a:extLst>
              <a:ext uri="{FF2B5EF4-FFF2-40B4-BE49-F238E27FC236}">
                <a16:creationId xmlns:a16="http://schemas.microsoft.com/office/drawing/2014/main" xmlns="" id="{5643E1E3-EADD-4CC9-833E-F69898EF3E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4076700"/>
            <a:ext cx="36036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5</a:t>
            </a:r>
          </a:p>
        </p:txBody>
      </p:sp>
      <p:sp>
        <p:nvSpPr>
          <p:cNvPr id="353307" name="Text Box 27">
            <a:extLst>
              <a:ext uri="{FF2B5EF4-FFF2-40B4-BE49-F238E27FC236}">
                <a16:creationId xmlns:a16="http://schemas.microsoft.com/office/drawing/2014/main" xmlns="" id="{E342BABD-DAF0-4C5E-9D13-FEAD2FD30E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4868863"/>
            <a:ext cx="36036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6</a:t>
            </a:r>
          </a:p>
        </p:txBody>
      </p:sp>
      <p:sp>
        <p:nvSpPr>
          <p:cNvPr id="353309" name="Text Box 29">
            <a:extLst>
              <a:ext uri="{FF2B5EF4-FFF2-40B4-BE49-F238E27FC236}">
                <a16:creationId xmlns:a16="http://schemas.microsoft.com/office/drawing/2014/main" xmlns="" id="{692C57B2-BD0B-49F9-88D4-7D30B27D0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2276475"/>
            <a:ext cx="360362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2</a:t>
            </a:r>
          </a:p>
        </p:txBody>
      </p:sp>
      <p:sp>
        <p:nvSpPr>
          <p:cNvPr id="353311" name="Text Box 31">
            <a:extLst>
              <a:ext uri="{FF2B5EF4-FFF2-40B4-BE49-F238E27FC236}">
                <a16:creationId xmlns:a16="http://schemas.microsoft.com/office/drawing/2014/main" xmlns="" id="{47975B8A-4DA1-4883-98C2-D70B8F0049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5300663"/>
            <a:ext cx="360362" cy="4556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7</a:t>
            </a:r>
          </a:p>
        </p:txBody>
      </p:sp>
      <p:sp>
        <p:nvSpPr>
          <p:cNvPr id="353312" name="Text Box 32">
            <a:extLst>
              <a:ext uri="{FF2B5EF4-FFF2-40B4-BE49-F238E27FC236}">
                <a16:creationId xmlns:a16="http://schemas.microsoft.com/office/drawing/2014/main" xmlns="" id="{B67F5A8B-B02C-4393-9C50-1667B2E1F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5949950"/>
            <a:ext cx="360363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cs typeface="Arial" charset="0"/>
              </a:rPr>
              <a:t>8</a:t>
            </a:r>
          </a:p>
        </p:txBody>
      </p:sp>
      <p:pic>
        <p:nvPicPr>
          <p:cNvPr id="45082" name="Picture 2">
            <a:extLst>
              <a:ext uri="{FF2B5EF4-FFF2-40B4-BE49-F238E27FC236}">
                <a16:creationId xmlns:a16="http://schemas.microsoft.com/office/drawing/2014/main" xmlns="" id="{1CF9EAD6-4B6E-45BC-8F92-AC3441CD8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0"/>
            <a:ext cx="2786062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3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53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53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3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53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53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53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53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53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53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3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53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53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53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53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3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53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53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53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53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3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53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353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3284" grpId="0" animBg="1"/>
      <p:bldP spid="353285" grpId="0" animBg="1"/>
      <p:bldP spid="353286" grpId="0" animBg="1"/>
      <p:bldP spid="353287" grpId="0" animBg="1"/>
      <p:bldP spid="353288" grpId="0" animBg="1"/>
      <p:bldP spid="353289" grpId="0" animBg="1"/>
      <p:bldP spid="353292" grpId="0" animBg="1"/>
      <p:bldP spid="353293" grpId="0" animBg="1"/>
      <p:bldP spid="353303" grpId="0"/>
      <p:bldP spid="353304" grpId="0"/>
      <p:bldP spid="353305" grpId="0"/>
      <p:bldP spid="353306" grpId="0"/>
      <p:bldP spid="353307" grpId="0"/>
      <p:bldP spid="353309" grpId="0"/>
      <p:bldP spid="353311" grpId="0"/>
      <p:bldP spid="3533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Прямоугольник 4">
            <a:extLst>
              <a:ext uri="{FF2B5EF4-FFF2-40B4-BE49-F238E27FC236}">
                <a16:creationId xmlns:a16="http://schemas.microsoft.com/office/drawing/2014/main" xmlns="" id="{CB1E0BD7-6C07-4119-B29D-D3AA65F32B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196975"/>
            <a:ext cx="57594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endParaRPr lang="ru-RU" altLang="en-US"/>
          </a:p>
          <a:p>
            <a:endParaRPr lang="ru-RU" altLang="en-US"/>
          </a:p>
          <a:p>
            <a:endParaRPr lang="ru-RU" altLang="en-US"/>
          </a:p>
        </p:txBody>
      </p:sp>
      <p:sp>
        <p:nvSpPr>
          <p:cNvPr id="46083" name="TextBox 4">
            <a:extLst>
              <a:ext uri="{FF2B5EF4-FFF2-40B4-BE49-F238E27FC236}">
                <a16:creationId xmlns:a16="http://schemas.microsoft.com/office/drawing/2014/main" xmlns="" id="{29F2A82D-1871-4514-9D89-E0B0C143B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1125538"/>
            <a:ext cx="6985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altLang="en-US"/>
          </a:p>
          <a:p>
            <a:endParaRPr lang="ru-RU" altLang="en-US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B00A1836-C89B-4061-8446-E384D3CE1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135063"/>
          </a:xfrm>
        </p:spPr>
        <p:txBody>
          <a:bodyPr>
            <a:normAutofit fontScale="90000"/>
          </a:bodyPr>
          <a:lstStyle/>
          <a:p>
            <a:pPr>
              <a:buFont typeface="Times New Roman" pitchFamily="16" charset="0"/>
              <a:buNone/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b="1" dirty="0">
                <a:solidFill>
                  <a:srgbClr val="C00000"/>
                </a:solidFill>
              </a:rPr>
              <a:t>Приём «Бортовой журнал» 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xmlns="" id="{46ACF2B5-7422-493B-8728-7EB35B3BD63F}"/>
              </a:ext>
            </a:extLst>
          </p:cNvPr>
          <p:cNvGraphicFramePr>
            <a:graphicFrameLocks noGrp="1"/>
          </p:cNvGraphicFramePr>
          <p:nvPr/>
        </p:nvGraphicFramePr>
        <p:xfrm>
          <a:off x="928688" y="1857375"/>
          <a:ext cx="7937500" cy="4276725"/>
        </p:xfrm>
        <a:graphic>
          <a:graphicData uri="http://schemas.openxmlformats.org/drawingml/2006/table">
            <a:tbl>
              <a:tblPr/>
              <a:tblGrid>
                <a:gridCol w="39687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687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236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мне известно по данной теме?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я узнал (а) по данной теме?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53058">
                <a:tc>
                  <a:txBody>
                    <a:bodyPr/>
                    <a:lstStyle/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Действие предмета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делать?</a:t>
                      </a: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1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Что сделать?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Спряжение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Время, лицо,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число, род</a:t>
                      </a: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179388" algn="just" defTabSz="914400" rtl="0" eaLnBrk="1" fontAlgn="base" latinLnBrk="0" hangingPunct="1">
                        <a:lnSpc>
                          <a:spcPts val="12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Сказуемое</a:t>
                      </a: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Лексические значения: движения, звучания, состояния , процесса ,существования и другие.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вид: совершенный (что сделать?); и несовершенный (что делать?)</a:t>
                      </a:r>
                      <a:b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переходность и непереходность </a:t>
                      </a:r>
                      <a:b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возвратность и невозвратность</a:t>
                      </a:r>
                      <a:b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наклонение: изъявительное , условное , повелительное </a:t>
                      </a:r>
                      <a:b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род (только у глаголов прошедшего времени единственного числа)</a:t>
                      </a:r>
                      <a:b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kumimoji="0" 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В предложении может выступать в роли подлежащего входит в грамматическую основу предложения.</a:t>
                      </a:r>
                      <a:endParaRPr kumimoji="0" lang="ru-RU" sz="1300" b="0" i="0" u="none" strike="noStrike" cap="none" normalizeH="0" baseline="0">
                        <a:ln>
                          <a:noFill/>
                        </a:ln>
                        <a:solidFill>
                          <a:srgbClr val="5D4B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5863" marR="65863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46096" name="Picture 2">
            <a:extLst>
              <a:ext uri="{FF2B5EF4-FFF2-40B4-BE49-F238E27FC236}">
                <a16:creationId xmlns:a16="http://schemas.microsoft.com/office/drawing/2014/main" xmlns="" id="{A71AC220-2C0B-4B95-81B3-302A387A3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0"/>
            <a:ext cx="2786062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1">
            <a:extLst>
              <a:ext uri="{FF2B5EF4-FFF2-40B4-BE49-F238E27FC236}">
                <a16:creationId xmlns:a16="http://schemas.microsoft.com/office/drawing/2014/main" xmlns="" id="{B583C78C-424A-4C04-A5DF-31E75DBF06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400050"/>
            <a:ext cx="50863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4000" b="1">
                <a:solidFill>
                  <a:srgbClr val="000000"/>
                </a:solidFill>
                <a:latin typeface="Times New Roman" panose="02020603050405020304" pitchFamily="18" charset="0"/>
              </a:rPr>
              <a:t>Синквейн</a:t>
            </a:r>
          </a:p>
        </p:txBody>
      </p:sp>
      <p:sp>
        <p:nvSpPr>
          <p:cNvPr id="47107" name="Text Box 2">
            <a:extLst>
              <a:ext uri="{FF2B5EF4-FFF2-40B4-BE49-F238E27FC236}">
                <a16:creationId xmlns:a16="http://schemas.microsoft.com/office/drawing/2014/main" xmlns="" id="{C7B32BCB-5938-49F3-8679-48C5741FEA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1714500"/>
            <a:ext cx="7772400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1313" indent="-341313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 b="1">
                <a:solidFill>
                  <a:srgbClr val="FF0000"/>
                </a:solidFill>
                <a:latin typeface="Times New Roman" panose="02020603050405020304" pitchFamily="18" charset="0"/>
              </a:rPr>
              <a:t>Один из приемов активизации познавательной активности учащихся на уроке. </a:t>
            </a:r>
          </a:p>
          <a:p>
            <a:pPr eaLnBrk="1" hangingPunct="1">
              <a:spcBef>
                <a:spcPts val="5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000" b="1">
                <a:solidFill>
                  <a:srgbClr val="7030A0"/>
                </a:solidFill>
                <a:latin typeface="Times New Roman" panose="02020603050405020304" pitchFamily="18" charset="0"/>
              </a:rPr>
              <a:t>Синквейн</a:t>
            </a:r>
            <a:r>
              <a:rPr lang="ru-RU" altLang="ru-RU" sz="2000">
                <a:solidFill>
                  <a:srgbClr val="000000"/>
                </a:solidFill>
                <a:latin typeface="Times New Roman" panose="02020603050405020304" pitchFamily="18" charset="0"/>
              </a:rPr>
              <a:t> - 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это не обычное стихотворение, а стихотворение, написанное в соответствии с определенными правилами. </a:t>
            </a:r>
          </a:p>
          <a:p>
            <a:pPr eaLnBrk="1" hangingPunct="1">
              <a:spcBef>
                <a:spcPts val="5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В каждой строке задается набор слов, который необходимо отразить в стихотворении.</a:t>
            </a:r>
          </a:p>
          <a:p>
            <a:pPr eaLnBrk="1" hangingPunct="1">
              <a:spcBef>
                <a:spcPts val="5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000" b="1">
                <a:solidFill>
                  <a:srgbClr val="7030A0"/>
                </a:solidFill>
                <a:latin typeface="Times New Roman" panose="02020603050405020304" pitchFamily="18" charset="0"/>
              </a:rPr>
              <a:t>1 строка 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– заголовок, в который выносится ключевое слово, понятие, тема синквейна, выраженное в форме существительного.</a:t>
            </a:r>
          </a:p>
          <a:p>
            <a:pPr eaLnBrk="1" hangingPunct="1">
              <a:spcBef>
                <a:spcPts val="5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000" b="1">
                <a:solidFill>
                  <a:srgbClr val="7030A0"/>
                </a:solidFill>
                <a:latin typeface="Times New Roman" panose="02020603050405020304" pitchFamily="18" charset="0"/>
              </a:rPr>
              <a:t>2 строка 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– два прилагательных.</a:t>
            </a:r>
          </a:p>
          <a:p>
            <a:pPr eaLnBrk="1" hangingPunct="1">
              <a:spcBef>
                <a:spcPts val="5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000" b="1">
                <a:solidFill>
                  <a:srgbClr val="7030A0"/>
                </a:solidFill>
                <a:latin typeface="Times New Roman" panose="02020603050405020304" pitchFamily="18" charset="0"/>
              </a:rPr>
              <a:t>3 строка 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– три глагола.</a:t>
            </a:r>
          </a:p>
          <a:p>
            <a:pPr eaLnBrk="1" hangingPunct="1">
              <a:spcBef>
                <a:spcPts val="5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000" b="1">
                <a:solidFill>
                  <a:srgbClr val="7030A0"/>
                </a:solidFill>
                <a:latin typeface="Times New Roman" panose="02020603050405020304" pitchFamily="18" charset="0"/>
              </a:rPr>
              <a:t>4 строка 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– фраза, несущая определенный смысл.</a:t>
            </a:r>
          </a:p>
          <a:p>
            <a:pPr eaLnBrk="1" hangingPunct="1">
              <a:spcBef>
                <a:spcPts val="5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000" b="1">
                <a:solidFill>
                  <a:srgbClr val="7030A0"/>
                </a:solidFill>
                <a:latin typeface="Times New Roman" panose="02020603050405020304" pitchFamily="18" charset="0"/>
              </a:rPr>
              <a:t>5 строка 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>– резюме, вывод, одно слово, существительное.</a:t>
            </a:r>
          </a:p>
        </p:txBody>
      </p:sp>
      <p:pic>
        <p:nvPicPr>
          <p:cNvPr id="47108" name="Picture 3">
            <a:extLst>
              <a:ext uri="{FF2B5EF4-FFF2-40B4-BE49-F238E27FC236}">
                <a16:creationId xmlns:a16="http://schemas.microsoft.com/office/drawing/2014/main" xmlns="" id="{B6549AF1-A84D-4E3A-9F7A-705CF9DC4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75" y="0"/>
            <a:ext cx="30702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1">
            <a:extLst>
              <a:ext uri="{FF2B5EF4-FFF2-40B4-BE49-F238E27FC236}">
                <a16:creationId xmlns:a16="http://schemas.microsoft.com/office/drawing/2014/main" xmlns="" id="{7D61C6A8-B393-4B9E-92C3-C9972C3E5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76200"/>
            <a:ext cx="805180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SzPct val="100000"/>
            </a:pPr>
            <a:r>
              <a:rPr lang="ru-RU" altLang="ru-RU" sz="2800" b="1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28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ru-RU" altLang="ru-RU" sz="4000" b="1">
                <a:solidFill>
                  <a:srgbClr val="000000"/>
                </a:solidFill>
                <a:latin typeface="Times New Roman" panose="02020603050405020304" pitchFamily="18" charset="0"/>
              </a:rPr>
              <a:t>Синквейн (пять строк) </a:t>
            </a:r>
            <a: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  <a:t/>
            </a:r>
            <a:br>
              <a:rPr lang="ru-RU" altLang="ru-RU" sz="2000" b="1">
                <a:solidFill>
                  <a:srgbClr val="000000"/>
                </a:solidFill>
                <a:latin typeface="Times New Roman" panose="02020603050405020304" pitchFamily="18" charset="0"/>
              </a:rPr>
            </a:br>
            <a:endParaRPr lang="ru-RU" altLang="ru-RU" sz="20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1" name="Text Box 2">
            <a:extLst>
              <a:ext uri="{FF2B5EF4-FFF2-40B4-BE49-F238E27FC236}">
                <a16:creationId xmlns:a16="http://schemas.microsoft.com/office/drawing/2014/main" xmlns="" id="{948F3985-A4BA-433A-9CA1-556FFD499F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775" y="1928813"/>
            <a:ext cx="8153400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marL="342900" indent="-341313"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342900" algn="l"/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700"/>
              </a:spcBef>
              <a:buSzPct val="90000"/>
            </a:pPr>
            <a:r>
              <a:rPr lang="ru-RU" altLang="ru-RU" sz="2800">
                <a:solidFill>
                  <a:srgbClr val="000000"/>
                </a:solidFill>
              </a:rPr>
              <a:t>	Проанализировав образ Герасима, пятиклассники могут составить такой синквейн: </a:t>
            </a: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800" i="1">
                <a:solidFill>
                  <a:srgbClr val="000000"/>
                </a:solidFill>
              </a:rPr>
              <a:t>Герасим</a:t>
            </a: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800" i="1">
                <a:solidFill>
                  <a:srgbClr val="000000"/>
                </a:solidFill>
              </a:rPr>
              <a:t>добрый, трудолюбивый</a:t>
            </a: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800" i="1">
                <a:solidFill>
                  <a:srgbClr val="000000"/>
                </a:solidFill>
              </a:rPr>
              <a:t>заботится, любит, работает</a:t>
            </a:r>
          </a:p>
          <a:p>
            <a:pPr eaLnBrk="1" hangingPunct="1">
              <a:spcBef>
                <a:spcPts val="6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400" i="1">
                <a:solidFill>
                  <a:srgbClr val="000000"/>
                </a:solidFill>
              </a:rPr>
              <a:t>не должен страдать из-за жестокости людей</a:t>
            </a: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Char char=""/>
            </a:pPr>
            <a:r>
              <a:rPr lang="ru-RU" altLang="ru-RU" sz="2800" i="1">
                <a:solidFill>
                  <a:srgbClr val="000000"/>
                </a:solidFill>
              </a:rPr>
              <a:t>человек</a:t>
            </a:r>
          </a:p>
          <a:p>
            <a:pPr eaLnBrk="1" hangingPunct="1">
              <a:spcBef>
                <a:spcPts val="700"/>
              </a:spcBef>
              <a:buClr>
                <a:srgbClr val="A0C6BA"/>
              </a:buClr>
              <a:buSzPct val="90000"/>
              <a:buFont typeface="Wingdings" panose="05000000000000000000" pitchFamily="2" charset="2"/>
              <a:buNone/>
            </a:pPr>
            <a:endParaRPr lang="ru-RU" altLang="ru-RU" sz="2800" i="1">
              <a:solidFill>
                <a:srgbClr val="000000"/>
              </a:solidFill>
            </a:endParaRPr>
          </a:p>
        </p:txBody>
      </p:sp>
      <p:sp>
        <p:nvSpPr>
          <p:cNvPr id="48132" name="Text Box 3">
            <a:extLst>
              <a:ext uri="{FF2B5EF4-FFF2-40B4-BE49-F238E27FC236}">
                <a16:creationId xmlns:a16="http://schemas.microsoft.com/office/drawing/2014/main" xmlns="" id="{58C473D1-D332-4F7E-B722-736138550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ru-RU" altLang="en-US"/>
          </a:p>
        </p:txBody>
      </p:sp>
      <p:pic>
        <p:nvPicPr>
          <p:cNvPr id="48133" name="Picture 3">
            <a:extLst>
              <a:ext uri="{FF2B5EF4-FFF2-40B4-BE49-F238E27FC236}">
                <a16:creationId xmlns:a16="http://schemas.microsoft.com/office/drawing/2014/main" xmlns="" id="{A3CA4838-F26F-487D-B8C6-6BB67F01B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75" y="0"/>
            <a:ext cx="30702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866" name="Group 26">
            <a:extLst>
              <a:ext uri="{FF2B5EF4-FFF2-40B4-BE49-F238E27FC236}">
                <a16:creationId xmlns:a16="http://schemas.microsoft.com/office/drawing/2014/main" xmlns="" id="{4204F828-4C0C-465E-BE6A-1C9D228FC5E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116013" y="1700213"/>
          <a:ext cx="7170737" cy="5059362"/>
        </p:xfrm>
        <a:graphic>
          <a:graphicData uri="http://schemas.openxmlformats.org/drawingml/2006/table">
            <a:tbl>
              <a:tblPr/>
              <a:tblGrid>
                <a:gridCol w="35861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84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1642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Тонкие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вопросы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Толстые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3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Arial" charset="0"/>
                        </a:rPr>
                        <a:t>вопросы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951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Кто...?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Что...?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Когда...?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Как звать...?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Было ли...?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Дайте три объяснения, почему...?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Объясните, почему...?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Почему, вы думаете...?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 чём различие ...?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Предположите, что будет, если 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Согласны ли вы ...?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Верно ли ...?</a:t>
                      </a:r>
                      <a:r>
                        <a:rPr kumimoji="0" lang="ru-RU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9165" name="Rectangle 27">
            <a:extLst>
              <a:ext uri="{FF2B5EF4-FFF2-40B4-BE49-F238E27FC236}">
                <a16:creationId xmlns:a16="http://schemas.microsoft.com/office/drawing/2014/main" xmlns="" id="{4C4471E8-A876-47E1-B0D2-E75B45F43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4438" y="333375"/>
            <a:ext cx="731837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endParaRPr kumimoji="1" lang="ru-RU" altLang="en-US" sz="3200" b="1"/>
          </a:p>
          <a:p>
            <a:pPr algn="ctr"/>
            <a:r>
              <a:rPr kumimoji="1" lang="ru-RU" altLang="en-US" sz="2800" b="1"/>
              <a:t>ПРИЕМ «ТОНКИЕ</a:t>
            </a:r>
            <a:r>
              <a:rPr kumimoji="1" lang="ru-RU" altLang="en-US" sz="2800"/>
              <a:t> </a:t>
            </a:r>
            <a:r>
              <a:rPr kumimoji="1" lang="ru-RU" altLang="en-US" sz="2800" b="1"/>
              <a:t>И ТОЛСТЫЕ ВОПРОСЫ»</a:t>
            </a:r>
          </a:p>
        </p:txBody>
      </p:sp>
      <p:sp>
        <p:nvSpPr>
          <p:cNvPr id="49166" name="Прямоугольник 3">
            <a:extLst>
              <a:ext uri="{FF2B5EF4-FFF2-40B4-BE49-F238E27FC236}">
                <a16:creationId xmlns:a16="http://schemas.microsoft.com/office/drawing/2014/main" xmlns="" id="{EB6B0068-C8DC-4A31-B6D2-D3CE45B069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8688" y="857250"/>
            <a:ext cx="7286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ru-RU" altLang="en-US" sz="2400" b="1">
                <a:solidFill>
                  <a:srgbClr val="C00000"/>
                </a:solidFill>
              </a:rPr>
              <a:t>ПРИЕМ «ТОНКИЕ</a:t>
            </a:r>
            <a:r>
              <a:rPr kumimoji="1" lang="ru-RU" altLang="en-US" sz="2400">
                <a:solidFill>
                  <a:srgbClr val="C00000"/>
                </a:solidFill>
              </a:rPr>
              <a:t> </a:t>
            </a:r>
            <a:r>
              <a:rPr kumimoji="1" lang="ru-RU" altLang="en-US" sz="2400" b="1">
                <a:solidFill>
                  <a:srgbClr val="C00000"/>
                </a:solidFill>
              </a:rPr>
              <a:t>И ТОЛСТЫЕ ВОПРОСЫ</a:t>
            </a:r>
            <a:r>
              <a:rPr kumimoji="1" lang="ru-RU" altLang="en-US" b="1"/>
              <a:t>»</a:t>
            </a:r>
          </a:p>
        </p:txBody>
      </p:sp>
      <p:pic>
        <p:nvPicPr>
          <p:cNvPr id="49167" name="Picture 3">
            <a:extLst>
              <a:ext uri="{FF2B5EF4-FFF2-40B4-BE49-F238E27FC236}">
                <a16:creationId xmlns:a16="http://schemas.microsoft.com/office/drawing/2014/main" xmlns="" id="{41A1632A-6367-426E-B133-A1E9F166C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75" y="0"/>
            <a:ext cx="30702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xmlns="" id="{FDBFC2DE-883D-4E91-B61B-95488A7F6F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>
                <a:solidFill>
                  <a:srgbClr val="C00000"/>
                </a:solidFill>
              </a:rPr>
              <a:t>Шесть шляп мышления</a:t>
            </a:r>
          </a:p>
        </p:txBody>
      </p:sp>
      <p:pic>
        <p:nvPicPr>
          <p:cNvPr id="50179" name="Picture 2">
            <a:extLst>
              <a:ext uri="{FF2B5EF4-FFF2-40B4-BE49-F238E27FC236}">
                <a16:creationId xmlns:a16="http://schemas.microsoft.com/office/drawing/2014/main" xmlns="" id="{D205D962-AAAF-4B13-ABAD-525C2BC14167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3000" y="1357313"/>
            <a:ext cx="6429375" cy="4714875"/>
          </a:xfrm>
          <a:solidFill>
            <a:srgbClr val="FFFFFF"/>
          </a:solidFill>
        </p:spPr>
      </p:pic>
      <p:pic>
        <p:nvPicPr>
          <p:cNvPr id="50180" name="Picture 3">
            <a:extLst>
              <a:ext uri="{FF2B5EF4-FFF2-40B4-BE49-F238E27FC236}">
                <a16:creationId xmlns:a16="http://schemas.microsoft.com/office/drawing/2014/main" xmlns="" id="{51B6D741-8095-47A1-993D-34AA223A8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>
            <a:extLst>
              <a:ext uri="{FF2B5EF4-FFF2-40B4-BE49-F238E27FC236}">
                <a16:creationId xmlns:a16="http://schemas.microsoft.com/office/drawing/2014/main" xmlns="" id="{695D70D0-9FAF-4FFC-8B08-C7DA8A541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>
                <a:solidFill>
                  <a:srgbClr val="C00000"/>
                </a:solidFill>
              </a:rPr>
              <a:t>Самооценка работы (рефлексия)</a:t>
            </a:r>
          </a:p>
        </p:txBody>
      </p:sp>
      <p:sp>
        <p:nvSpPr>
          <p:cNvPr id="51203" name="Содержимое 2">
            <a:extLst>
              <a:ext uri="{FF2B5EF4-FFF2-40B4-BE49-F238E27FC236}">
                <a16:creationId xmlns:a16="http://schemas.microsoft.com/office/drawing/2014/main" xmlns="" id="{36D3415B-D049-404F-9E11-394A60E66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Times New Roman" panose="02020603050405020304" pitchFamily="18" charset="0"/>
              <a:buNone/>
            </a:pPr>
            <a:r>
              <a:rPr lang="ru-RU" altLang="en-US" b="1" i="1"/>
              <a:t> Чемодан, мясорубка, корзина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b="1"/>
              <a:t>Выбрать, как вы поступите с информацией, полученной на уроке</a:t>
            </a:r>
            <a:endParaRPr lang="ru-RU" altLang="en-US"/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/>
              <a:t>Чемодан – всё, что пригодится в дальнейшем.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/>
              <a:t>Мясорубка – информацию переработаю.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/>
              <a:t>Корзина – всё выброшу.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/>
              <a:t>Выбрать, как вы поступите с информацией, полученной на уроке</a:t>
            </a:r>
          </a:p>
        </p:txBody>
      </p:sp>
      <p:pic>
        <p:nvPicPr>
          <p:cNvPr id="51204" name="Picture 3">
            <a:extLst>
              <a:ext uri="{FF2B5EF4-FFF2-40B4-BE49-F238E27FC236}">
                <a16:creationId xmlns:a16="http://schemas.microsoft.com/office/drawing/2014/main" xmlns="" id="{AA42F0E4-3064-41E6-B6B9-E14F8C6B9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05" name="Прямоугольник 4">
            <a:extLst>
              <a:ext uri="{FF2B5EF4-FFF2-40B4-BE49-F238E27FC236}">
                <a16:creationId xmlns:a16="http://schemas.microsoft.com/office/drawing/2014/main" xmlns="" id="{3794AB20-1104-4A7D-B2A7-401CB61559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8175" y="3244850"/>
            <a:ext cx="247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en-US"/>
              <a:t> 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сова3">
            <a:extLst>
              <a:ext uri="{FF2B5EF4-FFF2-40B4-BE49-F238E27FC236}">
                <a16:creationId xmlns:a16="http://schemas.microsoft.com/office/drawing/2014/main" xmlns="" id="{71877ACE-B137-4ECB-BAB0-885E08AED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785813"/>
            <a:ext cx="2160587" cy="212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Rectangle 3">
            <a:extLst>
              <a:ext uri="{FF2B5EF4-FFF2-40B4-BE49-F238E27FC236}">
                <a16:creationId xmlns:a16="http://schemas.microsoft.com/office/drawing/2014/main" xmlns="" id="{14E39B81-BEDA-4E93-92A4-04A1AEBEA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268413"/>
            <a:ext cx="5616575" cy="1296987"/>
          </a:xfrm>
          <a:prstGeom prst="rect">
            <a:avLst/>
          </a:prstGeom>
          <a:solidFill>
            <a:srgbClr val="99FF66"/>
          </a:solidFill>
          <a:ln w="28575">
            <a:solidFill>
              <a:srgbClr val="00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2400" b="1">
                <a:solidFill>
                  <a:srgbClr val="006600"/>
                </a:solidFill>
              </a:rPr>
              <a:t>Выберите условные знаки, </a:t>
            </a:r>
          </a:p>
          <a:p>
            <a:pPr algn="ctr"/>
            <a:r>
              <a:rPr lang="ru-RU" altLang="en-US" sz="2400" b="1">
                <a:solidFill>
                  <a:srgbClr val="006600"/>
                </a:solidFill>
              </a:rPr>
              <a:t>соответствующие</a:t>
            </a:r>
          </a:p>
          <a:p>
            <a:pPr algn="ctr"/>
            <a:r>
              <a:rPr lang="ru-RU" altLang="en-US" sz="2400" b="1">
                <a:solidFill>
                  <a:srgbClr val="006600"/>
                </a:solidFill>
              </a:rPr>
              <a:t>вашей работе на уроке</a:t>
            </a:r>
          </a:p>
        </p:txBody>
      </p:sp>
      <p:sp>
        <p:nvSpPr>
          <p:cNvPr id="52228" name="Oval 4">
            <a:extLst>
              <a:ext uri="{FF2B5EF4-FFF2-40B4-BE49-F238E27FC236}">
                <a16:creationId xmlns:a16="http://schemas.microsoft.com/office/drawing/2014/main" xmlns="" id="{872A03A8-0E96-4130-A5F3-6ABF51E99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2781300"/>
            <a:ext cx="914400" cy="914400"/>
          </a:xfrm>
          <a:prstGeom prst="ellipse">
            <a:avLst/>
          </a:prstGeom>
          <a:solidFill>
            <a:srgbClr val="99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6000" b="1">
                <a:solidFill>
                  <a:srgbClr val="800000"/>
                </a:solidFill>
              </a:rPr>
              <a:t>!</a:t>
            </a:r>
          </a:p>
        </p:txBody>
      </p:sp>
      <p:sp>
        <p:nvSpPr>
          <p:cNvPr id="52229" name="Oval 5">
            <a:extLst>
              <a:ext uri="{FF2B5EF4-FFF2-40B4-BE49-F238E27FC236}">
                <a16:creationId xmlns:a16="http://schemas.microsoft.com/office/drawing/2014/main" xmlns="" id="{98740A9E-5430-4A95-BD43-644DD05F12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3789363"/>
            <a:ext cx="914400" cy="914400"/>
          </a:xfrm>
          <a:prstGeom prst="ellipse">
            <a:avLst/>
          </a:prstGeom>
          <a:solidFill>
            <a:srgbClr val="99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6000" b="1">
                <a:solidFill>
                  <a:srgbClr val="800000"/>
                </a:solidFill>
              </a:rPr>
              <a:t>?</a:t>
            </a:r>
          </a:p>
        </p:txBody>
      </p:sp>
      <p:sp>
        <p:nvSpPr>
          <p:cNvPr id="52230" name="Oval 6">
            <a:extLst>
              <a:ext uri="{FF2B5EF4-FFF2-40B4-BE49-F238E27FC236}">
                <a16:creationId xmlns:a16="http://schemas.microsoft.com/office/drawing/2014/main" xmlns="" id="{C1836662-7856-4AB6-A9F2-51D3B6A29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6375" y="4797425"/>
            <a:ext cx="914400" cy="914400"/>
          </a:xfrm>
          <a:prstGeom prst="ellipse">
            <a:avLst/>
          </a:prstGeom>
          <a:solidFill>
            <a:srgbClr val="99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en-US" sz="6600" b="1">
                <a:solidFill>
                  <a:srgbClr val="800000"/>
                </a:solidFill>
              </a:rPr>
              <a:t>-</a:t>
            </a:r>
          </a:p>
        </p:txBody>
      </p:sp>
      <p:sp>
        <p:nvSpPr>
          <p:cNvPr id="52231" name="Rectangle 7">
            <a:extLst>
              <a:ext uri="{FF2B5EF4-FFF2-40B4-BE49-F238E27FC236}">
                <a16:creationId xmlns:a16="http://schemas.microsoft.com/office/drawing/2014/main" xmlns="" id="{FC326D59-529F-4C5C-A763-FFC83B500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3068638"/>
            <a:ext cx="48244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en-US" sz="2400" b="1">
                <a:solidFill>
                  <a:srgbClr val="000000"/>
                </a:solidFill>
              </a:rPr>
              <a:t>- Мне всё понятно, я всё усвоил</a:t>
            </a:r>
          </a:p>
        </p:txBody>
      </p:sp>
      <p:sp>
        <p:nvSpPr>
          <p:cNvPr id="52232" name="Rectangle 8">
            <a:extLst>
              <a:ext uri="{FF2B5EF4-FFF2-40B4-BE49-F238E27FC236}">
                <a16:creationId xmlns:a16="http://schemas.microsoft.com/office/drawing/2014/main" xmlns="" id="{F1253707-E8BF-4DE4-92F8-6787F82A84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4076700"/>
            <a:ext cx="4248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en-US" sz="2400" b="1">
                <a:solidFill>
                  <a:srgbClr val="000000"/>
                </a:solidFill>
              </a:rPr>
              <a:t>- У меня есть вопросы</a:t>
            </a:r>
          </a:p>
        </p:txBody>
      </p:sp>
      <p:sp>
        <p:nvSpPr>
          <p:cNvPr id="52233" name="Rectangle 9">
            <a:extLst>
              <a:ext uri="{FF2B5EF4-FFF2-40B4-BE49-F238E27FC236}">
                <a16:creationId xmlns:a16="http://schemas.microsoft.com/office/drawing/2014/main" xmlns="" id="{DFA90BEA-39F5-4F17-8C71-F9CCCD69A9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5084763"/>
            <a:ext cx="49672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altLang="en-US" sz="2400" b="1">
                <a:solidFill>
                  <a:srgbClr val="000000"/>
                </a:solidFill>
              </a:rPr>
              <a:t>- Мне надо ещё раз всё повторить</a:t>
            </a:r>
          </a:p>
        </p:txBody>
      </p:sp>
      <p:pic>
        <p:nvPicPr>
          <p:cNvPr id="52234" name="Picture 3">
            <a:extLst>
              <a:ext uri="{FF2B5EF4-FFF2-40B4-BE49-F238E27FC236}">
                <a16:creationId xmlns:a16="http://schemas.microsoft.com/office/drawing/2014/main" xmlns="" id="{46DE6884-6796-4E4D-9283-AFFFA35AE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xmlns="" id="{ACAE4267-EA8B-4455-A6EC-31ED78566CC2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457200" y="115888"/>
            <a:ext cx="8147050" cy="1712912"/>
          </a:xfrm>
        </p:spPr>
        <p:txBody>
          <a:bodyPr/>
          <a:lstStyle/>
          <a:p>
            <a:r>
              <a:rPr lang="ru-RU" altLang="en-US" b="1"/>
              <a:t>  Результативность опыта: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xmlns="" id="{99241769-AA31-425C-ABDF-8E0390D26ED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5650" y="1600200"/>
            <a:ext cx="7931150" cy="4648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altLang="en-US" sz="3000" b="1"/>
              <a:t>Внимание на уроке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en-US" sz="3000" b="1"/>
              <a:t>Снижает утомляемость, напряжение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en-US" sz="3000" b="1"/>
              <a:t>Самовыражение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en-US" sz="3000" b="1"/>
              <a:t>Творчество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en-US" sz="3000" b="1"/>
              <a:t>Социальная адаптация</a:t>
            </a:r>
          </a:p>
        </p:txBody>
      </p:sp>
      <p:pic>
        <p:nvPicPr>
          <p:cNvPr id="53252" name="Picture 6" descr="OWL">
            <a:extLst>
              <a:ext uri="{FF2B5EF4-FFF2-40B4-BE49-F238E27FC236}">
                <a16:creationId xmlns:a16="http://schemas.microsoft.com/office/drawing/2014/main" xmlns="" id="{EAFEB804-F20D-4BB3-81EE-8FE3D841B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4071938"/>
            <a:ext cx="2286000" cy="245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3" name="Picture 3">
            <a:extLst>
              <a:ext uri="{FF2B5EF4-FFF2-40B4-BE49-F238E27FC236}">
                <a16:creationId xmlns:a16="http://schemas.microsoft.com/office/drawing/2014/main" xmlns="" id="{A423F186-31F7-4C53-94C3-BD5FB40368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>
            <a:extLst>
              <a:ext uri="{FF2B5EF4-FFF2-40B4-BE49-F238E27FC236}">
                <a16:creationId xmlns:a16="http://schemas.microsoft.com/office/drawing/2014/main" xmlns="" id="{EFC353FF-5160-4535-ADD6-D8926583C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>
                <a:solidFill>
                  <a:srgbClr val="C00000"/>
                </a:solidFill>
              </a:rPr>
              <a:t>Проблемы реализации ФГОС</a:t>
            </a:r>
          </a:p>
        </p:txBody>
      </p:sp>
      <p:sp>
        <p:nvSpPr>
          <p:cNvPr id="54275" name="Текст 2">
            <a:extLst>
              <a:ext uri="{FF2B5EF4-FFF2-40B4-BE49-F238E27FC236}">
                <a16:creationId xmlns:a16="http://schemas.microsoft.com/office/drawing/2014/main" xmlns="" id="{FBF226C1-6ECB-43E3-9C07-62CA1DDD3DDD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571500" y="1500188"/>
            <a:ext cx="8229600" cy="1866900"/>
          </a:xfrm>
        </p:spPr>
        <p:txBody>
          <a:bodyPr/>
          <a:lstStyle/>
          <a:p>
            <a:pPr>
              <a:buFont typeface="Times New Roman" panose="02020603050405020304" pitchFamily="18" charset="0"/>
              <a:buNone/>
            </a:pPr>
            <a:r>
              <a:rPr lang="ru-RU" altLang="en-US" sz="2000"/>
              <a:t>     На мой взгляд, современные образовательные стандарты имеют серьезный недостаток: фиксируют вовсе не параметры оказываемых образовательных услуг и не гарантии, которые дают потребителям услуг образовательные учреждения, а фиксируют требования к выпускникам, получателям услуг. Базовым положением служит тезис о том, что развитие личности в системе образования обеспечивается прежде всего формированием универсальных учебных действий. Концепция универсальных учебных действий также учитывает опыт компетентностного подхода, в частности его правомерный акцент на достижение учащимися способности эффективно использовать на практике полученные знания и навыки. 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/>
              <a:t>     В результате, непонятно, как на государственной итоговой аттестации будут проверены метапредметные и личностные результаты учащихся. </a:t>
            </a:r>
          </a:p>
        </p:txBody>
      </p:sp>
      <p:pic>
        <p:nvPicPr>
          <p:cNvPr id="54276" name="Picture 3">
            <a:extLst>
              <a:ext uri="{FF2B5EF4-FFF2-40B4-BE49-F238E27FC236}">
                <a16:creationId xmlns:a16="http://schemas.microsoft.com/office/drawing/2014/main" xmlns="" id="{F965678A-AB3D-4E3E-A3F7-7C7238A51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>
            <a:extLst>
              <a:ext uri="{FF2B5EF4-FFF2-40B4-BE49-F238E27FC236}">
                <a16:creationId xmlns:a16="http://schemas.microsoft.com/office/drawing/2014/main" xmlns="" id="{4B8DB4A4-FA48-4BBE-9876-11B7F0659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en-US">
                <a:solidFill>
                  <a:srgbClr val="C00000"/>
                </a:solidFill>
              </a:rPr>
              <a:t>Проблемы реализации ФГОС</a:t>
            </a:r>
          </a:p>
        </p:txBody>
      </p:sp>
      <p:sp>
        <p:nvSpPr>
          <p:cNvPr id="55299" name="Текст 2">
            <a:extLst>
              <a:ext uri="{FF2B5EF4-FFF2-40B4-BE49-F238E27FC236}">
                <a16:creationId xmlns:a16="http://schemas.microsoft.com/office/drawing/2014/main" xmlns="" id="{0DF6B570-D0D4-4616-A849-B5120CEC36C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571500" y="1500188"/>
            <a:ext cx="8229600" cy="1866900"/>
          </a:xfrm>
        </p:spPr>
        <p:txBody>
          <a:bodyPr/>
          <a:lstStyle/>
          <a:p>
            <a:pPr>
              <a:buFont typeface="Times New Roman" panose="02020603050405020304" pitchFamily="18" charset="0"/>
              <a:buNone/>
            </a:pPr>
            <a:r>
              <a:rPr lang="ru-RU" altLang="en-US" sz="2000" b="1"/>
              <a:t>В части материально-технического обеспечения:</a:t>
            </a:r>
            <a:endParaRPr lang="ru-RU" altLang="en-US" sz="2000"/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/>
              <a:t>-оснащение мультимедийным оборудованием  все классы;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/>
              <a:t>-нет необходимых электронных учебных пособий для эффективной организации занятия в классах в соответствии с требованиями нового ФГОС; нет в списках разрешенных учебников – учебника С.И.Львовой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 b="1"/>
              <a:t>В части информационно-методического обеспечения: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 b="1"/>
              <a:t>-</a:t>
            </a:r>
            <a:r>
              <a:rPr lang="ru-RU" altLang="en-US" sz="2000"/>
              <a:t> нет программно-методического обеспечения: нет идеальных рабочих программ в соответствии с требованиями ФГОС;; 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 b="1"/>
              <a:t>В части оценочной деятельности и диагностики:</a:t>
            </a:r>
            <a:endParaRPr lang="ru-RU" altLang="en-US" sz="2000"/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/>
              <a:t>-влияние традиционных оценок  мешает эффективному введению личностной самооценки в оценочную деятельность обучающихся;</a:t>
            </a:r>
          </a:p>
          <a:p>
            <a:pPr>
              <a:buFont typeface="Times New Roman" panose="02020603050405020304" pitchFamily="18" charset="0"/>
              <a:buNone/>
            </a:pPr>
            <a:r>
              <a:rPr lang="ru-RU" altLang="en-US" sz="2000"/>
              <a:t>-отсутствие диагностических материалов для оценки освоения метапредметных действий осложняет деятельность учителя.</a:t>
            </a:r>
          </a:p>
          <a:p>
            <a:pPr>
              <a:buFont typeface="Times New Roman" panose="02020603050405020304" pitchFamily="18" charset="0"/>
              <a:buNone/>
            </a:pPr>
            <a:endParaRPr lang="ru-RU" altLang="en-US" sz="2000"/>
          </a:p>
        </p:txBody>
      </p:sp>
      <p:pic>
        <p:nvPicPr>
          <p:cNvPr id="55300" name="Picture 3">
            <a:extLst>
              <a:ext uri="{FF2B5EF4-FFF2-40B4-BE49-F238E27FC236}">
                <a16:creationId xmlns:a16="http://schemas.microsoft.com/office/drawing/2014/main" xmlns="" id="{8A4BBBCA-0F8D-4230-A559-6BBC22FAF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750" y="0"/>
            <a:ext cx="288925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>
            <a:extLst>
              <a:ext uri="{FF2B5EF4-FFF2-40B4-BE49-F238E27FC236}">
                <a16:creationId xmlns:a16="http://schemas.microsoft.com/office/drawing/2014/main" xmlns="" id="{7DFE28F6-8A8A-4437-8952-75CA4F642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>
                <a:solidFill>
                  <a:srgbClr val="C00000"/>
                </a:solidFill>
              </a:rPr>
              <a:t>Перспективы</a:t>
            </a:r>
          </a:p>
        </p:txBody>
      </p:sp>
      <p:sp>
        <p:nvSpPr>
          <p:cNvPr id="56323" name="Текст 2">
            <a:extLst>
              <a:ext uri="{FF2B5EF4-FFF2-40B4-BE49-F238E27FC236}">
                <a16:creationId xmlns:a16="http://schemas.microsoft.com/office/drawing/2014/main" xmlns="" id="{981B5196-D784-4CAC-B349-97D1759B2E98}"/>
              </a:ext>
            </a:extLst>
          </p:cNvPr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ru-RU" altLang="en-US" sz="2000"/>
              <a:t>Проблем много. Они решаемы. Главное не отступать и идти намеченной дорогой. И помнить, что никакие, даже самые замечательные, методические материалы и наисовременнейшее оборудование не дадут результата, если не начать с себя. Даже сформированные коммуникативная, профессиональная, информационная компетентности ещё не обеспечат выполнение задач стандарта. Гарантией успешной реализации цели образования согласно новому стандарту могут стать новое сознание, новая позиция, новое отношение к педагогической деятельности.</a:t>
            </a:r>
          </a:p>
          <a:p>
            <a:endParaRPr lang="ru-RU" altLang="en-US"/>
          </a:p>
        </p:txBody>
      </p:sp>
      <p:pic>
        <p:nvPicPr>
          <p:cNvPr id="56324" name="Picture 3">
            <a:extLst>
              <a:ext uri="{FF2B5EF4-FFF2-40B4-BE49-F238E27FC236}">
                <a16:creationId xmlns:a16="http://schemas.microsoft.com/office/drawing/2014/main" xmlns="" id="{8C823E3C-BEA1-4D96-8B02-DFB21E150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0"/>
            <a:ext cx="446563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Текст 2">
            <a:extLst>
              <a:ext uri="{FF2B5EF4-FFF2-40B4-BE49-F238E27FC236}">
                <a16:creationId xmlns:a16="http://schemas.microsoft.com/office/drawing/2014/main" xmlns="" id="{45AF005A-F12F-4140-BD16-CF3F87160625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357188" y="2500313"/>
            <a:ext cx="8572500" cy="1866900"/>
          </a:xfrm>
        </p:spPr>
        <p:txBody>
          <a:bodyPr/>
          <a:lstStyle/>
          <a:p>
            <a:pPr>
              <a:buFont typeface="Times New Roman" panose="02020603050405020304" pitchFamily="18" charset="0"/>
              <a:buNone/>
            </a:pPr>
            <a:r>
              <a:rPr lang="ru-RU" altLang="en-US" sz="6000">
                <a:solidFill>
                  <a:srgbClr val="C00000"/>
                </a:solidFill>
              </a:rPr>
              <a:t>  Спасибо за внимание!</a:t>
            </a:r>
          </a:p>
        </p:txBody>
      </p:sp>
      <p:pic>
        <p:nvPicPr>
          <p:cNvPr id="57347" name="Picture 3">
            <a:extLst>
              <a:ext uri="{FF2B5EF4-FFF2-40B4-BE49-F238E27FC236}">
                <a16:creationId xmlns:a16="http://schemas.microsoft.com/office/drawing/2014/main" xmlns="" id="{4DF1B8B1-0519-422C-BB1D-C94139576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0"/>
            <a:ext cx="4465637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1453</TotalTime>
  <Words>2780</Words>
  <Application>Microsoft Office PowerPoint</Application>
  <PresentationFormat>Экран (4:3)</PresentationFormat>
  <Paragraphs>488</Paragraphs>
  <Slides>51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51</vt:i4>
      </vt:variant>
    </vt:vector>
  </HeadingPairs>
  <TitlesOfParts>
    <vt:vector size="57" baseType="lpstr">
      <vt:lpstr>Arial</vt:lpstr>
      <vt:lpstr>Calibri</vt:lpstr>
      <vt:lpstr>Times New Roman</vt:lpstr>
      <vt:lpstr>Wingdings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ФГОС: каким образом можно получить новый результат?</vt:lpstr>
      <vt:lpstr> Технология развития  критического мышления </vt:lpstr>
      <vt:lpstr>Результаты опыта: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Прием «Дерево предсказаний» </vt:lpstr>
      <vt:lpstr>Презентация PowerPoint</vt:lpstr>
      <vt:lpstr>Презентация PowerPoint</vt:lpstr>
      <vt:lpstr>Презентация PowerPoint</vt:lpstr>
      <vt:lpstr>Презентация PowerPoint</vt:lpstr>
      <vt:lpstr> Прием «Знаю – хочу узнать - узнал»</vt:lpstr>
      <vt:lpstr> Приём «Четвёртый лишний»  </vt:lpstr>
      <vt:lpstr> Прием «Корзина идей и понятий»</vt:lpstr>
      <vt:lpstr>Презентация PowerPoint</vt:lpstr>
      <vt:lpstr>Презентация PowerPoint</vt:lpstr>
      <vt:lpstr>Приём«Бортового журнал» </vt:lpstr>
      <vt:lpstr>Презентация PowerPoint</vt:lpstr>
      <vt:lpstr>Прием  «Чтение с пометками INSERT»</vt:lpstr>
      <vt:lpstr>Презентация PowerPoint</vt:lpstr>
      <vt:lpstr>Презентация PowerPoint</vt:lpstr>
      <vt:lpstr>Презентация PowerPoint</vt:lpstr>
      <vt:lpstr> Прием «Ромашка Блума»</vt:lpstr>
      <vt:lpstr> Прием « Вопросительные слова»</vt:lpstr>
      <vt:lpstr> Прием «Зигзаг» или  «Отсюда – сюда»</vt:lpstr>
      <vt:lpstr>  Приём «Бортовой журнал»   </vt:lpstr>
      <vt:lpstr>Презентация PowerPoint</vt:lpstr>
      <vt:lpstr>Презентация PowerPoint</vt:lpstr>
      <vt:lpstr>Презентация PowerPoint</vt:lpstr>
      <vt:lpstr>Шесть шляп мышления</vt:lpstr>
      <vt:lpstr>Самооценка работы (рефлексия)</vt:lpstr>
      <vt:lpstr>Презентация PowerPoint</vt:lpstr>
      <vt:lpstr>  Результативность опыта:</vt:lpstr>
      <vt:lpstr>Проблемы реализации ФГОС</vt:lpstr>
      <vt:lpstr>Проблемы реализации ФГОС</vt:lpstr>
      <vt:lpstr>Перспективы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 в 1 классе</dc:title>
  <dc:creator>Мама</dc:creator>
  <cp:lastModifiedBy>Учитель</cp:lastModifiedBy>
  <cp:revision>189</cp:revision>
  <cp:lastPrinted>1601-01-01T00:00:00Z</cp:lastPrinted>
  <dcterms:created xsi:type="dcterms:W3CDTF">2008-06-17T10:15:45Z</dcterms:created>
  <dcterms:modified xsi:type="dcterms:W3CDTF">2021-01-27T03:21:07Z</dcterms:modified>
</cp:coreProperties>
</file>