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9" r:id="rId21"/>
    <p:sldId id="278" r:id="rId22"/>
    <p:sldId id="276" r:id="rId23"/>
    <p:sldId id="277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28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5451-F914-4166-B4DE-4FAF53A0E279}" type="datetimeFigureOut">
              <a:rPr lang="ru-RU" smtClean="0"/>
              <a:t>10.02.2019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FAFA-D820-48A9-9563-C2F4A1E97C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5451-F914-4166-B4DE-4FAF53A0E279}" type="datetimeFigureOut">
              <a:rPr lang="ru-RU" smtClean="0"/>
              <a:t>10.02.2019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FAFA-D820-48A9-9563-C2F4A1E97C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5451-F914-4166-B4DE-4FAF53A0E279}" type="datetimeFigureOut">
              <a:rPr lang="ru-RU" smtClean="0"/>
              <a:t>10.02.2019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FAFA-D820-48A9-9563-C2F4A1E97C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5451-F914-4166-B4DE-4FAF53A0E279}" type="datetimeFigureOut">
              <a:rPr lang="ru-RU" smtClean="0"/>
              <a:t>10.02.2019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FAFA-D820-48A9-9563-C2F4A1E97C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5451-F914-4166-B4DE-4FAF53A0E279}" type="datetimeFigureOut">
              <a:rPr lang="ru-RU" smtClean="0"/>
              <a:t>10.02.2019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FAFA-D820-48A9-9563-C2F4A1E97C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5451-F914-4166-B4DE-4FAF53A0E279}" type="datetimeFigureOut">
              <a:rPr lang="ru-RU" smtClean="0"/>
              <a:t>10.02.2019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FAFA-D820-48A9-9563-C2F4A1E97C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5451-F914-4166-B4DE-4FAF53A0E279}" type="datetimeFigureOut">
              <a:rPr lang="ru-RU" smtClean="0"/>
              <a:t>10.02.2019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FAFA-D820-48A9-9563-C2F4A1E97C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5451-F914-4166-B4DE-4FAF53A0E279}" type="datetimeFigureOut">
              <a:rPr lang="ru-RU" smtClean="0"/>
              <a:t>10.02.2019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FAFA-D820-48A9-9563-C2F4A1E97C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5451-F914-4166-B4DE-4FAF53A0E279}" type="datetimeFigureOut">
              <a:rPr lang="ru-RU" smtClean="0"/>
              <a:t>10.02.2019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FAFA-D820-48A9-9563-C2F4A1E97C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5451-F914-4166-B4DE-4FAF53A0E279}" type="datetimeFigureOut">
              <a:rPr lang="ru-RU" smtClean="0"/>
              <a:t>10.02.2019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FAFA-D820-48A9-9563-C2F4A1E97C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5451-F914-4166-B4DE-4FAF53A0E279}" type="datetimeFigureOut">
              <a:rPr lang="ru-RU" smtClean="0"/>
              <a:t>10.02.2019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FAFA-D820-48A9-9563-C2F4A1E97CD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2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4E5451-F914-4166-B4DE-4FAF53A0E279}" type="datetimeFigureOut">
              <a:rPr lang="ru-RU" smtClean="0"/>
              <a:t>10.02.2019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8FAFA-D820-48A9-9563-C2F4A1E97CD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13" Type="http://schemas.openxmlformats.org/officeDocument/2006/relationships/slide" Target="slide21.xml"/><Relationship Id="rId3" Type="http://schemas.openxmlformats.org/officeDocument/2006/relationships/slide" Target="slide25.xml"/><Relationship Id="rId7" Type="http://schemas.openxmlformats.org/officeDocument/2006/relationships/slide" Target="slide26.xml"/><Relationship Id="rId12" Type="http://schemas.openxmlformats.org/officeDocument/2006/relationships/slide" Target="slide24.xml"/><Relationship Id="rId2" Type="http://schemas.openxmlformats.org/officeDocument/2006/relationships/slide" Target="slide2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9.xml"/><Relationship Id="rId11" Type="http://schemas.openxmlformats.org/officeDocument/2006/relationships/slide" Target="slide27.xml"/><Relationship Id="rId5" Type="http://schemas.openxmlformats.org/officeDocument/2006/relationships/slide" Target="slide19.xml"/><Relationship Id="rId10" Type="http://schemas.openxmlformats.org/officeDocument/2006/relationships/slide" Target="slide30.xml"/><Relationship Id="rId4" Type="http://schemas.openxmlformats.org/officeDocument/2006/relationships/slide" Target="slide22.xml"/><Relationship Id="rId9" Type="http://schemas.openxmlformats.org/officeDocument/2006/relationships/slide" Target="slide2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Зарина\Desktop\image.jpg"/>
          <p:cNvPicPr>
            <a:picLocks noChangeAspect="1" noChangeArrowheads="1"/>
          </p:cNvPicPr>
          <p:nvPr/>
        </p:nvPicPr>
        <p:blipFill>
          <a:blip r:embed="rId2"/>
          <a:srcRect r="11111"/>
          <a:stretch>
            <a:fillRect/>
          </a:stretch>
        </p:blipFill>
        <p:spPr bwMode="auto">
          <a:xfrm>
            <a:off x="0" y="-24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500034" y="1643050"/>
            <a:ext cx="807304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0" b="1" i="0" u="none" strike="noStrike" cap="none" normalizeH="0" baseline="0" dirty="0" smtClean="0">
                <a:ln>
                  <a:noFill/>
                </a:ln>
                <a:solidFill>
                  <a:srgbClr val="A71E9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Викторина </a:t>
            </a:r>
          </a:p>
          <a:p>
            <a:pPr marL="0" marR="0" lvl="0" indent="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0" b="1" i="0" u="none" strike="noStrike" cap="none" normalizeH="0" baseline="0" dirty="0" smtClean="0">
                <a:ln>
                  <a:noFill/>
                </a:ln>
                <a:solidFill>
                  <a:srgbClr val="A71E90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 «Наука - это мы»</a:t>
            </a:r>
            <a:endParaRPr kumimoji="0" 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Black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7199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u="sng" dirty="0" smtClean="0">
                <a:solidFill>
                  <a:srgbClr val="00B050"/>
                </a:solidFill>
                <a:latin typeface="Arial Black" pitchFamily="34" charset="0"/>
              </a:rPr>
              <a:t>1. Разминка </a:t>
            </a:r>
            <a:r>
              <a:rPr lang="ru-RU" sz="3600" b="1" u="sng" dirty="0">
                <a:solidFill>
                  <a:srgbClr val="00B050"/>
                </a:solidFill>
                <a:latin typeface="Arial Black" pitchFamily="34" charset="0"/>
              </a:rPr>
              <a:t>«Блиц-опрос»</a:t>
            </a:r>
            <a:endParaRPr lang="ru-RU" sz="36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642910" y="2000240"/>
            <a:ext cx="7747762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На двух руках 10 пальцев. </a:t>
            </a:r>
          </a:p>
          <a:p>
            <a:pPr marL="0" marR="0" lvl="0" indent="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Сколько пальцев на</a:t>
            </a:r>
          </a:p>
          <a:p>
            <a:pPr marL="0" marR="0" lvl="0" indent="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десяти руках?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7199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u="sng" dirty="0" smtClean="0">
                <a:solidFill>
                  <a:srgbClr val="00B050"/>
                </a:solidFill>
                <a:latin typeface="Arial Black" pitchFamily="34" charset="0"/>
              </a:rPr>
              <a:t>1. Разминка </a:t>
            </a:r>
            <a:r>
              <a:rPr lang="ru-RU" sz="3600" b="1" u="sng" dirty="0">
                <a:solidFill>
                  <a:srgbClr val="00B050"/>
                </a:solidFill>
                <a:latin typeface="Arial Black" pitchFamily="34" charset="0"/>
              </a:rPr>
              <a:t>«Блиц-опрос»</a:t>
            </a:r>
            <a:endParaRPr lang="ru-RU" sz="36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571472" y="1928802"/>
            <a:ext cx="7985006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 Яйцо вкрутую надо варить</a:t>
            </a:r>
          </a:p>
          <a:p>
            <a:pPr marL="0" marR="0" lvl="0" indent="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5 минут.</a:t>
            </a:r>
          </a:p>
          <a:p>
            <a:pPr marL="0" marR="0" lvl="0" indent="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Сколько времени</a:t>
            </a:r>
          </a:p>
          <a:p>
            <a:pPr marL="0" marR="0" lvl="0" indent="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надо варить 6 яиц вкрутую?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7199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u="sng" dirty="0" smtClean="0">
                <a:solidFill>
                  <a:srgbClr val="00B050"/>
                </a:solidFill>
                <a:latin typeface="Arial Black" pitchFamily="34" charset="0"/>
              </a:rPr>
              <a:t>1. Разминка </a:t>
            </a:r>
            <a:r>
              <a:rPr lang="ru-RU" sz="3600" b="1" u="sng" dirty="0">
                <a:solidFill>
                  <a:srgbClr val="00B050"/>
                </a:solidFill>
                <a:latin typeface="Arial Black" pitchFamily="34" charset="0"/>
              </a:rPr>
              <a:t>«Блиц-опрос»</a:t>
            </a:r>
            <a:endParaRPr lang="ru-RU" sz="36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71472" y="1928802"/>
            <a:ext cx="7650749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4400" dirty="0"/>
              <a:t>3. Спутник Земли делает один </a:t>
            </a:r>
            <a:endParaRPr lang="ru-RU" sz="4400" dirty="0" smtClean="0"/>
          </a:p>
          <a:p>
            <a:pPr algn="ctr"/>
            <a:r>
              <a:rPr lang="ru-RU" sz="4400" dirty="0" smtClean="0"/>
              <a:t>оборот </a:t>
            </a:r>
            <a:r>
              <a:rPr lang="ru-RU" sz="4400" dirty="0"/>
              <a:t>за 100 минут, а другой </a:t>
            </a:r>
            <a:endParaRPr lang="ru-RU" sz="4400" dirty="0" smtClean="0"/>
          </a:p>
          <a:p>
            <a:pPr algn="ctr"/>
            <a:r>
              <a:rPr lang="ru-RU" sz="4400" dirty="0" smtClean="0"/>
              <a:t>оборот </a:t>
            </a:r>
            <a:r>
              <a:rPr lang="ru-RU" sz="4400" dirty="0"/>
              <a:t>за 1 час 40 мин. Как </a:t>
            </a:r>
            <a:r>
              <a:rPr lang="ru-RU" sz="4400" dirty="0" smtClean="0"/>
              <a:t>это</a:t>
            </a:r>
          </a:p>
          <a:p>
            <a:pPr algn="ctr"/>
            <a:r>
              <a:rPr lang="ru-RU" sz="4400" dirty="0" smtClean="0"/>
              <a:t> </a:t>
            </a:r>
            <a:r>
              <a:rPr lang="ru-RU" sz="4400" dirty="0"/>
              <a:t>объяснить?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7199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u="sng" dirty="0" smtClean="0">
                <a:solidFill>
                  <a:srgbClr val="00B050"/>
                </a:solidFill>
                <a:latin typeface="Arial Black" pitchFamily="34" charset="0"/>
              </a:rPr>
              <a:t>1. Разминка </a:t>
            </a:r>
            <a:r>
              <a:rPr lang="ru-RU" sz="3600" b="1" u="sng" dirty="0">
                <a:solidFill>
                  <a:srgbClr val="00B050"/>
                </a:solidFill>
                <a:latin typeface="Arial Black" pitchFamily="34" charset="0"/>
              </a:rPr>
              <a:t>«Блиц-опрос»</a:t>
            </a:r>
            <a:endParaRPr lang="ru-RU" sz="36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571472" y="1928802"/>
            <a:ext cx="8219686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4400" dirty="0"/>
              <a:t>4. Рыба весит 8 кг плюс </a:t>
            </a:r>
            <a:r>
              <a:rPr lang="ru-RU" sz="4400" dirty="0" smtClean="0"/>
              <a:t>половина</a:t>
            </a:r>
          </a:p>
          <a:p>
            <a:pPr algn="ctr"/>
            <a:r>
              <a:rPr lang="ru-RU" sz="4400" dirty="0" smtClean="0"/>
              <a:t> </a:t>
            </a:r>
            <a:r>
              <a:rPr lang="ru-RU" sz="4400" dirty="0"/>
              <a:t>ее собственного веса. </a:t>
            </a:r>
            <a:endParaRPr lang="ru-RU" sz="4400" dirty="0" smtClean="0"/>
          </a:p>
          <a:p>
            <a:pPr algn="ctr"/>
            <a:r>
              <a:rPr lang="ru-RU" sz="4400" dirty="0" smtClean="0"/>
              <a:t>Сколько </a:t>
            </a:r>
            <a:r>
              <a:rPr lang="ru-RU" sz="4400" dirty="0"/>
              <a:t>весит рыба?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71472" y="1928802"/>
            <a:ext cx="8425192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4400" dirty="0"/>
              <a:t>5. У </a:t>
            </a:r>
            <a:r>
              <a:rPr lang="ru-RU" sz="4400" dirty="0" err="1"/>
              <a:t>Мамеда</a:t>
            </a:r>
            <a:r>
              <a:rPr lang="ru-RU" sz="4400" dirty="0"/>
              <a:t> было десять овец</a:t>
            </a:r>
            <a:r>
              <a:rPr lang="ru-RU" sz="4400" dirty="0" smtClean="0"/>
              <a:t>.</a:t>
            </a:r>
          </a:p>
          <a:p>
            <a:pPr algn="ctr"/>
            <a:r>
              <a:rPr lang="ru-RU" sz="4400" dirty="0" smtClean="0"/>
              <a:t> </a:t>
            </a:r>
            <a:r>
              <a:rPr lang="ru-RU" sz="4400" dirty="0"/>
              <a:t>Все, кроме девяти, сбежали. </a:t>
            </a:r>
            <a:endParaRPr lang="ru-RU" sz="4400" dirty="0" smtClean="0"/>
          </a:p>
          <a:p>
            <a:pPr algn="ctr"/>
            <a:r>
              <a:rPr lang="ru-RU" sz="4400" dirty="0" smtClean="0"/>
              <a:t>Сколько </a:t>
            </a:r>
            <a:r>
              <a:rPr lang="ru-RU" sz="4400" dirty="0"/>
              <a:t>овец осталось у </a:t>
            </a:r>
            <a:r>
              <a:rPr lang="ru-RU" sz="4400" dirty="0" err="1"/>
              <a:t>Мамеда</a:t>
            </a:r>
            <a:r>
              <a:rPr lang="ru-RU" sz="4400" dirty="0"/>
              <a:t>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285728"/>
            <a:ext cx="7199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u="sng" dirty="0" smtClean="0">
                <a:solidFill>
                  <a:srgbClr val="00B050"/>
                </a:solidFill>
                <a:latin typeface="Arial Black" pitchFamily="34" charset="0"/>
              </a:rPr>
              <a:t>1. Разминка </a:t>
            </a:r>
            <a:r>
              <a:rPr lang="ru-RU" sz="3600" b="1" u="sng" dirty="0">
                <a:solidFill>
                  <a:srgbClr val="00B050"/>
                </a:solidFill>
                <a:latin typeface="Arial Black" pitchFamily="34" charset="0"/>
              </a:rPr>
              <a:t>«Блиц-опрос»</a:t>
            </a:r>
            <a:endParaRPr lang="ru-RU" sz="3600" dirty="0">
              <a:solidFill>
                <a:srgbClr val="00B05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7199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u="sng" dirty="0" smtClean="0">
                <a:solidFill>
                  <a:srgbClr val="00B050"/>
                </a:solidFill>
                <a:latin typeface="Arial Black" pitchFamily="34" charset="0"/>
              </a:rPr>
              <a:t>1. Разминка </a:t>
            </a:r>
            <a:r>
              <a:rPr lang="ru-RU" sz="3600" b="1" u="sng" dirty="0">
                <a:solidFill>
                  <a:srgbClr val="00B050"/>
                </a:solidFill>
                <a:latin typeface="Arial Black" pitchFamily="34" charset="0"/>
              </a:rPr>
              <a:t>«Блиц-опрос»</a:t>
            </a:r>
            <a:endParaRPr lang="ru-RU" sz="36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571472" y="1928802"/>
            <a:ext cx="8219622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4400" dirty="0"/>
              <a:t>6. Двое подошли к реке. У </a:t>
            </a:r>
            <a:r>
              <a:rPr lang="ru-RU" sz="4400" dirty="0" smtClean="0"/>
              <a:t>берега</a:t>
            </a:r>
          </a:p>
          <a:p>
            <a:pPr algn="ctr"/>
            <a:r>
              <a:rPr lang="ru-RU" sz="4400" dirty="0" smtClean="0"/>
              <a:t> </a:t>
            </a:r>
            <a:r>
              <a:rPr lang="ru-RU" sz="4400" dirty="0"/>
              <a:t>стояла лодка, которая может </a:t>
            </a:r>
            <a:endParaRPr lang="ru-RU" sz="4400" dirty="0" smtClean="0"/>
          </a:p>
          <a:p>
            <a:pPr algn="ctr"/>
            <a:r>
              <a:rPr lang="ru-RU" sz="4400" dirty="0" smtClean="0"/>
              <a:t>вместить </a:t>
            </a:r>
            <a:r>
              <a:rPr lang="ru-RU" sz="4400" dirty="0"/>
              <a:t>лишь одного, но оба </a:t>
            </a:r>
            <a:endParaRPr lang="ru-RU" sz="4400" dirty="0" smtClean="0"/>
          </a:p>
          <a:p>
            <a:pPr algn="ctr"/>
            <a:r>
              <a:rPr lang="ru-RU" sz="4400" dirty="0" smtClean="0"/>
              <a:t>переправились</a:t>
            </a:r>
            <a:r>
              <a:rPr lang="ru-RU" sz="4400" dirty="0"/>
              <a:t>. </a:t>
            </a:r>
            <a:endParaRPr lang="ru-RU" sz="4400" dirty="0" smtClean="0"/>
          </a:p>
          <a:p>
            <a:pPr algn="ctr"/>
            <a:r>
              <a:rPr lang="ru-RU" sz="4400" dirty="0" smtClean="0"/>
              <a:t>Как </a:t>
            </a:r>
            <a:r>
              <a:rPr lang="ru-RU" sz="4400" dirty="0"/>
              <a:t>это могло случиться?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7199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u="sng" dirty="0" smtClean="0">
                <a:solidFill>
                  <a:srgbClr val="00B050"/>
                </a:solidFill>
                <a:latin typeface="Arial Black" pitchFamily="34" charset="0"/>
              </a:rPr>
              <a:t>1. Разминка </a:t>
            </a:r>
            <a:r>
              <a:rPr lang="ru-RU" sz="3600" b="1" u="sng" dirty="0">
                <a:solidFill>
                  <a:srgbClr val="00B050"/>
                </a:solidFill>
                <a:latin typeface="Arial Black" pitchFamily="34" charset="0"/>
              </a:rPr>
              <a:t>«Блиц-опрос»</a:t>
            </a:r>
            <a:endParaRPr lang="ru-RU" sz="36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71472" y="1928802"/>
            <a:ext cx="749109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4400" dirty="0"/>
              <a:t>7. Тройка лошадей </a:t>
            </a:r>
            <a:r>
              <a:rPr lang="ru-RU" sz="4400" dirty="0" smtClean="0"/>
              <a:t>пробежала</a:t>
            </a:r>
          </a:p>
          <a:p>
            <a:pPr algn="ctr"/>
            <a:r>
              <a:rPr lang="ru-RU" sz="4400" dirty="0" smtClean="0"/>
              <a:t> </a:t>
            </a:r>
            <a:r>
              <a:rPr lang="ru-RU" sz="4400" dirty="0"/>
              <a:t>30 км. Какое расстояние </a:t>
            </a:r>
            <a:endParaRPr lang="ru-RU" sz="4400" dirty="0" smtClean="0"/>
          </a:p>
          <a:p>
            <a:pPr algn="ctr"/>
            <a:r>
              <a:rPr lang="ru-RU" sz="4400" dirty="0" smtClean="0"/>
              <a:t>пробежала </a:t>
            </a:r>
            <a:r>
              <a:rPr lang="ru-RU" sz="4400" dirty="0"/>
              <a:t>каждая лошадь?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7199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u="sng" dirty="0" smtClean="0">
                <a:solidFill>
                  <a:srgbClr val="00B050"/>
                </a:solidFill>
                <a:latin typeface="Arial Black" pitchFamily="34" charset="0"/>
              </a:rPr>
              <a:t>1. Разминка </a:t>
            </a:r>
            <a:r>
              <a:rPr lang="ru-RU" sz="3600" b="1" u="sng" dirty="0">
                <a:solidFill>
                  <a:srgbClr val="00B050"/>
                </a:solidFill>
                <a:latin typeface="Arial Black" pitchFamily="34" charset="0"/>
              </a:rPr>
              <a:t>«Блиц-опрос»</a:t>
            </a:r>
            <a:endParaRPr lang="ru-RU" sz="36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71472" y="1928802"/>
            <a:ext cx="7421391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4400" dirty="0"/>
              <a:t>8. Врач прописал три укола. </a:t>
            </a:r>
            <a:endParaRPr lang="ru-RU" sz="4400" dirty="0" smtClean="0"/>
          </a:p>
          <a:p>
            <a:pPr algn="ctr"/>
            <a:r>
              <a:rPr lang="ru-RU" sz="4400" dirty="0" smtClean="0"/>
              <a:t>Через </a:t>
            </a:r>
            <a:r>
              <a:rPr lang="ru-RU" sz="4400" dirty="0"/>
              <a:t>полчаса на укол. </a:t>
            </a:r>
            <a:r>
              <a:rPr lang="ru-RU" sz="4400" dirty="0" smtClean="0"/>
              <a:t>Через</a:t>
            </a:r>
          </a:p>
          <a:p>
            <a:pPr algn="ctr"/>
            <a:r>
              <a:rPr lang="ru-RU" sz="4400" dirty="0" smtClean="0"/>
              <a:t> </a:t>
            </a:r>
            <a:r>
              <a:rPr lang="ru-RU" sz="4400" dirty="0"/>
              <a:t>сколько часов будут сделаны </a:t>
            </a:r>
            <a:endParaRPr lang="ru-RU" sz="4400" dirty="0" smtClean="0"/>
          </a:p>
          <a:p>
            <a:pPr algn="ctr"/>
            <a:r>
              <a:rPr lang="ru-RU" sz="4400" dirty="0" smtClean="0"/>
              <a:t>все </a:t>
            </a:r>
            <a:r>
              <a:rPr lang="ru-RU" sz="4400" dirty="0"/>
              <a:t>уколы?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7199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u="sng" dirty="0" smtClean="0">
                <a:solidFill>
                  <a:srgbClr val="00B050"/>
                </a:solidFill>
                <a:latin typeface="Arial Black" pitchFamily="34" charset="0"/>
              </a:rPr>
              <a:t>1. Разминка </a:t>
            </a:r>
            <a:r>
              <a:rPr lang="ru-RU" sz="3600" b="1" u="sng" dirty="0">
                <a:solidFill>
                  <a:srgbClr val="00B050"/>
                </a:solidFill>
                <a:latin typeface="Arial Black" pitchFamily="34" charset="0"/>
              </a:rPr>
              <a:t>«Блиц-опрос»</a:t>
            </a:r>
            <a:endParaRPr lang="ru-RU" sz="36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71472" y="1928802"/>
            <a:ext cx="788748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4400" dirty="0"/>
              <a:t>9. Два отца и два сына </a:t>
            </a:r>
            <a:r>
              <a:rPr lang="ru-RU" sz="4400" dirty="0" smtClean="0"/>
              <a:t>купили</a:t>
            </a:r>
          </a:p>
          <a:p>
            <a:pPr algn="ctr"/>
            <a:r>
              <a:rPr lang="ru-RU" sz="4400" dirty="0" smtClean="0"/>
              <a:t> </a:t>
            </a:r>
            <a:r>
              <a:rPr lang="ru-RU" sz="4400" dirty="0"/>
              <a:t>три апельсина. Каждому из </a:t>
            </a:r>
            <a:r>
              <a:rPr lang="ru-RU" sz="4400" dirty="0" smtClean="0"/>
              <a:t>них</a:t>
            </a:r>
          </a:p>
          <a:p>
            <a:pPr algn="ctr"/>
            <a:r>
              <a:rPr lang="ru-RU" sz="4400" dirty="0" smtClean="0"/>
              <a:t> </a:t>
            </a:r>
            <a:r>
              <a:rPr lang="ru-RU" sz="4400" dirty="0"/>
              <a:t>досталось по апельсину. </a:t>
            </a:r>
            <a:endParaRPr lang="ru-RU" sz="4400" dirty="0" smtClean="0"/>
          </a:p>
          <a:p>
            <a:pPr algn="ctr"/>
            <a:r>
              <a:rPr lang="ru-RU" sz="4400" dirty="0" smtClean="0"/>
              <a:t>Как </a:t>
            </a:r>
            <a:r>
              <a:rPr lang="ru-RU" sz="4400" dirty="0"/>
              <a:t>это могло случиться?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7199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u="sng" dirty="0" smtClean="0">
                <a:solidFill>
                  <a:srgbClr val="00B050"/>
                </a:solidFill>
                <a:latin typeface="Arial Black" pitchFamily="34" charset="0"/>
              </a:rPr>
              <a:t>1. Разминка </a:t>
            </a:r>
            <a:r>
              <a:rPr lang="ru-RU" sz="3600" b="1" u="sng" dirty="0">
                <a:solidFill>
                  <a:srgbClr val="00B050"/>
                </a:solidFill>
                <a:latin typeface="Arial Black" pitchFamily="34" charset="0"/>
              </a:rPr>
              <a:t>«Блиц-опрос»</a:t>
            </a:r>
            <a:endParaRPr lang="ru-RU" sz="36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71472" y="1928802"/>
            <a:ext cx="8004564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4400" dirty="0"/>
              <a:t>10. В семье 7 братьев, у </a:t>
            </a:r>
            <a:r>
              <a:rPr lang="ru-RU" sz="4400" dirty="0" smtClean="0"/>
              <a:t>каждого</a:t>
            </a:r>
          </a:p>
          <a:p>
            <a:pPr algn="ctr"/>
            <a:r>
              <a:rPr lang="ru-RU" sz="4400" dirty="0" smtClean="0"/>
              <a:t> </a:t>
            </a:r>
            <a:r>
              <a:rPr lang="ru-RU" sz="4400" dirty="0"/>
              <a:t>по одной сестре. </a:t>
            </a:r>
            <a:endParaRPr lang="ru-RU" sz="4400" dirty="0" smtClean="0"/>
          </a:p>
          <a:p>
            <a:pPr algn="ctr"/>
            <a:r>
              <a:rPr lang="ru-RU" sz="4400" dirty="0" smtClean="0"/>
              <a:t>Сколько </a:t>
            </a:r>
            <a:r>
              <a:rPr lang="ru-RU" sz="4400" dirty="0"/>
              <a:t>детей в семье?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7199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u="sng" dirty="0" smtClean="0">
                <a:solidFill>
                  <a:srgbClr val="00B050"/>
                </a:solidFill>
                <a:latin typeface="Arial Black" pitchFamily="34" charset="0"/>
              </a:rPr>
              <a:t>1. Разминка </a:t>
            </a:r>
            <a:r>
              <a:rPr lang="ru-RU" sz="3600" b="1" u="sng" dirty="0">
                <a:solidFill>
                  <a:srgbClr val="00B050"/>
                </a:solidFill>
                <a:latin typeface="Arial Black" pitchFamily="34" charset="0"/>
              </a:rPr>
              <a:t>«Блиц-опрос»</a:t>
            </a:r>
            <a:endParaRPr lang="ru-RU" sz="36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71472" y="1928802"/>
            <a:ext cx="8414355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4400" dirty="0"/>
              <a:t>11. Палку распилили на 12 частей</a:t>
            </a:r>
            <a:r>
              <a:rPr lang="ru-RU" sz="4400" dirty="0" smtClean="0"/>
              <a:t>.</a:t>
            </a:r>
          </a:p>
          <a:p>
            <a:r>
              <a:rPr lang="ru-RU" sz="4400" dirty="0" smtClean="0"/>
              <a:t> </a:t>
            </a:r>
            <a:r>
              <a:rPr lang="ru-RU" sz="4400" dirty="0"/>
              <a:t>Сколько сделали распилов?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7199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u="sng" dirty="0" smtClean="0">
                <a:solidFill>
                  <a:srgbClr val="00B050"/>
                </a:solidFill>
                <a:latin typeface="Arial Black" pitchFamily="34" charset="0"/>
              </a:rPr>
              <a:t>1. Разминка </a:t>
            </a:r>
            <a:r>
              <a:rPr lang="ru-RU" sz="3600" b="1" u="sng" dirty="0">
                <a:solidFill>
                  <a:srgbClr val="00B050"/>
                </a:solidFill>
                <a:latin typeface="Arial Black" pitchFamily="34" charset="0"/>
              </a:rPr>
              <a:t>«Блиц-опрос»</a:t>
            </a:r>
            <a:endParaRPr lang="ru-RU" sz="36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71472" y="1928802"/>
            <a:ext cx="7866577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4400" dirty="0"/>
              <a:t>12. Птицелов поймал в клетку </a:t>
            </a:r>
            <a:endParaRPr lang="ru-RU" sz="4400" dirty="0" smtClean="0"/>
          </a:p>
          <a:p>
            <a:r>
              <a:rPr lang="ru-RU" sz="4400" dirty="0" smtClean="0"/>
              <a:t>5 </a:t>
            </a:r>
            <a:r>
              <a:rPr lang="ru-RU" sz="4400" dirty="0"/>
              <a:t>синиц, по дороге встретил 5 </a:t>
            </a:r>
            <a:endParaRPr lang="ru-RU" sz="4400" dirty="0" smtClean="0"/>
          </a:p>
          <a:p>
            <a:r>
              <a:rPr lang="ru-RU" sz="4400" dirty="0" smtClean="0"/>
              <a:t>учениц</a:t>
            </a:r>
            <a:r>
              <a:rPr lang="ru-RU" sz="4400" dirty="0"/>
              <a:t>. Каждой подарил по </a:t>
            </a:r>
            <a:endParaRPr lang="ru-RU" sz="4400" dirty="0" smtClean="0"/>
          </a:p>
          <a:p>
            <a:r>
              <a:rPr lang="ru-RU" sz="4400" dirty="0" smtClean="0"/>
              <a:t>синице</a:t>
            </a:r>
            <a:r>
              <a:rPr lang="ru-RU" sz="4400" dirty="0"/>
              <a:t>, в клетке осталась одна </a:t>
            </a:r>
            <a:endParaRPr lang="ru-RU" sz="4400" dirty="0" smtClean="0"/>
          </a:p>
          <a:p>
            <a:r>
              <a:rPr lang="ru-RU" sz="4400" dirty="0" smtClean="0"/>
              <a:t>птица</a:t>
            </a:r>
            <a:r>
              <a:rPr lang="ru-RU" sz="4400" dirty="0"/>
              <a:t>. Как это могло случиться?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7199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u="sng" dirty="0" smtClean="0">
                <a:solidFill>
                  <a:srgbClr val="00B050"/>
                </a:solidFill>
                <a:latin typeface="Arial Black" pitchFamily="34" charset="0"/>
              </a:rPr>
              <a:t>1. Разминка </a:t>
            </a:r>
            <a:r>
              <a:rPr lang="ru-RU" sz="3600" b="1" u="sng" dirty="0">
                <a:solidFill>
                  <a:srgbClr val="00B050"/>
                </a:solidFill>
                <a:latin typeface="Arial Black" pitchFamily="34" charset="0"/>
              </a:rPr>
              <a:t>«Блиц-опрос»</a:t>
            </a:r>
            <a:endParaRPr lang="ru-RU" sz="36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42910" y="1500174"/>
            <a:ext cx="8032263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4400" dirty="0"/>
              <a:t>13. В комнате четыре угла. </a:t>
            </a:r>
            <a:endParaRPr lang="ru-RU" sz="4400" dirty="0" smtClean="0"/>
          </a:p>
          <a:p>
            <a:r>
              <a:rPr lang="ru-RU" sz="4400" dirty="0" smtClean="0"/>
              <a:t>В </a:t>
            </a:r>
            <a:r>
              <a:rPr lang="ru-RU" sz="4400" dirty="0"/>
              <a:t>каждом углу сидит кошка. </a:t>
            </a:r>
            <a:endParaRPr lang="ru-RU" sz="4400" dirty="0" smtClean="0"/>
          </a:p>
          <a:p>
            <a:r>
              <a:rPr lang="ru-RU" sz="4400" dirty="0" smtClean="0"/>
              <a:t>Напротив </a:t>
            </a:r>
            <a:r>
              <a:rPr lang="ru-RU" sz="4400" dirty="0"/>
              <a:t>каждой кошки по </a:t>
            </a:r>
            <a:endParaRPr lang="ru-RU" sz="4400" dirty="0" smtClean="0"/>
          </a:p>
          <a:p>
            <a:r>
              <a:rPr lang="ru-RU" sz="4400" dirty="0" smtClean="0"/>
              <a:t>три </a:t>
            </a:r>
            <a:r>
              <a:rPr lang="ru-RU" sz="4400" dirty="0"/>
              <a:t>кошки. На хвосте каждой </a:t>
            </a:r>
            <a:endParaRPr lang="ru-RU" sz="4400" dirty="0" smtClean="0"/>
          </a:p>
          <a:p>
            <a:r>
              <a:rPr lang="ru-RU" sz="4400" dirty="0" smtClean="0"/>
              <a:t>кошки </a:t>
            </a:r>
            <a:r>
              <a:rPr lang="ru-RU" sz="4400" dirty="0"/>
              <a:t>по одной кошке. Сколько </a:t>
            </a:r>
            <a:endParaRPr lang="ru-RU" sz="4400" dirty="0" smtClean="0"/>
          </a:p>
          <a:p>
            <a:r>
              <a:rPr lang="ru-RU" sz="4400" dirty="0" smtClean="0"/>
              <a:t>всего </a:t>
            </a:r>
            <a:r>
              <a:rPr lang="ru-RU" sz="4400" dirty="0"/>
              <a:t>кошек в комнате?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7199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u="sng" dirty="0" smtClean="0">
                <a:solidFill>
                  <a:srgbClr val="00B050"/>
                </a:solidFill>
                <a:latin typeface="Arial Black" pitchFamily="34" charset="0"/>
              </a:rPr>
              <a:t>1. Разминка </a:t>
            </a:r>
            <a:r>
              <a:rPr lang="ru-RU" sz="3600" b="1" u="sng" dirty="0">
                <a:solidFill>
                  <a:srgbClr val="00B050"/>
                </a:solidFill>
                <a:latin typeface="Arial Black" pitchFamily="34" charset="0"/>
              </a:rPr>
              <a:t>«Блиц-опрос»</a:t>
            </a:r>
            <a:endParaRPr lang="ru-RU" sz="36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71472" y="1928802"/>
            <a:ext cx="7490127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4400" dirty="0"/>
              <a:t>14. Профессор ложится спать </a:t>
            </a:r>
            <a:endParaRPr lang="ru-RU" sz="4400" dirty="0" smtClean="0"/>
          </a:p>
          <a:p>
            <a:r>
              <a:rPr lang="ru-RU" sz="4400" dirty="0" smtClean="0"/>
              <a:t>в </a:t>
            </a:r>
            <a:r>
              <a:rPr lang="ru-RU" sz="4400" dirty="0"/>
              <a:t>восемь часов вечера. </a:t>
            </a:r>
            <a:endParaRPr lang="ru-RU" sz="4400" dirty="0" smtClean="0"/>
          </a:p>
          <a:p>
            <a:r>
              <a:rPr lang="ru-RU" sz="4400" dirty="0" smtClean="0"/>
              <a:t>Будильник </a:t>
            </a:r>
            <a:r>
              <a:rPr lang="ru-RU" sz="4400" dirty="0"/>
              <a:t>заводит на девять. </a:t>
            </a:r>
            <a:endParaRPr lang="ru-RU" sz="4400" dirty="0" smtClean="0"/>
          </a:p>
          <a:p>
            <a:r>
              <a:rPr lang="ru-RU" sz="4400" dirty="0" smtClean="0"/>
              <a:t>Сколько </a:t>
            </a:r>
            <a:r>
              <a:rPr lang="ru-RU" sz="4400" dirty="0"/>
              <a:t>спит профессор?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285728"/>
            <a:ext cx="719940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u="sng" dirty="0" smtClean="0">
                <a:solidFill>
                  <a:srgbClr val="00B050"/>
                </a:solidFill>
                <a:latin typeface="Arial Black" pitchFamily="34" charset="0"/>
              </a:rPr>
              <a:t>1. Разминка </a:t>
            </a:r>
            <a:r>
              <a:rPr lang="ru-RU" sz="3600" b="1" u="sng" dirty="0">
                <a:solidFill>
                  <a:srgbClr val="00B050"/>
                </a:solidFill>
                <a:latin typeface="Arial Black" pitchFamily="34" charset="0"/>
              </a:rPr>
              <a:t>«Блиц-опрос»</a:t>
            </a:r>
            <a:endParaRPr lang="ru-RU" sz="36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28596" y="1285860"/>
            <a:ext cx="7931146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4400" dirty="0"/>
              <a:t>15. Вы – пилот самолета. </a:t>
            </a:r>
            <a:endParaRPr lang="ru-RU" sz="4400" dirty="0" smtClean="0"/>
          </a:p>
          <a:p>
            <a:r>
              <a:rPr lang="ru-RU" sz="4400" dirty="0" smtClean="0"/>
              <a:t>Самолет </a:t>
            </a:r>
            <a:r>
              <a:rPr lang="ru-RU" sz="4400" dirty="0"/>
              <a:t>летит в Лондон через </a:t>
            </a:r>
            <a:endParaRPr lang="ru-RU" sz="4400" dirty="0" smtClean="0"/>
          </a:p>
          <a:p>
            <a:r>
              <a:rPr lang="ru-RU" sz="4400" dirty="0" smtClean="0"/>
              <a:t>Париж</a:t>
            </a:r>
            <a:r>
              <a:rPr lang="ru-RU" sz="4400" dirty="0"/>
              <a:t>. Высота полета 8 </a:t>
            </a:r>
            <a:r>
              <a:rPr lang="ru-RU" sz="4400" dirty="0" smtClean="0"/>
              <a:t>тысяч</a:t>
            </a:r>
          </a:p>
          <a:p>
            <a:r>
              <a:rPr lang="ru-RU" sz="4400" dirty="0" smtClean="0"/>
              <a:t> </a:t>
            </a:r>
            <a:r>
              <a:rPr lang="ru-RU" sz="4400" dirty="0"/>
              <a:t>метров, температура за </a:t>
            </a:r>
            <a:r>
              <a:rPr lang="ru-RU" sz="4400" dirty="0" smtClean="0"/>
              <a:t>бортом</a:t>
            </a:r>
          </a:p>
          <a:p>
            <a:r>
              <a:rPr lang="ru-RU" sz="4400" dirty="0" smtClean="0"/>
              <a:t> </a:t>
            </a:r>
            <a:r>
              <a:rPr lang="ru-RU" sz="4400" dirty="0"/>
              <a:t>минус 40 градусов, средняя </a:t>
            </a:r>
            <a:endParaRPr lang="ru-RU" sz="4400" dirty="0" smtClean="0"/>
          </a:p>
          <a:p>
            <a:r>
              <a:rPr lang="ru-RU" sz="4400" dirty="0" smtClean="0"/>
              <a:t>скорость </a:t>
            </a:r>
            <a:r>
              <a:rPr lang="ru-RU" sz="4400" dirty="0"/>
              <a:t>900 км/ч. </a:t>
            </a:r>
            <a:endParaRPr lang="ru-RU" sz="4400" dirty="0" smtClean="0"/>
          </a:p>
          <a:p>
            <a:r>
              <a:rPr lang="ru-RU" sz="4400" dirty="0" smtClean="0"/>
              <a:t>Сколько </a:t>
            </a:r>
            <a:r>
              <a:rPr lang="ru-RU" sz="4400" dirty="0"/>
              <a:t>лет пилоту?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158" y="285728"/>
            <a:ext cx="42562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u="sng" dirty="0">
                <a:solidFill>
                  <a:srgbClr val="00B050"/>
                </a:solidFill>
                <a:latin typeface="Arial Black" pitchFamily="34" charset="0"/>
              </a:rPr>
              <a:t>4</a:t>
            </a:r>
            <a:r>
              <a:rPr lang="ru-RU" sz="3600" b="1" u="sng" dirty="0" smtClean="0">
                <a:solidFill>
                  <a:srgbClr val="00B050"/>
                </a:solidFill>
                <a:latin typeface="Arial Black" pitchFamily="34" charset="0"/>
              </a:rPr>
              <a:t>. </a:t>
            </a:r>
            <a:r>
              <a:rPr lang="ru-RU" sz="3600" b="1" u="sng" dirty="0" smtClean="0">
                <a:solidFill>
                  <a:srgbClr val="00B050"/>
                </a:solidFill>
                <a:latin typeface="Arial Black" pitchFamily="34" charset="0"/>
              </a:rPr>
              <a:t>«Категории» </a:t>
            </a:r>
            <a:endParaRPr lang="ru-RU" sz="3600" dirty="0">
              <a:solidFill>
                <a:srgbClr val="00B050"/>
              </a:solidFill>
              <a:latin typeface="Arial Black" pitchFamily="34" charset="0"/>
            </a:endParaRPr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642910" y="1357298"/>
            <a:ext cx="192882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Русский язык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14612" y="1357298"/>
            <a:ext cx="17267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180975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Математика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0" y="1357298"/>
            <a:ext cx="16974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80975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Литература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286512" y="1357298"/>
            <a:ext cx="22018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80975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Естествознание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>
            <a:hlinkClick r:id="rId2" action="ppaction://hlinksldjump"/>
          </p:cNvPr>
          <p:cNvSpPr txBox="1"/>
          <p:nvPr/>
        </p:nvSpPr>
        <p:spPr>
          <a:xfrm>
            <a:off x="7000892" y="2000240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>
                <a:latin typeface="Arial" pitchFamily="34" charset="0"/>
                <a:cs typeface="Arial" pitchFamily="34" charset="0"/>
              </a:rPr>
              <a:t>30</a:t>
            </a:r>
            <a:endParaRPr lang="ru-RU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>
            <a:hlinkClick r:id="rId3" action="ppaction://hlinksldjump"/>
          </p:cNvPr>
          <p:cNvSpPr txBox="1"/>
          <p:nvPr/>
        </p:nvSpPr>
        <p:spPr>
          <a:xfrm>
            <a:off x="5143504" y="2143116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>
                <a:latin typeface="Arial" pitchFamily="34" charset="0"/>
                <a:cs typeface="Arial" pitchFamily="34" charset="0"/>
              </a:rPr>
              <a:t>30</a:t>
            </a:r>
            <a:endParaRPr lang="ru-RU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>
            <a:hlinkClick r:id="rId4" action="ppaction://hlinksldjump"/>
          </p:cNvPr>
          <p:cNvSpPr txBox="1"/>
          <p:nvPr/>
        </p:nvSpPr>
        <p:spPr>
          <a:xfrm>
            <a:off x="3214678" y="2071678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>
                <a:latin typeface="Arial" pitchFamily="34" charset="0"/>
                <a:cs typeface="Arial" pitchFamily="34" charset="0"/>
              </a:rPr>
              <a:t>30</a:t>
            </a:r>
            <a:endParaRPr lang="ru-RU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>
            <a:hlinkClick r:id="rId5" action="ppaction://hlinksldjump"/>
          </p:cNvPr>
          <p:cNvSpPr txBox="1"/>
          <p:nvPr/>
        </p:nvSpPr>
        <p:spPr>
          <a:xfrm>
            <a:off x="1071538" y="2000240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>
                <a:latin typeface="Arial" pitchFamily="34" charset="0"/>
                <a:cs typeface="Arial" pitchFamily="34" charset="0"/>
              </a:rPr>
              <a:t>30</a:t>
            </a:r>
            <a:endParaRPr lang="ru-RU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>
            <a:hlinkClick r:id="rId6" action="ppaction://hlinksldjump"/>
          </p:cNvPr>
          <p:cNvSpPr txBox="1"/>
          <p:nvPr/>
        </p:nvSpPr>
        <p:spPr>
          <a:xfrm>
            <a:off x="7143768" y="3214686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latin typeface="Arial" pitchFamily="34" charset="0"/>
                <a:cs typeface="Arial" pitchFamily="34" charset="0"/>
              </a:rPr>
              <a:t>2</a:t>
            </a:r>
            <a:r>
              <a:rPr lang="ru-RU" sz="5400" dirty="0" smtClean="0">
                <a:latin typeface="Arial" pitchFamily="34" charset="0"/>
                <a:cs typeface="Arial" pitchFamily="34" charset="0"/>
              </a:rPr>
              <a:t>0</a:t>
            </a:r>
            <a:endParaRPr lang="ru-RU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>
            <a:hlinkClick r:id="rId7" action="ppaction://hlinksldjump"/>
          </p:cNvPr>
          <p:cNvSpPr txBox="1"/>
          <p:nvPr/>
        </p:nvSpPr>
        <p:spPr>
          <a:xfrm>
            <a:off x="5143504" y="3143248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latin typeface="Arial" pitchFamily="34" charset="0"/>
                <a:cs typeface="Arial" pitchFamily="34" charset="0"/>
              </a:rPr>
              <a:t>2</a:t>
            </a:r>
            <a:r>
              <a:rPr lang="ru-RU" sz="5400" dirty="0" smtClean="0">
                <a:latin typeface="Arial" pitchFamily="34" charset="0"/>
                <a:cs typeface="Arial" pitchFamily="34" charset="0"/>
              </a:rPr>
              <a:t>0</a:t>
            </a:r>
            <a:endParaRPr lang="ru-RU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>
            <a:hlinkClick r:id="rId8" action="ppaction://hlinksldjump"/>
          </p:cNvPr>
          <p:cNvSpPr txBox="1"/>
          <p:nvPr/>
        </p:nvSpPr>
        <p:spPr>
          <a:xfrm>
            <a:off x="3143240" y="3214686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latin typeface="Arial" pitchFamily="34" charset="0"/>
                <a:cs typeface="Arial" pitchFamily="34" charset="0"/>
              </a:rPr>
              <a:t>2</a:t>
            </a:r>
            <a:r>
              <a:rPr lang="ru-RU" sz="5400" dirty="0" smtClean="0">
                <a:latin typeface="Arial" pitchFamily="34" charset="0"/>
                <a:cs typeface="Arial" pitchFamily="34" charset="0"/>
              </a:rPr>
              <a:t>0</a:t>
            </a:r>
            <a:endParaRPr lang="ru-RU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>
            <a:hlinkClick r:id="rId9" action="ppaction://hlinksldjump"/>
          </p:cNvPr>
          <p:cNvSpPr txBox="1"/>
          <p:nvPr/>
        </p:nvSpPr>
        <p:spPr>
          <a:xfrm>
            <a:off x="1071538" y="3214686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latin typeface="Arial" pitchFamily="34" charset="0"/>
                <a:cs typeface="Arial" pitchFamily="34" charset="0"/>
              </a:rPr>
              <a:t>2</a:t>
            </a:r>
            <a:r>
              <a:rPr lang="ru-RU" sz="5400" dirty="0" smtClean="0">
                <a:latin typeface="Arial" pitchFamily="34" charset="0"/>
                <a:cs typeface="Arial" pitchFamily="34" charset="0"/>
              </a:rPr>
              <a:t>0</a:t>
            </a:r>
            <a:endParaRPr lang="ru-RU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>
            <a:hlinkClick r:id="rId10" action="ppaction://hlinksldjump"/>
          </p:cNvPr>
          <p:cNvSpPr txBox="1"/>
          <p:nvPr/>
        </p:nvSpPr>
        <p:spPr>
          <a:xfrm>
            <a:off x="7215206" y="442913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latin typeface="Arial" pitchFamily="34" charset="0"/>
                <a:cs typeface="Arial" pitchFamily="34" charset="0"/>
              </a:rPr>
              <a:t>1</a:t>
            </a:r>
            <a:r>
              <a:rPr lang="ru-RU" sz="5400" dirty="0" smtClean="0">
                <a:latin typeface="Arial" pitchFamily="34" charset="0"/>
                <a:cs typeface="Arial" pitchFamily="34" charset="0"/>
              </a:rPr>
              <a:t>0</a:t>
            </a:r>
            <a:endParaRPr lang="ru-RU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>
            <a:hlinkClick r:id="rId11" action="ppaction://hlinksldjump"/>
          </p:cNvPr>
          <p:cNvSpPr txBox="1"/>
          <p:nvPr/>
        </p:nvSpPr>
        <p:spPr>
          <a:xfrm>
            <a:off x="5214942" y="4429132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latin typeface="Arial" pitchFamily="34" charset="0"/>
                <a:cs typeface="Arial" pitchFamily="34" charset="0"/>
              </a:rPr>
              <a:t>1</a:t>
            </a:r>
            <a:r>
              <a:rPr lang="ru-RU" sz="5400" dirty="0" smtClean="0">
                <a:latin typeface="Arial" pitchFamily="34" charset="0"/>
                <a:cs typeface="Arial" pitchFamily="34" charset="0"/>
              </a:rPr>
              <a:t>0</a:t>
            </a:r>
            <a:endParaRPr lang="ru-RU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>
            <a:hlinkClick r:id="rId12" action="ppaction://hlinksldjump"/>
          </p:cNvPr>
          <p:cNvSpPr txBox="1"/>
          <p:nvPr/>
        </p:nvSpPr>
        <p:spPr>
          <a:xfrm>
            <a:off x="3214678" y="4505934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latin typeface="Arial" pitchFamily="34" charset="0"/>
                <a:cs typeface="Arial" pitchFamily="34" charset="0"/>
              </a:rPr>
              <a:t>1</a:t>
            </a:r>
            <a:r>
              <a:rPr lang="ru-RU" sz="5400" dirty="0" smtClean="0">
                <a:latin typeface="Arial" pitchFamily="34" charset="0"/>
                <a:cs typeface="Arial" pitchFamily="34" charset="0"/>
              </a:rPr>
              <a:t>0</a:t>
            </a:r>
            <a:endParaRPr lang="ru-RU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>
            <a:hlinkClick r:id="rId13" action="ppaction://hlinksldjump"/>
          </p:cNvPr>
          <p:cNvSpPr txBox="1"/>
          <p:nvPr/>
        </p:nvSpPr>
        <p:spPr>
          <a:xfrm>
            <a:off x="1000100" y="4500570"/>
            <a:ext cx="9541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>
                <a:latin typeface="Arial" pitchFamily="34" charset="0"/>
                <a:cs typeface="Arial" pitchFamily="34" charset="0"/>
              </a:rPr>
              <a:t>1</a:t>
            </a:r>
            <a:r>
              <a:rPr lang="ru-RU" sz="5400" dirty="0" smtClean="0">
                <a:latin typeface="Arial" pitchFamily="34" charset="0"/>
                <a:cs typeface="Arial" pitchFamily="34" charset="0"/>
              </a:rPr>
              <a:t>0</a:t>
            </a:r>
            <a:endParaRPr lang="ru-RU" sz="5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Управляющая кнопка: в конец 22">
            <a:hlinkClick r:id="" action="ppaction://hlinkshowjump?jump=lastslide" highlightClick="1"/>
          </p:cNvPr>
          <p:cNvSpPr/>
          <p:nvPr/>
        </p:nvSpPr>
        <p:spPr>
          <a:xfrm>
            <a:off x="8215338" y="6357958"/>
            <a:ext cx="500066" cy="285752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714356"/>
            <a:ext cx="750099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latin typeface="Arial" pitchFamily="34" charset="0"/>
                <a:cs typeface="Arial" pitchFamily="34" charset="0"/>
              </a:rPr>
              <a:t>Русский язык (30 баллов)</a:t>
            </a:r>
          </a:p>
          <a:p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 </a:t>
            </a:r>
            <a:r>
              <a:rPr lang="ru-RU" sz="4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Москве живут москвичи, во Владимире - </a:t>
            </a:r>
            <a:r>
              <a:rPr lang="ru-RU" sz="40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владимирцы</a:t>
            </a:r>
            <a:r>
              <a:rPr lang="ru-RU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/>
            <a:r>
              <a:rPr lang="ru-RU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А как зовут себя жители Курска и Архангельска?</a:t>
            </a: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01024" y="6072206"/>
            <a:ext cx="714380" cy="57150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714356"/>
            <a:ext cx="750099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latin typeface="Arial" pitchFamily="34" charset="0"/>
                <a:cs typeface="Arial" pitchFamily="34" charset="0"/>
              </a:rPr>
              <a:t>Русский язык (20 баллов)</a:t>
            </a:r>
          </a:p>
          <a:p>
            <a:pPr algn="ctr"/>
            <a:r>
              <a:rPr lang="ru-RU" sz="3200" dirty="0">
                <a:solidFill>
                  <a:srgbClr val="FF0000"/>
                </a:solidFill>
              </a:rPr>
              <a:t>Даны слова, в каждом из которых спряталось еще одно слово. Найдите эти слова.</a:t>
            </a:r>
            <a:endParaRPr lang="ru-RU" sz="32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4000" dirty="0">
                <a:solidFill>
                  <a:srgbClr val="FF0000"/>
                </a:solidFill>
              </a:rPr>
              <a:t>Хлев </a:t>
            </a:r>
            <a:r>
              <a:rPr lang="ru-RU" sz="4000" dirty="0" smtClean="0">
                <a:solidFill>
                  <a:srgbClr val="FF0000"/>
                </a:solidFill>
              </a:rPr>
              <a:t>			</a:t>
            </a:r>
            <a:r>
              <a:rPr lang="ru-RU" sz="4000" dirty="0" smtClean="0">
                <a:solidFill>
                  <a:srgbClr val="FF0000"/>
                </a:solidFill>
              </a:rPr>
              <a:t>Щель</a:t>
            </a:r>
            <a:endParaRPr lang="ru-RU" sz="4000" dirty="0" smtClean="0">
              <a:solidFill>
                <a:srgbClr val="FF0000"/>
              </a:solidFill>
            </a:endParaRPr>
          </a:p>
          <a:p>
            <a:r>
              <a:rPr lang="ru-RU" sz="4000" dirty="0" smtClean="0">
                <a:solidFill>
                  <a:srgbClr val="FF0000"/>
                </a:solidFill>
              </a:rPr>
              <a:t>Укол			</a:t>
            </a:r>
            <a:r>
              <a:rPr lang="ru-RU" sz="4000" dirty="0" smtClean="0">
                <a:solidFill>
                  <a:srgbClr val="FF0000"/>
                </a:solidFill>
              </a:rPr>
              <a:t>Мрак</a:t>
            </a:r>
            <a:endParaRPr lang="ru-RU" sz="4000" dirty="0" smtClean="0">
              <a:solidFill>
                <a:srgbClr val="FF0000"/>
              </a:solidFill>
            </a:endParaRPr>
          </a:p>
          <a:p>
            <a:r>
              <a:rPr lang="ru-RU" sz="4000" dirty="0" smtClean="0">
                <a:solidFill>
                  <a:srgbClr val="FF0000"/>
                </a:solidFill>
              </a:rPr>
              <a:t>Столб			</a:t>
            </a:r>
            <a:r>
              <a:rPr lang="ru-RU" sz="4000" dirty="0" smtClean="0">
                <a:solidFill>
                  <a:srgbClr val="FF0000"/>
                </a:solidFill>
              </a:rPr>
              <a:t>Зубр</a:t>
            </a:r>
            <a:endParaRPr lang="ru-RU" sz="4000" dirty="0" smtClean="0">
              <a:solidFill>
                <a:srgbClr val="FF0000"/>
              </a:solidFill>
            </a:endParaRPr>
          </a:p>
          <a:p>
            <a:r>
              <a:rPr lang="ru-RU" sz="4000" dirty="0" smtClean="0">
                <a:solidFill>
                  <a:srgbClr val="FF0000"/>
                </a:solidFill>
              </a:rPr>
              <a:t>Коса			</a:t>
            </a:r>
            <a:r>
              <a:rPr lang="ru-RU" sz="4000" dirty="0" smtClean="0">
                <a:solidFill>
                  <a:srgbClr val="FF0000"/>
                </a:solidFill>
              </a:rPr>
              <a:t>Удочка</a:t>
            </a:r>
            <a:endParaRPr lang="ru-RU" sz="4000" dirty="0" smtClean="0">
              <a:solidFill>
                <a:srgbClr val="FF0000"/>
              </a:solidFill>
            </a:endParaRPr>
          </a:p>
          <a:p>
            <a:r>
              <a:rPr lang="ru-RU" sz="4000" dirty="0" smtClean="0">
                <a:solidFill>
                  <a:srgbClr val="FF0000"/>
                </a:solidFill>
              </a:rPr>
              <a:t>Полк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072206"/>
            <a:ext cx="642942" cy="50006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714356"/>
            <a:ext cx="750099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latin typeface="Arial" pitchFamily="34" charset="0"/>
                <a:cs typeface="Arial" pitchFamily="34" charset="0"/>
              </a:rPr>
              <a:t>Русский язык (10 баллов)</a:t>
            </a:r>
          </a:p>
          <a:p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endParaRPr lang="ru-RU" sz="4000" dirty="0"/>
          </a:p>
          <a:p>
            <a:endParaRPr lang="ru-RU" sz="4000" dirty="0"/>
          </a:p>
        </p:txBody>
      </p:sp>
      <p:pic>
        <p:nvPicPr>
          <p:cNvPr id="3" name="Рисунок 2" descr="https://arhivurokov.ru/kopilka/uploads/user_file_54b668f2dd53c/viktorina-nauka-spasiet-mir_1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1785926"/>
            <a:ext cx="3214710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429652" y="6215082"/>
            <a:ext cx="428628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1785926"/>
            <a:ext cx="34792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Составьте слова 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357166"/>
            <a:ext cx="750099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latin typeface="Arial" pitchFamily="34" charset="0"/>
                <a:cs typeface="Arial" pitchFamily="34" charset="0"/>
              </a:rPr>
              <a:t>Математика (30 баллов)</a:t>
            </a:r>
          </a:p>
          <a:p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4000" dirty="0">
                <a:solidFill>
                  <a:srgbClr val="FF0000"/>
                </a:solidFill>
              </a:rPr>
              <a:t>Сосчитайте, сколько на рисунке треугольников и четырехугольников. </a:t>
            </a:r>
            <a:endParaRPr lang="ru-RU" sz="4000" dirty="0" smtClean="0">
              <a:solidFill>
                <a:srgbClr val="FF0000"/>
              </a:solidFill>
            </a:endParaRPr>
          </a:p>
          <a:p>
            <a:pPr algn="ctr"/>
            <a:endParaRPr lang="ru-RU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https://arhivurokov.ru/kopilka/uploads/user_file_54b668f2dd53c/viktorina-nauka-spasiet-mir_2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3599477"/>
            <a:ext cx="4143404" cy="2901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143900" y="6072206"/>
            <a:ext cx="642942" cy="50006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714356"/>
            <a:ext cx="750099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latin typeface="Arial" pitchFamily="34" charset="0"/>
                <a:cs typeface="Arial" pitchFamily="34" charset="0"/>
              </a:rPr>
              <a:t>Математика (20 баллов)</a:t>
            </a:r>
          </a:p>
          <a:p>
            <a:pPr algn="ctr"/>
            <a:r>
              <a:rPr lang="ru-RU" sz="4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Прочитайте слова, зашифрованные в ребусах.</a:t>
            </a:r>
            <a:endParaRPr lang="ru-RU" sz="4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3буна</a:t>
            </a:r>
          </a:p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ко100чка</a:t>
            </a:r>
          </a:p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 по100вой</a:t>
            </a:r>
          </a:p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40а</a:t>
            </a:r>
          </a:p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по2л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7786710" y="6143644"/>
            <a:ext cx="571504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714356"/>
            <a:ext cx="750099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latin typeface="Arial" pitchFamily="34" charset="0"/>
                <a:cs typeface="Arial" pitchFamily="34" charset="0"/>
              </a:rPr>
              <a:t>Математика (10 баллов)</a:t>
            </a:r>
          </a:p>
          <a:p>
            <a:r>
              <a:rPr lang="ru-RU" sz="4000" dirty="0">
                <a:solidFill>
                  <a:srgbClr val="C00000"/>
                </a:solidFill>
              </a:rPr>
              <a:t>Решите задачу в стихах.</a:t>
            </a:r>
            <a:endParaRPr lang="ru-RU" sz="4000" dirty="0" smtClean="0">
              <a:solidFill>
                <a:srgbClr val="C00000"/>
              </a:solidFill>
            </a:endParaRPr>
          </a:p>
          <a:p>
            <a:pPr algn="ctr"/>
            <a:r>
              <a:rPr lang="ru-RU" sz="4000" dirty="0" smtClean="0">
                <a:solidFill>
                  <a:srgbClr val="FF0000"/>
                </a:solidFill>
              </a:rPr>
              <a:t>Мы </a:t>
            </a:r>
            <a:r>
              <a:rPr lang="ru-RU" sz="4000" dirty="0">
                <a:solidFill>
                  <a:srgbClr val="FF0000"/>
                </a:solidFill>
              </a:rPr>
              <a:t>только с парохода,</a:t>
            </a:r>
            <a:endParaRPr lang="ru-RU" sz="4000" dirty="0" smtClean="0">
              <a:solidFill>
                <a:srgbClr val="FF0000"/>
              </a:solidFill>
            </a:endParaRPr>
          </a:p>
          <a:p>
            <a:pPr algn="ctr"/>
            <a:r>
              <a:rPr lang="ru-RU" sz="4000" dirty="0">
                <a:solidFill>
                  <a:srgbClr val="FF0000"/>
                </a:solidFill>
              </a:rPr>
              <a:t>Мы только из похода.</a:t>
            </a:r>
            <a:endParaRPr lang="ru-RU" sz="4000" dirty="0" smtClean="0">
              <a:solidFill>
                <a:srgbClr val="FF0000"/>
              </a:solidFill>
            </a:endParaRPr>
          </a:p>
          <a:p>
            <a:pPr algn="ctr"/>
            <a:r>
              <a:rPr lang="ru-RU" sz="4000" dirty="0">
                <a:solidFill>
                  <a:srgbClr val="FF0000"/>
                </a:solidFill>
              </a:rPr>
              <a:t>Одиннадцать недель</a:t>
            </a:r>
            <a:endParaRPr lang="ru-RU" sz="4000" dirty="0" smtClean="0">
              <a:solidFill>
                <a:srgbClr val="FF0000"/>
              </a:solidFill>
            </a:endParaRPr>
          </a:p>
          <a:p>
            <a:pPr algn="ctr"/>
            <a:r>
              <a:rPr lang="ru-RU" sz="4000" dirty="0">
                <a:solidFill>
                  <a:srgbClr val="FF0000"/>
                </a:solidFill>
              </a:rPr>
              <a:t>Гостили на воде.</a:t>
            </a:r>
            <a:endParaRPr lang="ru-RU" sz="4000" dirty="0" smtClean="0">
              <a:solidFill>
                <a:srgbClr val="FF0000"/>
              </a:solidFill>
            </a:endParaRPr>
          </a:p>
          <a:p>
            <a:pPr algn="ctr"/>
            <a:r>
              <a:rPr lang="ru-RU" sz="4000" dirty="0">
                <a:solidFill>
                  <a:srgbClr val="FF0000"/>
                </a:solidFill>
              </a:rPr>
              <a:t>А сколько это дней?</a:t>
            </a:r>
            <a:endParaRPr lang="ru-RU" sz="4000" dirty="0" smtClean="0">
              <a:solidFill>
                <a:srgbClr val="FF0000"/>
              </a:solidFill>
            </a:endParaRPr>
          </a:p>
          <a:p>
            <a:pPr algn="ctr"/>
            <a:r>
              <a:rPr lang="ru-RU" sz="4000" dirty="0">
                <a:solidFill>
                  <a:srgbClr val="FF0000"/>
                </a:solidFill>
              </a:rPr>
              <a:t>Ты посчитай верней. </a:t>
            </a:r>
            <a:endParaRPr lang="ru-RU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286776" y="6143644"/>
            <a:ext cx="571504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714356"/>
            <a:ext cx="750099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latin typeface="Arial" pitchFamily="34" charset="0"/>
                <a:cs typeface="Arial" pitchFamily="34" charset="0"/>
              </a:rPr>
              <a:t>Литература (30 баллов)</a:t>
            </a:r>
          </a:p>
          <a:p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4000" dirty="0">
                <a:solidFill>
                  <a:srgbClr val="FF0000"/>
                </a:solidFill>
              </a:rPr>
              <a:t>Кого из русских знаменитостей можно назвать одновременно физиком, художником, астрономом, металлургом, географом, просветителем и государственным деятелем?</a:t>
            </a:r>
            <a:endParaRPr lang="ru-RU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286776" y="6072206"/>
            <a:ext cx="428628" cy="50006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714356"/>
            <a:ext cx="750099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latin typeface="Arial" pitchFamily="34" charset="0"/>
                <a:cs typeface="Arial" pitchFamily="34" charset="0"/>
              </a:rPr>
              <a:t>Литература (20 баллов)</a:t>
            </a:r>
          </a:p>
          <a:p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4400" dirty="0">
                <a:solidFill>
                  <a:srgbClr val="FF0000"/>
                </a:solidFill>
              </a:rPr>
              <a:t>Приведите по одной строчке из разных стихотворений, в которых употребляется слово Россия или Русь (не менее 3 примеров)</a:t>
            </a:r>
            <a:endParaRPr lang="ru-RU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215338" y="6286520"/>
            <a:ext cx="500066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714356"/>
            <a:ext cx="750099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latin typeface="Arial" pitchFamily="34" charset="0"/>
                <a:cs typeface="Arial" pitchFamily="34" charset="0"/>
              </a:rPr>
              <a:t>Литература (10 баллов)</a:t>
            </a:r>
          </a:p>
          <a:p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4400" dirty="0">
                <a:solidFill>
                  <a:srgbClr val="FF0000"/>
                </a:solidFill>
              </a:rPr>
              <a:t>Где родился Александр Сергеевич Пушкин? </a:t>
            </a:r>
            <a:endParaRPr lang="ru-RU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072462" y="6215082"/>
            <a:ext cx="428628" cy="35719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714356"/>
            <a:ext cx="8358246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>
                <a:latin typeface="Arial" pitchFamily="34" charset="0"/>
                <a:cs typeface="Arial" pitchFamily="34" charset="0"/>
              </a:rPr>
              <a:t>Естествознание </a:t>
            </a:r>
            <a:r>
              <a:rPr lang="ru-RU" sz="4800" dirty="0" smtClean="0">
                <a:latin typeface="Arial" pitchFamily="34" charset="0"/>
                <a:cs typeface="Arial" pitchFamily="34" charset="0"/>
              </a:rPr>
              <a:t>(30 баллов)</a:t>
            </a:r>
          </a:p>
          <a:p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4000" dirty="0">
                <a:solidFill>
                  <a:srgbClr val="FF0000"/>
                </a:solidFill>
              </a:rPr>
              <a:t>Почему так называют этих бабочек? </a:t>
            </a:r>
            <a:endParaRPr lang="ru-RU" sz="4000" dirty="0" smtClean="0">
              <a:solidFill>
                <a:srgbClr val="FF0000"/>
              </a:solidFill>
            </a:endParaRPr>
          </a:p>
          <a:p>
            <a:pPr algn="ctr"/>
            <a:r>
              <a:rPr lang="ru-RU" sz="4000" dirty="0">
                <a:solidFill>
                  <a:srgbClr val="FF0000"/>
                </a:solidFill>
              </a:rPr>
              <a:t>- </a:t>
            </a:r>
            <a:r>
              <a:rPr lang="ru-RU" sz="4000" dirty="0" smtClean="0">
                <a:solidFill>
                  <a:srgbClr val="FF0000"/>
                </a:solidFill>
              </a:rPr>
              <a:t>Капустница</a:t>
            </a:r>
          </a:p>
          <a:p>
            <a:pPr algn="ctr"/>
            <a:r>
              <a:rPr lang="ru-RU" sz="4000" dirty="0">
                <a:solidFill>
                  <a:srgbClr val="FF0000"/>
                </a:solidFill>
              </a:rPr>
              <a:t>- </a:t>
            </a:r>
            <a:r>
              <a:rPr lang="ru-RU" sz="4000" dirty="0" smtClean="0">
                <a:solidFill>
                  <a:srgbClr val="FF0000"/>
                </a:solidFill>
              </a:rPr>
              <a:t>Крапивница</a:t>
            </a:r>
          </a:p>
          <a:p>
            <a:pPr algn="ctr"/>
            <a:r>
              <a:rPr lang="ru-RU" sz="4000" dirty="0">
                <a:solidFill>
                  <a:srgbClr val="FF0000"/>
                </a:solidFill>
              </a:rPr>
              <a:t>- </a:t>
            </a:r>
            <a:r>
              <a:rPr lang="ru-RU" sz="4000" dirty="0" smtClean="0">
                <a:solidFill>
                  <a:srgbClr val="FF0000"/>
                </a:solidFill>
              </a:rPr>
              <a:t>Лимонница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7929586" y="6072206"/>
            <a:ext cx="428628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714356"/>
            <a:ext cx="8358246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>
                <a:latin typeface="Arial" pitchFamily="34" charset="0"/>
                <a:cs typeface="Arial" pitchFamily="34" charset="0"/>
              </a:rPr>
              <a:t>Естествознание </a:t>
            </a:r>
            <a:r>
              <a:rPr lang="ru-RU" sz="4800" dirty="0" smtClean="0">
                <a:latin typeface="Arial" pitchFamily="34" charset="0"/>
                <a:cs typeface="Arial" pitchFamily="34" charset="0"/>
              </a:rPr>
              <a:t>(20 баллов)</a:t>
            </a:r>
          </a:p>
          <a:p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4800" dirty="0">
                <a:solidFill>
                  <a:srgbClr val="FF0000"/>
                </a:solidFill>
              </a:rPr>
              <a:t>Какая самая высокая трава на Земле? </a:t>
            </a:r>
            <a:endParaRPr lang="ru-RU" sz="4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8143900" y="6215082"/>
            <a:ext cx="428628" cy="42862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714356"/>
            <a:ext cx="835824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>
                <a:latin typeface="Arial" pitchFamily="34" charset="0"/>
                <a:cs typeface="Arial" pitchFamily="34" charset="0"/>
              </a:rPr>
              <a:t>Естествознание </a:t>
            </a:r>
            <a:r>
              <a:rPr lang="ru-RU" sz="4800" dirty="0" smtClean="0">
                <a:latin typeface="Arial" pitchFamily="34" charset="0"/>
                <a:cs typeface="Arial" pitchFamily="34" charset="0"/>
              </a:rPr>
              <a:t>(10 баллов)</a:t>
            </a:r>
          </a:p>
          <a:p>
            <a:endParaRPr lang="ru-RU" sz="40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4400" dirty="0">
                <a:solidFill>
                  <a:srgbClr val="FF0000"/>
                </a:solidFill>
              </a:rPr>
              <a:t>Каких зверей называют: косолапый, сохатый, серый? </a:t>
            </a:r>
            <a:endParaRPr lang="ru-RU" sz="4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Управляющая кнопка: домой 2">
            <a:hlinkClick r:id="rId2" action="ppaction://hlinksldjump" highlightClick="1"/>
          </p:cNvPr>
          <p:cNvSpPr/>
          <p:nvPr/>
        </p:nvSpPr>
        <p:spPr>
          <a:xfrm>
            <a:off x="7929586" y="6072206"/>
            <a:ext cx="500066" cy="500066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Зарина\Desktop\день-науки-картинки-ivseitaki-interesno-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601201" cy="6858000"/>
          </a:xfrm>
          <a:prstGeom prst="rect">
            <a:avLst/>
          </a:prstGeom>
          <a:noFill/>
        </p:spPr>
      </p:pic>
      <p:pic>
        <p:nvPicPr>
          <p:cNvPr id="3" name="Picture 3" descr="E:\Фото для МАН\IMG-20181030-WA0012.jpg"/>
          <p:cNvPicPr>
            <a:picLocks noChangeAspect="1" noChangeArrowheads="1"/>
          </p:cNvPicPr>
          <p:nvPr/>
        </p:nvPicPr>
        <p:blipFill>
          <a:blip r:embed="rId3" cstate="print"/>
          <a:srcRect l="24563" t="3528" r="23111" b="4819"/>
          <a:stretch>
            <a:fillRect/>
          </a:stretch>
        </p:blipFill>
        <p:spPr bwMode="auto">
          <a:xfrm>
            <a:off x="7286644" y="4357694"/>
            <a:ext cx="2084782" cy="2055827"/>
          </a:xfrm>
          <a:prstGeom prst="ellipse">
            <a:avLst/>
          </a:prstGeom>
          <a:ln w="63500" cap="rnd">
            <a:solidFill>
              <a:schemeClr val="bg2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692</Words>
  <Application>Microsoft Office PowerPoint</Application>
  <PresentationFormat>Экран (4:3)</PresentationFormat>
  <Paragraphs>147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Зарина</dc:creator>
  <cp:lastModifiedBy>Зарина</cp:lastModifiedBy>
  <cp:revision>14</cp:revision>
  <dcterms:created xsi:type="dcterms:W3CDTF">2019-02-10T18:14:30Z</dcterms:created>
  <dcterms:modified xsi:type="dcterms:W3CDTF">2019-02-10T19:31:22Z</dcterms:modified>
</cp:coreProperties>
</file>