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6" r:id="rId2"/>
    <p:sldId id="285" r:id="rId3"/>
    <p:sldId id="265" r:id="rId4"/>
    <p:sldId id="283" r:id="rId5"/>
    <p:sldId id="284" r:id="rId6"/>
    <p:sldId id="266" r:id="rId7"/>
    <p:sldId id="267" r:id="rId8"/>
    <p:sldId id="286" r:id="rId9"/>
    <p:sldId id="289" r:id="rId10"/>
    <p:sldId id="290" r:id="rId11"/>
    <p:sldId id="287" r:id="rId12"/>
    <p:sldId id="288" r:id="rId13"/>
    <p:sldId id="29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552" y="-5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54B6E-EE8B-4A44-A785-DC10183D9397}" type="datetimeFigureOut">
              <a:rPr lang="ru-RU" smtClean="0"/>
              <a:pPr/>
              <a:t>27.01.2020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F964D-1756-4309-9EA5-EFE9D8D0599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54B6E-EE8B-4A44-A785-DC10183D9397}" type="datetimeFigureOut">
              <a:rPr lang="ru-RU" smtClean="0"/>
              <a:pPr/>
              <a:t>27.01.2020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F964D-1756-4309-9EA5-EFE9D8D059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54B6E-EE8B-4A44-A785-DC10183D9397}" type="datetimeFigureOut">
              <a:rPr lang="ru-RU" smtClean="0"/>
              <a:pPr/>
              <a:t>27.01.2020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535F964D-1756-4309-9EA5-EFE9D8D059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54B6E-EE8B-4A44-A785-DC10183D9397}" type="datetimeFigureOut">
              <a:rPr lang="ru-RU" smtClean="0"/>
              <a:pPr/>
              <a:t>27.01.2020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F964D-1756-4309-9EA5-EFE9D8D059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54B6E-EE8B-4A44-A785-DC10183D9397}" type="datetimeFigureOut">
              <a:rPr lang="ru-RU" smtClean="0"/>
              <a:pPr/>
              <a:t>27.01.2020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F964D-1756-4309-9EA5-EFE9D8D059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54B6E-EE8B-4A44-A785-DC10183D9397}" type="datetimeFigureOut">
              <a:rPr lang="ru-RU" smtClean="0"/>
              <a:pPr/>
              <a:t>27.01.2020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F964D-1756-4309-9EA5-EFE9D8D059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54B6E-EE8B-4A44-A785-DC10183D9397}" type="datetimeFigureOut">
              <a:rPr lang="ru-RU" smtClean="0"/>
              <a:pPr/>
              <a:t>27.01.2020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F964D-1756-4309-9EA5-EFE9D8D059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54B6E-EE8B-4A44-A785-DC10183D9397}" type="datetimeFigureOut">
              <a:rPr lang="ru-RU" smtClean="0"/>
              <a:pPr/>
              <a:t>27.01.2020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F964D-1756-4309-9EA5-EFE9D8D059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54B6E-EE8B-4A44-A785-DC10183D9397}" type="datetimeFigureOut">
              <a:rPr lang="ru-RU" smtClean="0"/>
              <a:pPr/>
              <a:t>27.01.2020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F964D-1756-4309-9EA5-EFE9D8D059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54B6E-EE8B-4A44-A785-DC10183D9397}" type="datetimeFigureOut">
              <a:rPr lang="ru-RU" smtClean="0"/>
              <a:pPr/>
              <a:t>27.01.2020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F964D-1756-4309-9EA5-EFE9D8D059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54B6E-EE8B-4A44-A785-DC10183D9397}" type="datetimeFigureOut">
              <a:rPr lang="ru-RU" smtClean="0"/>
              <a:pPr/>
              <a:t>27.01.2020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F964D-1756-4309-9EA5-EFE9D8D0599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4154B6E-EE8B-4A44-A785-DC10183D9397}" type="datetimeFigureOut">
              <a:rPr lang="ru-RU" smtClean="0"/>
              <a:pPr/>
              <a:t>27.01.2020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35F964D-1756-4309-9EA5-EFE9D8D0599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14282" y="2214554"/>
            <a:ext cx="8715436" cy="4143404"/>
          </a:xfrm>
        </p:spPr>
        <p:txBody>
          <a:bodyPr>
            <a:normAutofit fontScale="92500" lnSpcReduction="20000"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latin typeface="+mj-lt"/>
              </a:rPr>
              <a:t>Морозовск </a:t>
            </a:r>
          </a:p>
          <a:p>
            <a:r>
              <a:rPr lang="ru-RU" sz="4000" b="1" dirty="0" smtClean="0">
                <a:solidFill>
                  <a:schemeClr val="bg1"/>
                </a:solidFill>
                <a:latin typeface="+mj-lt"/>
              </a:rPr>
              <a:t>в годы оккупации</a:t>
            </a:r>
          </a:p>
          <a:p>
            <a:r>
              <a:rPr lang="ru-RU" sz="4000" dirty="0" smtClean="0">
                <a:solidFill>
                  <a:schemeClr val="bg1"/>
                </a:solidFill>
                <a:latin typeface="+mj-lt"/>
              </a:rPr>
              <a:t>15 июля 1942- 5 января </a:t>
            </a:r>
            <a:r>
              <a:rPr lang="ru-RU" sz="4000" dirty="0" smtClean="0">
                <a:solidFill>
                  <a:schemeClr val="bg1"/>
                </a:solidFill>
                <a:latin typeface="+mj-lt"/>
              </a:rPr>
              <a:t>1943</a:t>
            </a:r>
          </a:p>
          <a:p>
            <a:endParaRPr lang="ru-RU" sz="4000" dirty="0" smtClean="0">
              <a:solidFill>
                <a:schemeClr val="bg1"/>
              </a:solidFill>
              <a:latin typeface="+mj-lt"/>
            </a:endParaRPr>
          </a:p>
          <a:p>
            <a:endParaRPr lang="ru-RU" sz="4000" dirty="0" smtClean="0">
              <a:solidFill>
                <a:schemeClr val="bg1"/>
              </a:solidFill>
              <a:latin typeface="+mj-lt"/>
            </a:endParaRPr>
          </a:p>
          <a:p>
            <a:pPr algn="r"/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Учитель истории </a:t>
            </a:r>
          </a:p>
          <a:p>
            <a:pPr algn="r"/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МБОУ лицея №1 </a:t>
            </a:r>
          </a:p>
          <a:p>
            <a:pPr algn="r"/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г.Морозовска </a:t>
            </a:r>
          </a:p>
          <a:p>
            <a:pPr algn="r"/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Плетнева Л.В.</a:t>
            </a:r>
            <a:endParaRPr lang="ru-RU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422030" y="214290"/>
            <a:ext cx="8229600" cy="1285884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accent1"/>
                </a:solidFill>
                <a:effectLst/>
              </a:rPr>
              <a:t>МБОУ лицей №1</a:t>
            </a:r>
            <a:br>
              <a:rPr lang="ru-RU" sz="3200" dirty="0" smtClean="0">
                <a:solidFill>
                  <a:schemeClr val="accent1"/>
                </a:solidFill>
                <a:effectLst/>
              </a:rPr>
            </a:br>
            <a:r>
              <a:rPr lang="ru-RU" sz="2400" dirty="0" smtClean="0">
                <a:solidFill>
                  <a:schemeClr val="accent1"/>
                </a:solidFill>
                <a:effectLst/>
              </a:rPr>
              <a:t>г.</a:t>
            </a:r>
            <a:r>
              <a:rPr lang="ru-RU" sz="3200" dirty="0" smtClean="0">
                <a:solidFill>
                  <a:schemeClr val="accent1"/>
                </a:solidFill>
                <a:effectLst/>
              </a:rPr>
              <a:t> Морозовск</a:t>
            </a:r>
            <a:endParaRPr lang="ru-RU" sz="3200" dirty="0">
              <a:solidFill>
                <a:schemeClr val="accent1"/>
              </a:solidFill>
              <a:effectLst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P1000319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lum bright="10000"/>
          </a:blip>
          <a:srcRect l="3572" t="4761" r="1785"/>
          <a:stretch>
            <a:fillRect/>
          </a:stretch>
        </p:blipFill>
        <p:spPr>
          <a:xfrm>
            <a:off x="357158" y="214290"/>
            <a:ext cx="8358246" cy="6264885"/>
          </a:xfrm>
          <a:noFill/>
          <a:ln w="28575">
            <a:solidFill>
              <a:schemeClr val="bg2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dg54.mycdn.me/image?t=3&amp;bid=803496386401&amp;id=803496386401&amp;plc=WEB&amp;tkn=*ZLgcSWnuUiCosoR6imQ05VfiRLU"/>
          <p:cNvPicPr>
            <a:picLocks noGrp="1"/>
          </p:cNvPicPr>
          <p:nvPr>
            <p:ph idx="1"/>
          </p:nvPr>
        </p:nvPicPr>
        <p:blipFill>
          <a:blip r:embed="rId2"/>
          <a:srcRect l="2419" r="1613"/>
          <a:stretch>
            <a:fillRect/>
          </a:stretch>
        </p:blipFill>
        <p:spPr bwMode="auto">
          <a:xfrm>
            <a:off x="0" y="0"/>
            <a:ext cx="9144000" cy="5286412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85720" y="5500702"/>
            <a:ext cx="85725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Остатки  железнодорожного состава на подъезде к Морозовску. </a:t>
            </a:r>
          </a:p>
          <a:p>
            <a:r>
              <a:rPr lang="ru-RU" sz="2000" b="1" dirty="0" smtClean="0">
                <a:solidFill>
                  <a:schemeClr val="bg1"/>
                </a:solidFill>
                <a:latin typeface="+mj-lt"/>
              </a:rPr>
              <a:t>Был разгромлен в ходе бомбежки.  Сентябрь-октябрь 1942 </a:t>
            </a:r>
            <a:r>
              <a:rPr lang="ru-RU" sz="2000" dirty="0" smtClean="0">
                <a:solidFill>
                  <a:schemeClr val="bg1"/>
                </a:solidFill>
                <a:latin typeface="+mj-lt"/>
              </a:rPr>
              <a:t>.</a:t>
            </a:r>
            <a:endParaRPr lang="ru-RU" sz="2000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chemeClr val="accent1"/>
                </a:solidFill>
                <a:effectLst/>
              </a:rPr>
              <a:t>Открытие памятника погибшим 12-14 июля 1942 года на станции Морозовская. </a:t>
            </a:r>
            <a:r>
              <a:rPr lang="ru-RU" sz="2200" dirty="0" smtClean="0">
                <a:solidFill>
                  <a:schemeClr val="bg1"/>
                </a:solidFill>
                <a:effectLst/>
              </a:rPr>
              <a:t>12 июля 2019 г.</a:t>
            </a:r>
            <a:endParaRPr lang="ru-RU" sz="2200" dirty="0">
              <a:solidFill>
                <a:schemeClr val="bg1"/>
              </a:solidFill>
              <a:effectLst/>
            </a:endParaRPr>
          </a:p>
        </p:txBody>
      </p:sp>
      <p:pic>
        <p:nvPicPr>
          <p:cNvPr id="1026" name="Picture 2" descr="http://bloknot-morozovsk.ru/thumb/1000x0xcut/upload/iblock/efc/img_2546.jpg"/>
          <p:cNvPicPr>
            <a:picLocks noChangeAspect="1" noChangeArrowheads="1"/>
          </p:cNvPicPr>
          <p:nvPr/>
        </p:nvPicPr>
        <p:blipFill>
          <a:blip r:embed="rId2"/>
          <a:srcRect t="7547"/>
          <a:stretch>
            <a:fillRect/>
          </a:stretch>
        </p:blipFill>
        <p:spPr bwMode="auto">
          <a:xfrm>
            <a:off x="785786" y="1428736"/>
            <a:ext cx="7572364" cy="525064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http://bloknot-morozovsk.ru/upload/medialibrary/39b/img_25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03587"/>
            <a:ext cx="8358246" cy="626868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dg54.mycdn.me/image?t=3&amp;bid=833986755681&amp;id=833986755681&amp;plc=WEB&amp;tkn=*LdBR45QFIstX-kQbGuexfjVvnlE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285728"/>
            <a:ext cx="8858312" cy="528641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42844" y="5500702"/>
            <a:ext cx="87868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                                                                                                                 </a:t>
            </a:r>
            <a:r>
              <a:rPr lang="ru-RU" sz="2400" b="1" dirty="0" smtClean="0">
                <a:solidFill>
                  <a:schemeClr val="bg1"/>
                </a:solidFill>
              </a:rPr>
              <a:t>Ж.д. вокзал декабрь 1942г</a:t>
            </a:r>
            <a:r>
              <a:rPr lang="ru-RU" sz="2400" dirty="0" smtClean="0">
                <a:solidFill>
                  <a:schemeClr val="bg1"/>
                </a:solidFill>
              </a:rPr>
              <a:t>. 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Источник Цифровая библиотека Германии.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http://dg54.mycdn.me/image?t=3&amp;bid=803496392545&amp;id=803496392545&amp;plc=WEB&amp;tkn=*2XToves5zUd9mcKrAfaGsXE4s30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428604"/>
            <a:ext cx="8858312" cy="528641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85720" y="5929330"/>
            <a:ext cx="87154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/>
              <a:t> </a:t>
            </a:r>
            <a:r>
              <a:rPr lang="ru-RU" sz="2400" b="1" dirty="0" smtClean="0">
                <a:solidFill>
                  <a:schemeClr val="bg1"/>
                </a:solidFill>
              </a:rPr>
              <a:t>Железнодорожный вокзал.  Сентябрь-октябрь 1942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accent1"/>
                </a:solidFill>
                <a:effectLst/>
              </a:rPr>
              <a:t>Воспоминания  </a:t>
            </a:r>
            <a:r>
              <a:rPr lang="ru-RU" sz="2800" dirty="0" err="1" smtClean="0">
                <a:solidFill>
                  <a:schemeClr val="accent1"/>
                </a:solidFill>
                <a:effectLst/>
              </a:rPr>
              <a:t>Ульяны</a:t>
            </a:r>
            <a:r>
              <a:rPr lang="ru-RU" sz="2800" dirty="0" smtClean="0">
                <a:solidFill>
                  <a:schemeClr val="accent1"/>
                </a:solidFill>
                <a:effectLst/>
              </a:rPr>
              <a:t>  Ивановны  Поповой</a:t>
            </a:r>
            <a:endParaRPr lang="ru-RU" sz="2800" dirty="0">
              <a:solidFill>
                <a:schemeClr val="accent1"/>
              </a:solidFill>
              <a:effectLst/>
            </a:endParaRPr>
          </a:p>
        </p:txBody>
      </p:sp>
      <p:pic>
        <p:nvPicPr>
          <p:cNvPr id="11268" name="Picture 4" descr="P100070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>
            <a:lum bright="10000"/>
          </a:blip>
          <a:srcRect t="5682" r="1529" b="3409"/>
          <a:stretch>
            <a:fillRect/>
          </a:stretch>
        </p:blipFill>
        <p:spPr>
          <a:xfrm>
            <a:off x="285720" y="1071546"/>
            <a:ext cx="4143375" cy="5524500"/>
          </a:xfrm>
          <a:noFill/>
          <a:ln w="28575">
            <a:solidFill>
              <a:srgbClr val="000000"/>
            </a:solidFill>
          </a:ln>
        </p:spPr>
      </p:pic>
      <p:pic>
        <p:nvPicPr>
          <p:cNvPr id="11269" name="Picture 5" descr="P1000705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 t="2577"/>
          <a:stretch>
            <a:fillRect/>
          </a:stretch>
        </p:blipFill>
        <p:spPr bwMode="auto">
          <a:xfrm>
            <a:off x="4643438" y="1071546"/>
            <a:ext cx="4252660" cy="5524517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8280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solidFill>
                  <a:schemeClr val="accent1"/>
                </a:solidFill>
                <a:effectLst/>
              </a:rPr>
              <a:t>Статья из газеты «Коммунист» за 20 января 1943 г. </a:t>
            </a:r>
            <a:endParaRPr lang="ru-RU" sz="2200" dirty="0">
              <a:solidFill>
                <a:schemeClr val="accent1"/>
              </a:solidFill>
              <a:effectLst/>
            </a:endParaRPr>
          </a:p>
        </p:txBody>
      </p:sp>
      <p:pic>
        <p:nvPicPr>
          <p:cNvPr id="30722" name="Picture 2" descr="https://ic.pics.livejournal.com/0gnev/18853607/312719/312719_800.jpg"/>
          <p:cNvPicPr>
            <a:picLocks noChangeAspect="1" noChangeArrowheads="1"/>
          </p:cNvPicPr>
          <p:nvPr/>
        </p:nvPicPr>
        <p:blipFill>
          <a:blip r:embed="rId2"/>
          <a:srcRect r="5529"/>
          <a:stretch>
            <a:fillRect/>
          </a:stretch>
        </p:blipFill>
        <p:spPr bwMode="auto">
          <a:xfrm>
            <a:off x="928662" y="857232"/>
            <a:ext cx="7143800" cy="5719769"/>
          </a:xfrm>
          <a:prstGeom prst="rect">
            <a:avLst/>
          </a:prstGeom>
          <a:noFill/>
          <a:ln w="28575">
            <a:solidFill>
              <a:schemeClr val="bg2"/>
            </a:solidFill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8280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bg2"/>
                </a:solidFill>
                <a:effectLst/>
              </a:rPr>
              <a:t>Памятник «Жертвам фашизма»</a:t>
            </a:r>
            <a:endParaRPr lang="ru-RU" sz="3200" dirty="0">
              <a:solidFill>
                <a:schemeClr val="bg2"/>
              </a:solidFill>
              <a:effectLst/>
            </a:endParaRPr>
          </a:p>
        </p:txBody>
      </p:sp>
      <p:pic>
        <p:nvPicPr>
          <p:cNvPr id="35842" name="Picture 2" descr="http://bloknot-morozovsk.ru/thumb/800x0xcut/upload/iblock/0f4/mycoll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857232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P100067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lum bright="6000" contrast="36000"/>
          </a:blip>
          <a:srcRect r="4362"/>
          <a:stretch>
            <a:fillRect/>
          </a:stretch>
        </p:blipFill>
        <p:spPr>
          <a:xfrm>
            <a:off x="357158" y="1428736"/>
            <a:ext cx="3905280" cy="5209261"/>
          </a:xfrm>
          <a:noFill/>
          <a:ln w="28575">
            <a:solidFill>
              <a:srgbClr val="000000"/>
            </a:solidFill>
          </a:ln>
        </p:spPr>
      </p:pic>
      <p:pic>
        <p:nvPicPr>
          <p:cNvPr id="9222" name="Picture 6" descr="P1000678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 l="3943" r="1445"/>
          <a:stretch>
            <a:fillRect/>
          </a:stretch>
        </p:blipFill>
        <p:spPr bwMode="auto">
          <a:xfrm>
            <a:off x="4429124" y="1428736"/>
            <a:ext cx="4497446" cy="5197489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9224" name="WordArt 8"/>
          <p:cNvSpPr>
            <a:spLocks noChangeArrowheads="1" noChangeShapeType="1" noTextEdit="1"/>
          </p:cNvSpPr>
          <p:nvPr/>
        </p:nvSpPr>
        <p:spPr bwMode="auto">
          <a:xfrm>
            <a:off x="1000100" y="333375"/>
            <a:ext cx="6929487" cy="88104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ru-RU" sz="3600" kern="10" dirty="0">
                <a:ln w="9525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solidFill>
                  <a:schemeClr val="accent1"/>
                </a:solidFill>
                <a:latin typeface="+mj-lt"/>
              </a:rPr>
              <a:t>Списки морозовчан, </a:t>
            </a:r>
          </a:p>
          <a:p>
            <a:r>
              <a:rPr lang="ru-RU" sz="3600" kern="10" dirty="0">
                <a:ln w="9525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solidFill>
                  <a:schemeClr val="accent1"/>
                </a:solidFill>
                <a:latin typeface="+mj-lt"/>
              </a:rPr>
              <a:t>расстрелянных в период оккупации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P1000148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l="7692" t="15381" r="15384" b="2592"/>
          <a:stretch>
            <a:fillRect/>
          </a:stretch>
        </p:blipFill>
        <p:spPr>
          <a:xfrm>
            <a:off x="971550" y="1125538"/>
            <a:ext cx="7200900" cy="5400675"/>
          </a:xfrm>
          <a:noFill/>
          <a:ln w="28575">
            <a:solidFill>
              <a:srgbClr val="000000"/>
            </a:solidFill>
          </a:ln>
        </p:spPr>
      </p:pic>
      <p:sp>
        <p:nvSpPr>
          <p:cNvPr id="10245" name="WordArt 5"/>
          <p:cNvSpPr>
            <a:spLocks noChangeArrowheads="1" noChangeShapeType="1" noTextEdit="1"/>
          </p:cNvSpPr>
          <p:nvPr/>
        </p:nvSpPr>
        <p:spPr bwMode="auto">
          <a:xfrm>
            <a:off x="1571604" y="381001"/>
            <a:ext cx="5429288" cy="40479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2000"/>
              </a:avLst>
            </a:prstTxWarp>
          </a:bodyPr>
          <a:lstStyle/>
          <a:p>
            <a:r>
              <a:rPr lang="ru-RU" sz="3600" kern="10" dirty="0">
                <a:ln w="9525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solidFill>
                  <a:schemeClr val="bg2"/>
                </a:solidFill>
                <a:effectLst/>
                <a:latin typeface="+mj-lt"/>
              </a:rPr>
              <a:t>Последствия оккупации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P1000201"/>
          <p:cNvPicPr>
            <a:picLocks noChangeAspect="1" noChangeArrowheads="1"/>
          </p:cNvPicPr>
          <p:nvPr/>
        </p:nvPicPr>
        <p:blipFill>
          <a:blip r:embed="rId2" cstate="print">
            <a:lum bright="-12000"/>
          </a:blip>
          <a:srcRect l="10396" t="12488" r="2538"/>
          <a:stretch>
            <a:fillRect/>
          </a:stretch>
        </p:blipFill>
        <p:spPr bwMode="auto">
          <a:xfrm>
            <a:off x="785786" y="1035307"/>
            <a:ext cx="7471187" cy="5630607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5365" name="WordArt 5"/>
          <p:cNvSpPr>
            <a:spLocks noChangeArrowheads="1" noChangeShapeType="1" noTextEdit="1"/>
          </p:cNvSpPr>
          <p:nvPr/>
        </p:nvSpPr>
        <p:spPr bwMode="auto">
          <a:xfrm>
            <a:off x="785786" y="381001"/>
            <a:ext cx="7358114" cy="476231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ru-RU" sz="3600" kern="10" dirty="0">
                <a:ln w="9525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solidFill>
                  <a:schemeClr val="bg2"/>
                </a:solidFill>
                <a:effectLst/>
                <a:latin typeface="+mj-lt"/>
              </a:rPr>
              <a:t>Вклад морозовчан в победу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Другая 6">
      <a:dk1>
        <a:srgbClr val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651</TotalTime>
  <Words>109</Words>
  <Application>Microsoft Office PowerPoint</Application>
  <PresentationFormat>Экран (4:3)</PresentationFormat>
  <Paragraphs>23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Апекс</vt:lpstr>
      <vt:lpstr>МБОУ лицей №1 г. Морозовск</vt:lpstr>
      <vt:lpstr>Слайд 2</vt:lpstr>
      <vt:lpstr>Слайд 3</vt:lpstr>
      <vt:lpstr>Открытие памятника погибшим 12-14 июля 1942 года на станции Морозовская. 12 июля 2019 г.</vt:lpstr>
      <vt:lpstr>Слайд 5</vt:lpstr>
      <vt:lpstr>Слайд 6</vt:lpstr>
      <vt:lpstr>Слайд 7</vt:lpstr>
      <vt:lpstr>Воспоминания  Ульяны  Ивановны  Поповой</vt:lpstr>
      <vt:lpstr>Статья из газеты «Коммунист» за 20 января 1943 г. </vt:lpstr>
      <vt:lpstr>Памятник «Жертвам фашизма»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Морозовск был оккупирован германскими войсками 15 июля 1942 года.  До марта 1943 в городе дислоцировалась Абвергруппа-104  — разведывательное подразделение Абвера, работавшее в интересах 6-й армии против Юго-Западного, Сталинградского и Донского фронтов. Потерпев поражение в районе Котельниково,       4-я германская танковая армия отходила на рубеж Морозовск — Зимовники, намереваясь на нем остановить наступление советских войск Южного фронта.</dc:title>
  <dc:creator>Windows User</dc:creator>
  <cp:lastModifiedBy>Сергей</cp:lastModifiedBy>
  <cp:revision>62</cp:revision>
  <dcterms:created xsi:type="dcterms:W3CDTF">2016-05-07T20:37:22Z</dcterms:created>
  <dcterms:modified xsi:type="dcterms:W3CDTF">2020-01-27T13:06:48Z</dcterms:modified>
</cp:coreProperties>
</file>