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63" r:id="rId5"/>
    <p:sldId id="261" r:id="rId6"/>
    <p:sldId id="272" r:id="rId7"/>
    <p:sldId id="273" r:id="rId8"/>
    <p:sldId id="266" r:id="rId9"/>
    <p:sldId id="267" r:id="rId10"/>
    <p:sldId id="275" r:id="rId11"/>
    <p:sldId id="269" r:id="rId12"/>
    <p:sldId id="276" r:id="rId13"/>
    <p:sldId id="265" r:id="rId14"/>
    <p:sldId id="270" r:id="rId15"/>
    <p:sldId id="274" r:id="rId16"/>
    <p:sldId id="27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C9FC"/>
    <a:srgbClr val="67E8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260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271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272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91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330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278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3445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994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908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1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310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74270-4D98-4666-B5F7-22EC861F3C2D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D3B29-F251-4B06-BBB3-983EB6076D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238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-1" y="5074920"/>
            <a:ext cx="12201099" cy="1783080"/>
          </a:xfrm>
          <a:prstGeom prst="wave">
            <a:avLst>
              <a:gd name="adj1" fmla="val 20000"/>
              <a:gd name="adj2" fmla="val -125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1045" y="2687008"/>
            <a:ext cx="9144000" cy="3279452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«Основы религиозных культур народов России»</a:t>
            </a:r>
          </a:p>
          <a:p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Мусина Динара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</a:rPr>
              <a:t>Минулловна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учитель начальных классов</a:t>
            </a:r>
          </a:p>
          <a:p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МОБУ СОШ д. М. Горький</a:t>
            </a:r>
          </a:p>
          <a:p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МР Архангельский район</a:t>
            </a:r>
          </a:p>
          <a:p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Республики Башкортостан</a:t>
            </a:r>
          </a:p>
          <a:p>
            <a:endParaRPr lang="ru-RU" b="1" dirty="0"/>
          </a:p>
        </p:txBody>
      </p:sp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396240" y="423081"/>
            <a:ext cx="11430000" cy="2060812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</a:t>
            </a:r>
            <a:br>
              <a:rPr lang="ru-RU" alt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</a:br>
            <a:r>
              <a:rPr lang="ru-RU" alt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к Отечеству</a:t>
            </a:r>
            <a:endParaRPr lang="ru-RU" alt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9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178" y="219966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0158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496828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938" y="96480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7"/>
          <p:cNvSpPr txBox="1">
            <a:spLocks noChangeArrowheads="1"/>
          </p:cNvSpPr>
          <p:nvPr/>
        </p:nvSpPr>
        <p:spPr>
          <a:xfrm>
            <a:off x="1259725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vert="horz" wrap="none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369" y="1162956"/>
            <a:ext cx="3837556" cy="279015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105" y="1140073"/>
            <a:ext cx="3860895" cy="28130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53488"/>
            <a:ext cx="3937191" cy="28045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162956"/>
            <a:ext cx="3937191" cy="28144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937" y="4026090"/>
            <a:ext cx="3855063" cy="28387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369" y="4023934"/>
            <a:ext cx="3837556" cy="284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659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2" r="11219"/>
          <a:stretch/>
        </p:blipFill>
        <p:spPr>
          <a:xfrm>
            <a:off x="8396688" y="945528"/>
            <a:ext cx="3775930" cy="42542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95535" y="968126"/>
            <a:ext cx="8952931" cy="5016758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3200" i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«Наше Отечество, наша Родина — матушка Россия. Отечеством мы зовём Россию потому, что в ней жили испокон веку отцы и деды наши. Родиной мы зовём её потому, что в ней мы родились. В ней говорят родным нам языком, и всё в ней для нас родное; а матерью — потому, что она вскормила нас своим хлебом, вспоила своими водами, выучила своему языку, как мать она защищает и бережёт нас от всяких врагов… Много есть на свете, и кроме России, всяких хороших государств и земель, но одна у человека родная мать — одна у него и Родина» </a:t>
            </a:r>
            <a:endParaRPr lang="ru-RU" altLang="ru-RU" sz="3200" i="1" dirty="0">
              <a:latin typeface="Garamond" panose="02020404030301010803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96688" y="5074920"/>
            <a:ext cx="3775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Garamond" panose="02020404030301010803" pitchFamily="18" charset="0"/>
              </a:rPr>
              <a:t>К. Д. Ушинский </a:t>
            </a:r>
            <a:r>
              <a:rPr lang="ru-RU" sz="2800" dirty="0">
                <a:latin typeface="Garamond" panose="02020404030301010803" pitchFamily="18" charset="0"/>
              </a:rPr>
              <a:t>– </a:t>
            </a:r>
          </a:p>
          <a:p>
            <a:pPr algn="ctr"/>
            <a:r>
              <a:rPr lang="ru-RU" sz="2800" i="1" dirty="0">
                <a:latin typeface="Garamond" panose="02020404030301010803" pitchFamily="18" charset="0"/>
              </a:rPr>
              <a:t>педагог, писатель, патриот</a:t>
            </a:r>
          </a:p>
        </p:txBody>
      </p:sp>
    </p:spTree>
    <p:extLst>
      <p:ext uri="{BB962C8B-B14F-4D97-AF65-F5344CB8AC3E}">
        <p14:creationId xmlns:p14="http://schemas.microsoft.com/office/powerpoint/2010/main" val="3659569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191069" y="1272653"/>
            <a:ext cx="116142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4400" b="1" dirty="0">
                <a:solidFill>
                  <a:srgbClr val="C0000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Родина</a:t>
            </a:r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 – 1. Отечество, родная страна. Любовь к родине. Защита родины. </a:t>
            </a:r>
          </a:p>
          <a:p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2. Место рождения, происхождения кого-нибудь, возникновения чего-нибудь.</a:t>
            </a:r>
          </a:p>
          <a:p>
            <a:r>
              <a:rPr lang="ru-RU" altLang="ru-RU" sz="4400" b="1" dirty="0">
                <a:solidFill>
                  <a:srgbClr val="C0000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Отечество</a:t>
            </a:r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 – Страна, где человек родился и к гражданам которой он принадлежит.</a:t>
            </a:r>
          </a:p>
          <a:p>
            <a:r>
              <a:rPr lang="ru-RU" altLang="ru-RU" sz="4000" i="1" dirty="0">
                <a:latin typeface="Garamond" panose="02020404030301010803" pitchFamily="18" charset="0"/>
                <a:cs typeface="Times New Roman" panose="02020603050405020304" pitchFamily="18" charset="0"/>
              </a:rPr>
              <a:t>«Толковый словарь русского языка» С. И. Ожегова </a:t>
            </a:r>
          </a:p>
        </p:txBody>
      </p:sp>
    </p:spTree>
    <p:extLst>
      <p:ext uri="{BB962C8B-B14F-4D97-AF65-F5344CB8AC3E}">
        <p14:creationId xmlns:p14="http://schemas.microsoft.com/office/powerpoint/2010/main" val="3814293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 txBox="1">
            <a:spLocks noChangeArrowheads="1"/>
          </p:cNvSpPr>
          <p:nvPr/>
        </p:nvSpPr>
        <p:spPr bwMode="auto">
          <a:xfrm>
            <a:off x="733086" y="1331595"/>
            <a:ext cx="11017636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ru-RU" altLang="ru-RU" sz="4000" b="1" dirty="0">
                <a:solidFill>
                  <a:srgbClr val="C00000"/>
                </a:solidFill>
                <a:latin typeface="Garamond" panose="02020404030301010803" pitchFamily="18" charset="0"/>
              </a:rPr>
              <a:t>Вы узнаете:</a:t>
            </a:r>
          </a:p>
          <a:p>
            <a:pPr>
              <a:lnSpc>
                <a:spcPct val="90000"/>
              </a:lnSpc>
            </a:pPr>
            <a:r>
              <a:rPr lang="ru-RU" altLang="ru-RU" sz="4000" dirty="0">
                <a:latin typeface="Garamond" panose="02020404030301010803" pitchFamily="18" charset="0"/>
              </a:rPr>
              <a:t> кто такой ПАТРИОТ;</a:t>
            </a:r>
          </a:p>
          <a:p>
            <a:pPr>
              <a:lnSpc>
                <a:spcPct val="90000"/>
              </a:lnSpc>
            </a:pPr>
            <a:r>
              <a:rPr lang="ru-RU" altLang="ru-RU" sz="4000" dirty="0">
                <a:latin typeface="Garamond" panose="02020404030301010803" pitchFamily="18" charset="0"/>
              </a:rPr>
              <a:t> что такое ПАТРИОТИЗМ;</a:t>
            </a:r>
          </a:p>
          <a:p>
            <a:pPr>
              <a:lnSpc>
                <a:spcPct val="90000"/>
              </a:lnSpc>
            </a:pPr>
            <a:r>
              <a:rPr lang="ru-RU" altLang="ru-RU" sz="4000" dirty="0">
                <a:latin typeface="Garamond" panose="02020404030301010803" pitchFamily="18" charset="0"/>
              </a:rPr>
              <a:t> какое отношение и какие чувства мы должны в себе воспитывать к нашей Родине, к Отечеству.</a:t>
            </a:r>
          </a:p>
          <a:p>
            <a:pPr>
              <a:lnSpc>
                <a:spcPct val="90000"/>
              </a:lnSpc>
            </a:pPr>
            <a:endParaRPr lang="ru-RU" altLang="ru-RU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384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1" y="1043844"/>
            <a:ext cx="12192000" cy="399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44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Рабочий лист 1:</a:t>
            </a:r>
          </a:p>
          <a:p>
            <a:pPr>
              <a:lnSpc>
                <a:spcPct val="107000"/>
              </a:lnSpc>
              <a:spcBef>
                <a:spcPct val="0"/>
              </a:spcBef>
              <a:buNone/>
            </a:pPr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1) На территории нашей страны и республики проживают народы …</a:t>
            </a:r>
          </a:p>
          <a:p>
            <a:pPr>
              <a:lnSpc>
                <a:spcPct val="107000"/>
              </a:lnSpc>
              <a:spcBef>
                <a:spcPct val="0"/>
              </a:spcBef>
              <a:buNone/>
            </a:pPr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2) В нашей стране общий государственный язык … </a:t>
            </a:r>
          </a:p>
          <a:p>
            <a:pPr>
              <a:lnSpc>
                <a:spcPct val="107000"/>
              </a:lnSpc>
              <a:spcBef>
                <a:spcPct val="0"/>
              </a:spcBef>
              <a:buNone/>
            </a:pPr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3) В нашей стране исповедуют мировые религии…</a:t>
            </a:r>
            <a:endParaRPr lang="ru-RU" altLang="ru-RU" sz="44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ru-RU" sz="1800" dirty="0"/>
          </a:p>
        </p:txBody>
      </p:sp>
    </p:spTree>
    <p:extLst>
      <p:ext uri="{BB962C8B-B14F-4D97-AF65-F5344CB8AC3E}">
        <p14:creationId xmlns:p14="http://schemas.microsoft.com/office/powerpoint/2010/main" val="2096743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327546" y="1178953"/>
            <a:ext cx="11587565" cy="299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44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Рабочий лист 2:</a:t>
            </a:r>
          </a:p>
          <a:p>
            <a:pPr>
              <a:lnSpc>
                <a:spcPct val="107000"/>
              </a:lnSpc>
              <a:spcBef>
                <a:spcPct val="0"/>
              </a:spcBef>
              <a:buNone/>
            </a:pPr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1) </a:t>
            </a:r>
            <a:r>
              <a:rPr lang="ru-RU" altLang="ru-RU" sz="44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люди жили в мире и согласии, необходимы такие качества, как…</a:t>
            </a:r>
          </a:p>
          <a:p>
            <a:pPr>
              <a:lnSpc>
                <a:spcPct val="107000"/>
              </a:lnSpc>
              <a:spcBef>
                <a:spcPct val="0"/>
              </a:spcBef>
              <a:buNone/>
            </a:pPr>
            <a:r>
              <a:rPr lang="ru-RU" altLang="ru-RU" sz="44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</a:t>
            </a:r>
            <a:r>
              <a:rPr lang="ru-RU" altLang="ru-RU" sz="4400" dirty="0"/>
              <a:t> </a:t>
            </a:r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Между народами отношения должны быть…</a:t>
            </a:r>
          </a:p>
        </p:txBody>
      </p:sp>
    </p:spTree>
    <p:extLst>
      <p:ext uri="{BB962C8B-B14F-4D97-AF65-F5344CB8AC3E}">
        <p14:creationId xmlns:p14="http://schemas.microsoft.com/office/powerpoint/2010/main" val="1411968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19382" y="1266670"/>
            <a:ext cx="12172618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ru-RU" altLang="ru-RU" sz="4000" b="1" dirty="0">
                <a:solidFill>
                  <a:srgbClr val="C00000"/>
                </a:solidFill>
                <a:latin typeface="Garamond" panose="02020404030301010803" pitchFamily="18" charset="0"/>
              </a:rPr>
              <a:t>Патриот</a:t>
            </a:r>
            <a:r>
              <a:rPr lang="ru-RU" altLang="ru-RU" sz="4000" dirty="0">
                <a:latin typeface="Garamond" panose="02020404030301010803" pitchFamily="18" charset="0"/>
              </a:rPr>
              <a:t> –тот, кто любит своё Отечество, предан своему народу, готов на жертвы  и подвиги во имя интересов своей Родины. </a:t>
            </a:r>
            <a:r>
              <a:rPr lang="ru-RU" altLang="ru-RU" sz="4000" i="1" dirty="0">
                <a:latin typeface="Garamond" panose="02020404030301010803" pitchFamily="18" charset="0"/>
              </a:rPr>
              <a:t>(Словарь В. Даля)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altLang="ru-RU" sz="4000" b="1" dirty="0">
                <a:solidFill>
                  <a:srgbClr val="C00000"/>
                </a:solidFill>
                <a:latin typeface="Garamond" panose="02020404030301010803" pitchFamily="18" charset="0"/>
              </a:rPr>
              <a:t>Патриотизм</a:t>
            </a:r>
            <a:r>
              <a:rPr lang="ru-RU" altLang="ru-RU" sz="4000" dirty="0">
                <a:latin typeface="Garamond" panose="02020404030301010803" pitchFamily="18" charset="0"/>
              </a:rPr>
              <a:t> – это гордость за страну, за Отечество, это внутренне душевное состояние, когда ты готов полностью отдать себя Родине.</a:t>
            </a:r>
          </a:p>
        </p:txBody>
      </p:sp>
    </p:spTree>
    <p:extLst>
      <p:ext uri="{BB962C8B-B14F-4D97-AF65-F5344CB8AC3E}">
        <p14:creationId xmlns:p14="http://schemas.microsoft.com/office/powerpoint/2010/main" val="3277115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31" y="1163188"/>
            <a:ext cx="2776728" cy="391173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977731" y="963510"/>
            <a:ext cx="76836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Garamond" panose="02020404030301010803" pitchFamily="18" charset="0"/>
              </a:rPr>
              <a:t>Дмитрий Евгеньевич Иванов</a:t>
            </a:r>
          </a:p>
          <a:p>
            <a:pPr algn="ctr"/>
            <a:r>
              <a:rPr lang="ru-RU" sz="3600" b="1" dirty="0">
                <a:solidFill>
                  <a:srgbClr val="002060"/>
                </a:solidFill>
                <a:latin typeface="Garamond" panose="02020404030301010803" pitchFamily="18" charset="0"/>
              </a:rPr>
              <a:t>(04.06.1991 – 19.07.2022)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75463" y="1959929"/>
            <a:ext cx="889715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0" i="0" dirty="0">
                <a:effectLst/>
                <a:latin typeface="Garamond" panose="02020404030301010803" pitchFamily="18" charset="0"/>
              </a:rPr>
              <a:t>- командир комендантского взвода роты управления 12 отдельной гвардейской инженерной бригады. Ветеран боевых действий в Сирии, награжден множеством государственных наград. Герой специальной военной операции. За проявленные мужество и героизм при выполнении боевых задач награжден Орденом Мужества (посмертно). Дмитрий Евгеньевич Иванов был профессиональным военным, настоящим защитником Отечества. С честью выполнил свой долг! 27.10.2022 г. семье погибшего Дмитрия Иванова вручили Медаль Георгия Жукова. Мы будем помнить героя!</a:t>
            </a:r>
            <a:endParaRPr lang="ru-RU" sz="2400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311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одежда, человек, стена, Человеческое лицо&#10;&#10;Автоматически созданное описание">
            <a:extLst>
              <a:ext uri="{FF2B5EF4-FFF2-40B4-BE49-F238E27FC236}">
                <a16:creationId xmlns:a16="http://schemas.microsoft.com/office/drawing/2014/main" id="{697A54B6-0D58-C69B-EB88-7AACE5F65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9" y="0"/>
            <a:ext cx="12203058" cy="6857999"/>
          </a:xfrm>
          <a:prstGeom prst="rect">
            <a:avLst/>
          </a:prstGeom>
        </p:spPr>
      </p:pic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0" y="0"/>
            <a:ext cx="4863151" cy="200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Видеообращение </a:t>
            </a:r>
          </a:p>
          <a:p>
            <a:pPr algn="ctr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Ивановой </a:t>
            </a:r>
          </a:p>
          <a:p>
            <a:pPr algn="ctr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Галины Александровны –</a:t>
            </a:r>
          </a:p>
          <a:p>
            <a:pPr algn="ctr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матери героя</a:t>
            </a:r>
          </a:p>
        </p:txBody>
      </p:sp>
    </p:spTree>
    <p:extLst>
      <p:ext uri="{BB962C8B-B14F-4D97-AF65-F5344CB8AC3E}">
        <p14:creationId xmlns:p14="http://schemas.microsoft.com/office/powerpoint/2010/main" val="4054245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54" y="1217750"/>
            <a:ext cx="7134225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7041060" y="1317769"/>
            <a:ext cx="5131558" cy="3364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Документальный фильм </a:t>
            </a:r>
          </a:p>
          <a:p>
            <a:pPr algn="ctr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Г. Ч. </a:t>
            </a:r>
            <a:r>
              <a:rPr lang="ru-RU" altLang="ru-RU" sz="40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Хамитовой</a:t>
            </a:r>
            <a:endParaRPr lang="ru-RU" altLang="ru-RU" sz="4000" b="1" dirty="0">
              <a:solidFill>
                <a:srgbClr val="002060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«Герои. Сапёр Дмитрий Иванов»</a:t>
            </a:r>
          </a:p>
        </p:txBody>
      </p:sp>
    </p:spTree>
    <p:extLst>
      <p:ext uri="{BB962C8B-B14F-4D97-AF65-F5344CB8AC3E}">
        <p14:creationId xmlns:p14="http://schemas.microsoft.com/office/powerpoint/2010/main" val="3953838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464024" y="1364551"/>
            <a:ext cx="10849970" cy="1818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44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Рабочий лист 3:</a:t>
            </a:r>
          </a:p>
          <a:p>
            <a:pPr>
              <a:lnSpc>
                <a:spcPct val="107000"/>
              </a:lnSpc>
              <a:spcBef>
                <a:spcPct val="0"/>
              </a:spcBef>
              <a:buNone/>
            </a:pPr>
            <a:r>
              <a:rPr lang="ru-RU" altLang="ru-RU" sz="4400" dirty="0">
                <a:latin typeface="Garamond" panose="02020404030301010803" pitchFamily="18" charset="0"/>
                <a:cs typeface="Times New Roman" panose="02020603050405020304" pitchFamily="18" charset="0"/>
              </a:rPr>
              <a:t>1) Я могу выполнить такие добрые дела, как…</a:t>
            </a:r>
            <a:endParaRPr lang="ru-RU" altLang="ru-RU" sz="44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ru-RU" sz="1800" dirty="0"/>
          </a:p>
        </p:txBody>
      </p:sp>
    </p:spTree>
    <p:extLst>
      <p:ext uri="{BB962C8B-B14F-4D97-AF65-F5344CB8AC3E}">
        <p14:creationId xmlns:p14="http://schemas.microsoft.com/office/powerpoint/2010/main" val="2101640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7" t="18293" r="24015" b="26591"/>
          <a:stretch/>
        </p:blipFill>
        <p:spPr>
          <a:xfrm>
            <a:off x="3892797" y="4867610"/>
            <a:ext cx="3207223" cy="19903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6" r="14247"/>
          <a:stretch/>
        </p:blipFill>
        <p:spPr>
          <a:xfrm>
            <a:off x="5968493" y="1025521"/>
            <a:ext cx="6204126" cy="38895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4" r="16961"/>
          <a:stretch/>
        </p:blipFill>
        <p:spPr>
          <a:xfrm>
            <a:off x="0" y="1035453"/>
            <a:ext cx="5895833" cy="387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918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77671" y="1151766"/>
            <a:ext cx="7777163" cy="95885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88900" indent="-9525" algn="ctr" eaLnBrk="1" hangingPunct="1">
              <a:lnSpc>
                <a:spcPct val="90000"/>
              </a:lnSpc>
              <a:spcBef>
                <a:spcPct val="20000"/>
              </a:spcBef>
              <a:buClr>
                <a:srgbClr val="0099CC"/>
              </a:buClr>
              <a:buSzPct val="60000"/>
              <a:buFont typeface="Wingdings" pitchFamily="2" charset="2"/>
              <a:buNone/>
              <a:defRPr/>
            </a:pPr>
            <a:r>
              <a:rPr lang="ru-RU" sz="4000" b="1" dirty="0">
                <a:solidFill>
                  <a:srgbClr val="002060"/>
                </a:solidFill>
                <a:latin typeface="Garamond" pitchFamily="18" charset="0"/>
              </a:rPr>
              <a:t>Я узнал, что патриот – это…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531734" y="2294256"/>
            <a:ext cx="8208963" cy="936625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88900" indent="-9525" algn="ctr" eaLnBrk="1" hangingPunct="1">
              <a:lnSpc>
                <a:spcPct val="90000"/>
              </a:lnSpc>
              <a:spcBef>
                <a:spcPct val="20000"/>
              </a:spcBef>
              <a:buClr>
                <a:srgbClr val="0099CC"/>
              </a:buClr>
              <a:buSzPct val="60000"/>
              <a:buFont typeface="Wingdings" pitchFamily="2" charset="2"/>
              <a:buNone/>
              <a:defRPr/>
            </a:pPr>
            <a:r>
              <a:rPr lang="ru-RU" sz="4000" b="1" dirty="0">
                <a:solidFill>
                  <a:srgbClr val="002060"/>
                </a:solidFill>
                <a:latin typeface="Garamond" pitchFamily="18" charset="0"/>
              </a:rPr>
              <a:t>Я понял, что патриотизм – это…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316404" y="3412031"/>
            <a:ext cx="7356145" cy="146296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88900" indent="-9525" algn="ctr" eaLnBrk="1" hangingPunct="1">
              <a:lnSpc>
                <a:spcPct val="90000"/>
              </a:lnSpc>
              <a:spcBef>
                <a:spcPct val="20000"/>
              </a:spcBef>
              <a:buClr>
                <a:srgbClr val="0099CC"/>
              </a:buClr>
              <a:buSzPct val="60000"/>
              <a:buFont typeface="Wingdings" pitchFamily="2" charset="2"/>
              <a:buNone/>
              <a:defRPr/>
            </a:pPr>
            <a:r>
              <a:rPr lang="ru-RU" sz="4000" b="1" dirty="0">
                <a:solidFill>
                  <a:srgbClr val="002060"/>
                </a:solidFill>
                <a:latin typeface="Garamond" pitchFamily="18" charset="0"/>
              </a:rPr>
              <a:t>Я сделал вывод, что должен относиться к Родине…</a:t>
            </a:r>
          </a:p>
        </p:txBody>
      </p:sp>
    </p:spTree>
    <p:extLst>
      <p:ext uri="{BB962C8B-B14F-4D97-AF65-F5344CB8AC3E}">
        <p14:creationId xmlns:p14="http://schemas.microsoft.com/office/powerpoint/2010/main" val="326134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6" name="AutoShape 7"/>
          <p:cNvSpPr>
            <a:spLocks noGrp="1" noChangeArrowheads="1"/>
          </p:cNvSpPr>
          <p:nvPr>
            <p:ph type="ctrTitle"/>
          </p:nvPr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246" y="145428"/>
            <a:ext cx="88106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5472752" y="4829959"/>
            <a:ext cx="6591869" cy="962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3600" i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Экскурсия в храмы с. Архангельское</a:t>
            </a:r>
            <a:endParaRPr lang="ru-RU" altLang="ru-RU" sz="3600" i="1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ru-RU" altLang="ru-RU" sz="1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94"/>
          <a:stretch/>
        </p:blipFill>
        <p:spPr>
          <a:xfrm>
            <a:off x="6086901" y="945528"/>
            <a:ext cx="6105099" cy="3810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68126"/>
            <a:ext cx="6131552" cy="3787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5617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7">
            <a:extLst>
              <a:ext uri="{FF2B5EF4-FFF2-40B4-BE49-F238E27FC236}">
                <a16:creationId xmlns:a16="http://schemas.microsoft.com/office/drawing/2014/main" id="{AE43309F-6F1F-64BB-26CF-8468BCAB2A42}"/>
              </a:ext>
            </a:extLst>
          </p:cNvPr>
          <p:cNvSpPr txBox="1">
            <a:spLocks noChangeArrowheads="1"/>
          </p:cNvSpPr>
          <p:nvPr/>
        </p:nvSpPr>
        <p:spPr>
          <a:xfrm>
            <a:off x="1531734" y="69710"/>
            <a:ext cx="8932914" cy="898416"/>
          </a:xfrm>
          <a:prstGeom prst="roundRect">
            <a:avLst>
              <a:gd name="adj" fmla="val 50000"/>
            </a:avLst>
          </a:prstGeom>
          <a:gradFill rotWithShape="1">
            <a:gsLst>
              <a:gs pos="17000">
                <a:srgbClr val="0099FF">
                  <a:alpha val="59000"/>
                </a:srgbClr>
              </a:gs>
              <a:gs pos="50000">
                <a:schemeClr val="bg1">
                  <a:alpha val="55000"/>
                </a:schemeClr>
              </a:gs>
              <a:gs pos="100000">
                <a:srgbClr val="0099FF">
                  <a:alpha val="59000"/>
                </a:srgbClr>
              </a:gs>
            </a:gsLst>
            <a:lin ang="5400000" scaled="1"/>
          </a:gradFill>
          <a:ln>
            <a:solidFill>
              <a:srgbClr val="99CCFF"/>
            </a:solidFill>
            <a:round/>
            <a:headEnd/>
            <a:tailEnd/>
          </a:ln>
        </p:spPr>
        <p:txBody>
          <a:bodyPr wrap="none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altLang="ru-RU" b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anose="02020404030301010803" pitchFamily="18" charset="0"/>
              </a:rPr>
              <a:t>Любовь и уважение к Отечеству</a:t>
            </a:r>
            <a:endParaRPr lang="ru-RU" alt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7374069-A24F-057D-973E-D2C9A870BD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5" b="5812"/>
          <a:stretch/>
        </p:blipFill>
        <p:spPr>
          <a:xfrm>
            <a:off x="0" y="5074920"/>
            <a:ext cx="12172618" cy="1783080"/>
          </a:xfrm>
          <a:prstGeom prst="wave">
            <a:avLst>
              <a:gd name="adj1" fmla="val 20000"/>
              <a:gd name="adj2" fmla="val -13"/>
            </a:avLst>
          </a:prstGeom>
          <a:solidFill>
            <a:srgbClr val="67E8F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  <p:sp>
        <p:nvSpPr>
          <p:cNvPr id="10" name="Прямоугольник 1">
            <a:extLst>
              <a:ext uri="{FF2B5EF4-FFF2-40B4-BE49-F238E27FC236}">
                <a16:creationId xmlns:a16="http://schemas.microsoft.com/office/drawing/2014/main" id="{C484933E-60BB-8D85-DB50-F6C19E104B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82" y="2052027"/>
            <a:ext cx="1217261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/>
            <a:r>
              <a:rPr lang="ru-RU" altLang="ru-RU" sz="6000" b="1" dirty="0">
                <a:solidFill>
                  <a:srgbClr val="002060"/>
                </a:solidFill>
                <a:latin typeface="Garamond" panose="02020404030301010803" pitchFamily="18" charset="0"/>
              </a:rPr>
              <a:t>Спасибо за внимание!</a:t>
            </a:r>
            <a:endParaRPr lang="ru-RU" altLang="ru-RU" sz="6000" dirty="0">
              <a:solidFill>
                <a:srgbClr val="002060"/>
              </a:solidFill>
              <a:latin typeface="Garamond" panose="02020404030301010803" pitchFamily="18" charset="0"/>
            </a:endParaRPr>
          </a:p>
          <a:p>
            <a:pPr marL="0" indent="0" algn="ctr"/>
            <a:r>
              <a:rPr lang="ru-RU" altLang="ru-RU" sz="6000" b="1" dirty="0">
                <a:solidFill>
                  <a:srgbClr val="002060"/>
                </a:solidFill>
                <a:latin typeface="Garamond" panose="02020404030301010803" pitchFamily="18" charset="0"/>
              </a:rPr>
              <a:t>Успехов в ваших стараниях!</a:t>
            </a:r>
            <a:endParaRPr lang="ru-RU" altLang="ru-RU" sz="6000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5340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ветящийся край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2315</TotalTime>
  <Words>585</Words>
  <Application>Microsoft Office PowerPoint</Application>
  <PresentationFormat>Широкоэкранный</PresentationFormat>
  <Paragraphs>59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Garamond</vt:lpstr>
      <vt:lpstr>Wingdings</vt:lpstr>
      <vt:lpstr>Тема Office</vt:lpstr>
      <vt:lpstr>Любовь и уважение  к Отечеству</vt:lpstr>
      <vt:lpstr>Презентация PowerPoint</vt:lpstr>
      <vt:lpstr>Любовь и уважение к Отечеству</vt:lpstr>
      <vt:lpstr>Любовь и уважение к Отечеству</vt:lpstr>
      <vt:lpstr>Любовь и уважение к Отечеству</vt:lpstr>
      <vt:lpstr>Любовь и уважение к Отечеству</vt:lpstr>
      <vt:lpstr>Любовь и уважение к Отечеству</vt:lpstr>
      <vt:lpstr>Любовь и уважение к Отечеству</vt:lpstr>
      <vt:lpstr>Любовь и уважение к Отечеству</vt:lpstr>
      <vt:lpstr>Презентация PowerPoint</vt:lpstr>
      <vt:lpstr>Любовь и уважение к Отечеству</vt:lpstr>
      <vt:lpstr>Любовь и уважение к Отечеству</vt:lpstr>
      <vt:lpstr>Любовь и уважение к Отечеству</vt:lpstr>
      <vt:lpstr>Любовь и уважение к Отечеству</vt:lpstr>
      <vt:lpstr>Любовь и уважение к Отечеству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Динара</dc:creator>
  <cp:lastModifiedBy>Admin</cp:lastModifiedBy>
  <cp:revision>41</cp:revision>
  <dcterms:created xsi:type="dcterms:W3CDTF">2023-11-21T13:20:32Z</dcterms:created>
  <dcterms:modified xsi:type="dcterms:W3CDTF">2025-09-23T14:26:48Z</dcterms:modified>
</cp:coreProperties>
</file>