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7" r:id="rId1"/>
  </p:sldMasterIdLst>
  <p:notesMasterIdLst>
    <p:notesMasterId r:id="rId33"/>
  </p:notesMasterIdLst>
  <p:sldIdLst>
    <p:sldId id="277" r:id="rId2"/>
    <p:sldId id="307" r:id="rId3"/>
    <p:sldId id="279" r:id="rId4"/>
    <p:sldId id="281" r:id="rId5"/>
    <p:sldId id="287" r:id="rId6"/>
    <p:sldId id="282" r:id="rId7"/>
    <p:sldId id="285" r:id="rId8"/>
    <p:sldId id="286" r:id="rId9"/>
    <p:sldId id="283" r:id="rId10"/>
    <p:sldId id="284" r:id="rId11"/>
    <p:sldId id="288" r:id="rId12"/>
    <p:sldId id="289" r:id="rId13"/>
    <p:sldId id="290" r:id="rId14"/>
    <p:sldId id="291" r:id="rId15"/>
    <p:sldId id="292" r:id="rId16"/>
    <p:sldId id="293" r:id="rId17"/>
    <p:sldId id="294" r:id="rId18"/>
    <p:sldId id="295" r:id="rId19"/>
    <p:sldId id="297" r:id="rId20"/>
    <p:sldId id="296" r:id="rId21"/>
    <p:sldId id="298" r:id="rId22"/>
    <p:sldId id="299" r:id="rId23"/>
    <p:sldId id="300" r:id="rId24"/>
    <p:sldId id="301" r:id="rId25"/>
    <p:sldId id="303" r:id="rId26"/>
    <p:sldId id="304" r:id="rId27"/>
    <p:sldId id="305" r:id="rId28"/>
    <p:sldId id="280" r:id="rId29"/>
    <p:sldId id="306" r:id="rId30"/>
    <p:sldId id="308" r:id="rId31"/>
    <p:sldId id="302" r:id="rId3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DDDDDD"/>
    <a:srgbClr val="E6E0B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8208" autoAdjust="0"/>
  </p:normalViewPr>
  <p:slideViewPr>
    <p:cSldViewPr snapToGrid="0">
      <p:cViewPr>
        <p:scale>
          <a:sx n="70" d="100"/>
          <a:sy n="70" d="100"/>
        </p:scale>
        <p:origin x="-660" y="-48"/>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1598891-6784-4DC9-BC7A-9AF81FEEE616}" type="datetimeFigureOut">
              <a:rPr lang="ru-RU" smtClean="0"/>
              <a:pPr/>
              <a:t>07.08.2023</a:t>
            </a:fld>
            <a:endParaRPr lang="ru-RU"/>
          </a:p>
        </p:txBody>
      </p:sp>
      <p:sp>
        <p:nvSpPr>
          <p:cNvPr id="4" name="Образ слайда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2CCB22A-39AE-4A87-A27E-17C2014848BB}"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42CCB22A-39AE-4A87-A27E-17C2014848BB}" type="slidenum">
              <a:rPr lang="ru-RU" smtClean="0"/>
              <a:pPr/>
              <a:t>1</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42CCB22A-39AE-4A87-A27E-17C2014848BB}" type="slidenum">
              <a:rPr lang="ru-RU" smtClean="0"/>
              <a:pPr/>
              <a:t>12</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2" name="Прямоугольник 11"/>
          <p:cNvSpPr/>
          <p:nvPr/>
        </p:nvSpPr>
        <p:spPr>
          <a:xfrm>
            <a:off x="0" y="0"/>
            <a:ext cx="12192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Скругленный прямоугольник 12"/>
          <p:cNvSpPr/>
          <p:nvPr/>
        </p:nvSpPr>
        <p:spPr>
          <a:xfrm>
            <a:off x="87084" y="69756"/>
            <a:ext cx="12017829"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Подзаголовок 8"/>
          <p:cNvSpPr>
            <a:spLocks noGrp="1"/>
          </p:cNvSpPr>
          <p:nvPr>
            <p:ph type="subTitle" idx="1"/>
          </p:nvPr>
        </p:nvSpPr>
        <p:spPr>
          <a:xfrm>
            <a:off x="1727200" y="3200400"/>
            <a:ext cx="85344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p:txBody>
          <a:bodyPr/>
          <a:lstStyle/>
          <a:p>
            <a:fld id="{0E64B1A7-5F84-4796-966E-70CB9AFDF92E}" type="datetimeFigureOut">
              <a:rPr lang="ru-RU" smtClean="0"/>
              <a:pPr/>
              <a:t>07.08.2023</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29" name="Номер слайда 28"/>
          <p:cNvSpPr>
            <a:spLocks noGrp="1"/>
          </p:cNvSpPr>
          <p:nvPr>
            <p:ph type="sldNum" sz="quarter" idx="12"/>
          </p:nvPr>
        </p:nvSpPr>
        <p:spPr/>
        <p:txBody>
          <a:bodyPr lIns="0" tIns="0" rIns="0" bIns="0">
            <a:noAutofit/>
          </a:bodyPr>
          <a:lstStyle>
            <a:lvl1pPr>
              <a:defRPr sz="1400">
                <a:solidFill>
                  <a:srgbClr val="FFFFFF"/>
                </a:solidFill>
              </a:defRPr>
            </a:lvl1pPr>
          </a:lstStyle>
          <a:p>
            <a:fld id="{E6FB64C8-3731-4C2F-A511-342EC8B48C59}" type="slidenum">
              <a:rPr lang="ru-RU" smtClean="0"/>
              <a:pPr/>
              <a:t>‹#›</a:t>
            </a:fld>
            <a:endParaRPr lang="ru-RU"/>
          </a:p>
        </p:txBody>
      </p:sp>
      <p:sp>
        <p:nvSpPr>
          <p:cNvPr id="7" name="Прямоугольник 6"/>
          <p:cNvSpPr/>
          <p:nvPr/>
        </p:nvSpPr>
        <p:spPr>
          <a:xfrm>
            <a:off x="83909" y="1449304"/>
            <a:ext cx="12028716"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83909" y="1396720"/>
            <a:ext cx="12028716"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a:xfrm>
            <a:off x="83909" y="2976649"/>
            <a:ext cx="12028716"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609600" y="1505931"/>
            <a:ext cx="10972800" cy="1470025"/>
          </a:xfrm>
        </p:spPr>
        <p:txBody>
          <a:bodyPr anchor="ctr"/>
          <a:lstStyle>
            <a:lvl1pPr algn="ctr">
              <a:defRPr lang="en-US" dirty="0">
                <a:solidFill>
                  <a:srgbClr val="FFFFFF"/>
                </a:solidFill>
              </a:defRPr>
            </a:lvl1pPr>
          </a:lstStyle>
          <a:p>
            <a:r>
              <a:rPr kumimoji="0" lang="ru-RU" smtClean="0"/>
              <a:t>Образец заголовка</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0E64B1A7-5F84-4796-966E-70CB9AFDF92E}" type="datetimeFigureOut">
              <a:rPr lang="ru-RU" smtClean="0"/>
              <a:pPr/>
              <a:t>07.08.2023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6FB64C8-3731-4C2F-A511-342EC8B48C59}"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39200" y="274642"/>
            <a:ext cx="268224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1219200" y="274641"/>
            <a:ext cx="7416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0E64B1A7-5F84-4796-966E-70CB9AFDF92E}" type="datetimeFigureOut">
              <a:rPr lang="ru-RU" smtClean="0"/>
              <a:pPr/>
              <a:t>07.08.2023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6FB64C8-3731-4C2F-A511-342EC8B48C59}"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4" name="Дата 3"/>
          <p:cNvSpPr>
            <a:spLocks noGrp="1"/>
          </p:cNvSpPr>
          <p:nvPr>
            <p:ph type="dt" sz="half" idx="10"/>
          </p:nvPr>
        </p:nvSpPr>
        <p:spPr/>
        <p:txBody>
          <a:bodyPr/>
          <a:lstStyle/>
          <a:p>
            <a:fld id="{0E64B1A7-5F84-4796-966E-70CB9AFDF92E}" type="datetimeFigureOut">
              <a:rPr lang="ru-RU" smtClean="0"/>
              <a:pPr/>
              <a:t>07.08.2023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6FB64C8-3731-4C2F-A511-342EC8B48C59}" type="slidenum">
              <a:rPr lang="ru-RU" smtClean="0"/>
              <a:pPr/>
              <a:t>‹#›</a:t>
            </a:fld>
            <a:endParaRPr lang="ru-RU"/>
          </a:p>
        </p:txBody>
      </p:sp>
      <p:sp>
        <p:nvSpPr>
          <p:cNvPr id="8" name="Содержимое 7"/>
          <p:cNvSpPr>
            <a:spLocks noGrp="1"/>
          </p:cNvSpPr>
          <p:nvPr>
            <p:ph sz="quarter" idx="1"/>
          </p:nvPr>
        </p:nvSpPr>
        <p:spPr>
          <a:xfrm>
            <a:off x="1219200" y="1447800"/>
            <a:ext cx="10363200" cy="45720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1" name="Прямоугольник 10"/>
          <p:cNvSpPr/>
          <p:nvPr/>
        </p:nvSpPr>
        <p:spPr>
          <a:xfrm>
            <a:off x="0" y="0"/>
            <a:ext cx="12192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Скругленный прямоугольник 9"/>
          <p:cNvSpPr/>
          <p:nvPr/>
        </p:nvSpPr>
        <p:spPr>
          <a:xfrm>
            <a:off x="87084" y="69756"/>
            <a:ext cx="12017829"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963084" y="952501"/>
            <a:ext cx="10363200" cy="1362075"/>
          </a:xfrm>
        </p:spPr>
        <p:txBody>
          <a:bodyPr anchor="b" anchorCtr="0"/>
          <a:lstStyle>
            <a:lvl1pPr algn="l">
              <a:buNone/>
              <a:defRPr sz="4000" b="0" cap="none"/>
            </a:lvl1pPr>
          </a:lstStyle>
          <a:p>
            <a:r>
              <a:rPr kumimoji="0" lang="ru-RU" smtClean="0"/>
              <a:t>Образец заголовка</a:t>
            </a:r>
            <a:endParaRPr kumimoji="0" lang="en-US"/>
          </a:p>
        </p:txBody>
      </p:sp>
      <p:sp>
        <p:nvSpPr>
          <p:cNvPr id="3" name="Текст 2"/>
          <p:cNvSpPr>
            <a:spLocks noGrp="1"/>
          </p:cNvSpPr>
          <p:nvPr>
            <p:ph type="body" idx="1"/>
          </p:nvPr>
        </p:nvSpPr>
        <p:spPr>
          <a:xfrm>
            <a:off x="963084" y="2547938"/>
            <a:ext cx="103632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0E64B1A7-5F84-4796-966E-70CB9AFDF92E}" type="datetimeFigureOut">
              <a:rPr lang="ru-RU" smtClean="0"/>
              <a:pPr/>
              <a:t>07.08.2023</a:t>
            </a:fld>
            <a:endParaRPr lang="ru-RU"/>
          </a:p>
        </p:txBody>
      </p:sp>
      <p:sp>
        <p:nvSpPr>
          <p:cNvPr id="5" name="Нижний колонтитул 4"/>
          <p:cNvSpPr>
            <a:spLocks noGrp="1"/>
          </p:cNvSpPr>
          <p:nvPr>
            <p:ph type="ftr" sz="quarter" idx="11"/>
          </p:nvPr>
        </p:nvSpPr>
        <p:spPr>
          <a:xfrm>
            <a:off x="1066800" y="6172200"/>
            <a:ext cx="5334000" cy="457200"/>
          </a:xfrm>
        </p:spPr>
        <p:txBody>
          <a:bodyPr/>
          <a:lstStyle/>
          <a:p>
            <a:endParaRPr lang="ru-RU"/>
          </a:p>
        </p:txBody>
      </p:sp>
      <p:sp>
        <p:nvSpPr>
          <p:cNvPr id="7" name="Прямоугольник 6"/>
          <p:cNvSpPr/>
          <p:nvPr/>
        </p:nvSpPr>
        <p:spPr>
          <a:xfrm flipV="1">
            <a:off x="92550" y="2376830"/>
            <a:ext cx="1201802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Прямоугольник 7"/>
          <p:cNvSpPr/>
          <p:nvPr/>
        </p:nvSpPr>
        <p:spPr>
          <a:xfrm>
            <a:off x="92195" y="2341476"/>
            <a:ext cx="12018375"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оугольник 8"/>
          <p:cNvSpPr/>
          <p:nvPr/>
        </p:nvSpPr>
        <p:spPr>
          <a:xfrm>
            <a:off x="91075" y="2468880"/>
            <a:ext cx="12019495"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Номер слайда 5"/>
          <p:cNvSpPr>
            <a:spLocks noGrp="1"/>
          </p:cNvSpPr>
          <p:nvPr>
            <p:ph type="sldNum" sz="quarter" idx="12"/>
          </p:nvPr>
        </p:nvSpPr>
        <p:spPr>
          <a:xfrm>
            <a:off x="195072" y="6208776"/>
            <a:ext cx="609600" cy="457200"/>
          </a:xfrm>
        </p:spPr>
        <p:txBody>
          <a:bodyPr/>
          <a:lstStyle/>
          <a:p>
            <a:fld id="{E6FB64C8-3731-4C2F-A511-342EC8B48C59}"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0E64B1A7-5F84-4796-966E-70CB9AFDF92E}" type="datetimeFigureOut">
              <a:rPr lang="ru-RU" smtClean="0"/>
              <a:pPr/>
              <a:t>07.08.2023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6FB64C8-3731-4C2F-A511-342EC8B48C59}" type="slidenum">
              <a:rPr lang="ru-RU" smtClean="0"/>
              <a:pPr/>
              <a:t>‹#›</a:t>
            </a:fld>
            <a:endParaRPr lang="ru-RU"/>
          </a:p>
        </p:txBody>
      </p:sp>
      <p:sp>
        <p:nvSpPr>
          <p:cNvPr id="9" name="Содержимое 8"/>
          <p:cNvSpPr>
            <a:spLocks noGrp="1"/>
          </p:cNvSpPr>
          <p:nvPr>
            <p:ph sz="quarter" idx="1"/>
          </p:nvPr>
        </p:nvSpPr>
        <p:spPr>
          <a:xfrm>
            <a:off x="1219200" y="1447800"/>
            <a:ext cx="4998720" cy="45720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Содержимое 10"/>
          <p:cNvSpPr>
            <a:spLocks noGrp="1"/>
          </p:cNvSpPr>
          <p:nvPr>
            <p:ph sz="quarter" idx="2"/>
          </p:nvPr>
        </p:nvSpPr>
        <p:spPr>
          <a:xfrm>
            <a:off x="6578600" y="1447800"/>
            <a:ext cx="4998720" cy="45720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19200" y="273050"/>
            <a:ext cx="10363200" cy="1143000"/>
          </a:xfrm>
        </p:spPr>
        <p:txBody>
          <a:bodyPr anchor="b" anchorCtr="0"/>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219200" y="1447800"/>
            <a:ext cx="49784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6604000" y="1447800"/>
            <a:ext cx="49784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7" name="Дата 6"/>
          <p:cNvSpPr>
            <a:spLocks noGrp="1"/>
          </p:cNvSpPr>
          <p:nvPr>
            <p:ph type="dt" sz="half" idx="10"/>
          </p:nvPr>
        </p:nvSpPr>
        <p:spPr/>
        <p:txBody>
          <a:bodyPr/>
          <a:lstStyle/>
          <a:p>
            <a:fld id="{0E64B1A7-5F84-4796-966E-70CB9AFDF92E}" type="datetimeFigureOut">
              <a:rPr lang="ru-RU" smtClean="0"/>
              <a:pPr/>
              <a:t>07.08.2023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E6FB64C8-3731-4C2F-A511-342EC8B48C59}" type="slidenum">
              <a:rPr lang="ru-RU" smtClean="0"/>
              <a:pPr/>
              <a:t>‹#›</a:t>
            </a:fld>
            <a:endParaRPr lang="ru-RU"/>
          </a:p>
        </p:txBody>
      </p:sp>
      <p:sp>
        <p:nvSpPr>
          <p:cNvPr id="11" name="Содержимое 10"/>
          <p:cNvSpPr>
            <a:spLocks noGrp="1"/>
          </p:cNvSpPr>
          <p:nvPr>
            <p:ph sz="half" idx="2"/>
          </p:nvPr>
        </p:nvSpPr>
        <p:spPr>
          <a:xfrm>
            <a:off x="1219200" y="2247900"/>
            <a:ext cx="4978400" cy="38862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4"/>
          </p:nvPr>
        </p:nvSpPr>
        <p:spPr>
          <a:xfrm>
            <a:off x="6604000" y="2247900"/>
            <a:ext cx="4978400" cy="38862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0E64B1A7-5F84-4796-966E-70CB9AFDF92E}" type="datetimeFigureOut">
              <a:rPr lang="ru-RU" smtClean="0"/>
              <a:pPr/>
              <a:t>07.08.2023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E6FB64C8-3731-4C2F-A511-342EC8B48C59}"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E64B1A7-5F84-4796-966E-70CB9AFDF92E}" type="datetimeFigureOut">
              <a:rPr lang="ru-RU" smtClean="0"/>
              <a:pPr/>
              <a:t>07.08.2023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6FB64C8-3731-4C2F-A511-342EC8B48C59}"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8" name="Прямоугольник 7"/>
          <p:cNvSpPr/>
          <p:nvPr/>
        </p:nvSpPr>
        <p:spPr>
          <a:xfrm>
            <a:off x="0" y="0"/>
            <a:ext cx="12192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Скругленный прямоугольник 8"/>
          <p:cNvSpPr/>
          <p:nvPr/>
        </p:nvSpPr>
        <p:spPr>
          <a:xfrm>
            <a:off x="85344" y="69755"/>
            <a:ext cx="12017829"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1219200" y="273050"/>
            <a:ext cx="10363200" cy="1143000"/>
          </a:xfrm>
        </p:spPr>
        <p:txBody>
          <a:bodyPr anchor="b" anchorCtr="0"/>
          <a:lstStyle>
            <a:lvl1pPr algn="l">
              <a:buNone/>
              <a:defRPr sz="4000" b="0"/>
            </a:lvl1pPr>
          </a:lstStyle>
          <a:p>
            <a:r>
              <a:rPr kumimoji="0" lang="ru-RU" smtClean="0"/>
              <a:t>Образец заголовка</a:t>
            </a:r>
            <a:endParaRPr kumimoji="0" lang="en-US"/>
          </a:p>
        </p:txBody>
      </p:sp>
      <p:sp>
        <p:nvSpPr>
          <p:cNvPr id="3" name="Текст 2"/>
          <p:cNvSpPr>
            <a:spLocks noGrp="1"/>
          </p:cNvSpPr>
          <p:nvPr>
            <p:ph type="body" idx="2"/>
          </p:nvPr>
        </p:nvSpPr>
        <p:spPr>
          <a:xfrm>
            <a:off x="1219200" y="1600200"/>
            <a:ext cx="2540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0E64B1A7-5F84-4796-966E-70CB9AFDF92E}" type="datetimeFigureOut">
              <a:rPr lang="ru-RU" smtClean="0"/>
              <a:pPr/>
              <a:t>07.08.2023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6FB64C8-3731-4C2F-A511-342EC8B48C59}" type="slidenum">
              <a:rPr lang="ru-RU" smtClean="0"/>
              <a:pPr/>
              <a:t>‹#›</a:t>
            </a:fld>
            <a:endParaRPr lang="ru-RU"/>
          </a:p>
        </p:txBody>
      </p:sp>
      <p:sp>
        <p:nvSpPr>
          <p:cNvPr id="11" name="Содержимое 10"/>
          <p:cNvSpPr>
            <a:spLocks noGrp="1"/>
          </p:cNvSpPr>
          <p:nvPr>
            <p:ph sz="quarter" idx="1"/>
          </p:nvPr>
        </p:nvSpPr>
        <p:spPr>
          <a:xfrm>
            <a:off x="3962400" y="1600200"/>
            <a:ext cx="7620000" cy="44958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19200" y="4900550"/>
            <a:ext cx="9753600" cy="522288"/>
          </a:xfrm>
        </p:spPr>
        <p:txBody>
          <a:bodyPr anchor="ctr">
            <a:noAutofit/>
          </a:bodyPr>
          <a:lstStyle>
            <a:lvl1pPr algn="l">
              <a:buNone/>
              <a:defRPr sz="2800" b="0"/>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1219200" y="5445825"/>
            <a:ext cx="97536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0E64B1A7-5F84-4796-966E-70CB9AFDF92E}" type="datetimeFigureOut">
              <a:rPr lang="ru-RU" smtClean="0"/>
              <a:pPr/>
              <a:t>07.08.2023</a:t>
            </a:fld>
            <a:endParaRPr lang="ru-RU"/>
          </a:p>
        </p:txBody>
      </p:sp>
      <p:sp>
        <p:nvSpPr>
          <p:cNvPr id="6" name="Нижний колонтитул 5"/>
          <p:cNvSpPr>
            <a:spLocks noGrp="1"/>
          </p:cNvSpPr>
          <p:nvPr>
            <p:ph type="ftr" sz="quarter" idx="11"/>
          </p:nvPr>
        </p:nvSpPr>
        <p:spPr>
          <a:xfrm>
            <a:off x="1219200" y="6172200"/>
            <a:ext cx="5181600" cy="457200"/>
          </a:xfrm>
        </p:spPr>
        <p:txBody>
          <a:bodyPr/>
          <a:lstStyle/>
          <a:p>
            <a:endParaRPr lang="ru-RU"/>
          </a:p>
        </p:txBody>
      </p:sp>
      <p:sp>
        <p:nvSpPr>
          <p:cNvPr id="7" name="Номер слайда 6"/>
          <p:cNvSpPr>
            <a:spLocks noGrp="1"/>
          </p:cNvSpPr>
          <p:nvPr>
            <p:ph type="sldNum" sz="quarter" idx="12"/>
          </p:nvPr>
        </p:nvSpPr>
        <p:spPr>
          <a:xfrm>
            <a:off x="195072" y="6208776"/>
            <a:ext cx="609600" cy="457200"/>
          </a:xfrm>
        </p:spPr>
        <p:txBody>
          <a:bodyPr/>
          <a:lstStyle/>
          <a:p>
            <a:fld id="{E6FB64C8-3731-4C2F-A511-342EC8B48C59}" type="slidenum">
              <a:rPr lang="ru-RU" smtClean="0"/>
              <a:pPr/>
              <a:t>‹#›</a:t>
            </a:fld>
            <a:endParaRPr lang="ru-RU"/>
          </a:p>
        </p:txBody>
      </p:sp>
      <p:sp>
        <p:nvSpPr>
          <p:cNvPr id="11" name="Прямоугольник 10"/>
          <p:cNvSpPr/>
          <p:nvPr/>
        </p:nvSpPr>
        <p:spPr>
          <a:xfrm flipV="1">
            <a:off x="91076" y="4683555"/>
            <a:ext cx="1200912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a:xfrm>
            <a:off x="91345" y="4650475"/>
            <a:ext cx="12008852"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оугольник 12"/>
          <p:cNvSpPr/>
          <p:nvPr/>
        </p:nvSpPr>
        <p:spPr>
          <a:xfrm>
            <a:off x="91348" y="4773225"/>
            <a:ext cx="12008849"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Рисунок 2"/>
          <p:cNvSpPr>
            <a:spLocks noGrp="1"/>
          </p:cNvSpPr>
          <p:nvPr>
            <p:ph type="pic" idx="1"/>
          </p:nvPr>
        </p:nvSpPr>
        <p:spPr>
          <a:xfrm>
            <a:off x="91078" y="66676"/>
            <a:ext cx="12002497"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ru-RU" smtClean="0"/>
              <a:t>Вставка рисунка</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9" name="Прямоугольник 8"/>
          <p:cNvSpPr/>
          <p:nvPr/>
        </p:nvSpPr>
        <p:spPr>
          <a:xfrm>
            <a:off x="0" y="0"/>
            <a:ext cx="12192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Скругленный прямоугольник 7"/>
          <p:cNvSpPr/>
          <p:nvPr/>
        </p:nvSpPr>
        <p:spPr>
          <a:xfrm>
            <a:off x="85344" y="69755"/>
            <a:ext cx="12017829"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Заголовок 21"/>
          <p:cNvSpPr>
            <a:spLocks noGrp="1"/>
          </p:cNvSpPr>
          <p:nvPr>
            <p:ph type="title"/>
          </p:nvPr>
        </p:nvSpPr>
        <p:spPr>
          <a:xfrm>
            <a:off x="1219200" y="274638"/>
            <a:ext cx="10363200" cy="1143000"/>
          </a:xfrm>
          <a:prstGeom prst="rect">
            <a:avLst/>
          </a:prstGeom>
        </p:spPr>
        <p:txBody>
          <a:bodyPr bIns="91440" anchor="b" anchorCtr="0">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1219200" y="1447800"/>
            <a:ext cx="10363200" cy="4572000"/>
          </a:xfrm>
          <a:prstGeom prst="rect">
            <a:avLst/>
          </a:prstGeom>
        </p:spPr>
        <p:txBody>
          <a:bodyPr>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8229600" y="6191250"/>
            <a:ext cx="3302000" cy="476250"/>
          </a:xfrm>
          <a:prstGeom prst="rect">
            <a:avLst/>
          </a:prstGeom>
        </p:spPr>
        <p:txBody>
          <a:bodyPr anchor="ctr" anchorCtr="0"/>
          <a:lstStyle>
            <a:lvl1pPr algn="r" eaLnBrk="1" latinLnBrk="0" hangingPunct="1">
              <a:defRPr kumimoji="0" sz="1400">
                <a:solidFill>
                  <a:schemeClr val="tx2"/>
                </a:solidFill>
              </a:defRPr>
            </a:lvl1pPr>
          </a:lstStyle>
          <a:p>
            <a:fld id="{0E64B1A7-5F84-4796-966E-70CB9AFDF92E}" type="datetimeFigureOut">
              <a:rPr lang="ru-RU" smtClean="0"/>
              <a:pPr/>
              <a:t>07.08.2023</a:t>
            </a:fld>
            <a:endParaRPr lang="ru-RU"/>
          </a:p>
        </p:txBody>
      </p:sp>
      <p:sp>
        <p:nvSpPr>
          <p:cNvPr id="3" name="Нижний колонтитул 2"/>
          <p:cNvSpPr>
            <a:spLocks noGrp="1"/>
          </p:cNvSpPr>
          <p:nvPr>
            <p:ph type="ftr" sz="quarter" idx="3"/>
          </p:nvPr>
        </p:nvSpPr>
        <p:spPr>
          <a:xfrm>
            <a:off x="1219200" y="6172200"/>
            <a:ext cx="5283200" cy="457200"/>
          </a:xfrm>
          <a:prstGeom prst="rect">
            <a:avLst/>
          </a:prstGeom>
        </p:spPr>
        <p:txBody>
          <a:bodyPr anchor="ctr" anchorCtr="0"/>
          <a:lstStyle>
            <a:lvl1pPr eaLnBrk="1" latinLnBrk="0" hangingPunct="1">
              <a:defRPr kumimoji="0" sz="1400">
                <a:solidFill>
                  <a:schemeClr val="tx2"/>
                </a:solidFill>
              </a:defRPr>
            </a:lvl1pPr>
          </a:lstStyle>
          <a:p>
            <a:endParaRPr lang="ru-RU"/>
          </a:p>
        </p:txBody>
      </p:sp>
      <p:sp>
        <p:nvSpPr>
          <p:cNvPr id="23" name="Номер слайда 22"/>
          <p:cNvSpPr>
            <a:spLocks noGrp="1"/>
          </p:cNvSpPr>
          <p:nvPr>
            <p:ph type="sldNum" sz="quarter" idx="4"/>
          </p:nvPr>
        </p:nvSpPr>
        <p:spPr>
          <a:xfrm>
            <a:off x="195072" y="6210300"/>
            <a:ext cx="6096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E6FB64C8-3731-4C2F-A511-342EC8B48C59}"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918" r:id="rId1"/>
    <p:sldLayoutId id="2147483919" r:id="rId2"/>
    <p:sldLayoutId id="2147483920" r:id="rId3"/>
    <p:sldLayoutId id="2147483921" r:id="rId4"/>
    <p:sldLayoutId id="2147483922" r:id="rId5"/>
    <p:sldLayoutId id="2147483923" r:id="rId6"/>
    <p:sldLayoutId id="2147483924" r:id="rId7"/>
    <p:sldLayoutId id="2147483925" r:id="rId8"/>
    <p:sldLayoutId id="2147483926" r:id="rId9"/>
    <p:sldLayoutId id="2147483927" r:id="rId10"/>
    <p:sldLayoutId id="2147483928"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slide" Target="slide7.xml"/><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slide" Target="slide7.xml"/><Relationship Id="rId2" Type="http://schemas.openxmlformats.org/officeDocument/2006/relationships/slide" Target="slide12.xml"/><Relationship Id="rId1" Type="http://schemas.openxmlformats.org/officeDocument/2006/relationships/slideLayout" Target="../slideLayouts/slideLayout7.xml"/><Relationship Id="rId6" Type="http://schemas.openxmlformats.org/officeDocument/2006/relationships/slide" Target="slide13.xml"/><Relationship Id="rId5" Type="http://schemas.openxmlformats.org/officeDocument/2006/relationships/slide" Target="slide14.xml"/><Relationship Id="rId4" Type="http://schemas.openxmlformats.org/officeDocument/2006/relationships/slide" Target="slide15.xml"/></Relationships>
</file>

<file path=ppt/slides/_rels/slide12.xml.rels><?xml version="1.0" encoding="UTF-8" standalone="yes"?>
<Relationships xmlns="http://schemas.openxmlformats.org/package/2006/relationships"><Relationship Id="rId8" Type="http://schemas.openxmlformats.org/officeDocument/2006/relationships/slide" Target="slide11.xml"/><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9.png"/><Relationship Id="rId2" Type="http://schemas.openxmlformats.org/officeDocument/2006/relationships/hyperlink" Target="https://disk.yandex.ru/i/uBq2Uy11c7ommA" TargetMode="External"/><Relationship Id="rId1" Type="http://schemas.openxmlformats.org/officeDocument/2006/relationships/slideLayout" Target="../slideLayouts/slideLayout7.xml"/><Relationship Id="rId6" Type="http://schemas.openxmlformats.org/officeDocument/2006/relationships/slide" Target="slide11.xml"/><Relationship Id="rId5" Type="http://schemas.openxmlformats.org/officeDocument/2006/relationships/image" Target="../media/image22.png"/><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slide" Target="slide11.xml"/><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9.png"/><Relationship Id="rId2" Type="http://schemas.openxmlformats.org/officeDocument/2006/relationships/image" Target="../media/image26.png"/><Relationship Id="rId1" Type="http://schemas.openxmlformats.org/officeDocument/2006/relationships/slideLayout" Target="../slideLayouts/slideLayout7.xml"/><Relationship Id="rId6" Type="http://schemas.openxmlformats.org/officeDocument/2006/relationships/slide" Target="slide11.xml"/><Relationship Id="rId5" Type="http://schemas.openxmlformats.org/officeDocument/2006/relationships/image" Target="../media/image29.png"/><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image" Target="../media/image9.png"/><Relationship Id="rId2" Type="http://schemas.openxmlformats.org/officeDocument/2006/relationships/slide" Target="slide20.xml"/><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hyperlink" Target="https://disk.yandex.ru/i/D0bSc5BqAQa0Fw" TargetMode="External"/><Relationship Id="rId4" Type="http://schemas.openxmlformats.org/officeDocument/2006/relationships/image" Target="../media/image30.jpe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slide" Target="slide16.xml"/><Relationship Id="rId4" Type="http://schemas.openxmlformats.org/officeDocument/2006/relationships/slide" Target="slide19.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 Target="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image" Target="../media/image32.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 Target="slide16.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hyperlink" Target="https://www.yandex.ru/search/?text=%D1%81%D0%BB%D0%BE%D0%B2%D0%BE%20%D0%B7%D0%B0%D0%BA%D1%80%D0%B5%D0%BF%D0%BB%D0%B5%D0%BD%D0%B8%D0%B5&amp;clid=2274395&amp;lr=20224&amp;ento=0oChB3aWt0aW9uYXJ5MjI1MTQyGAIyw4g_" TargetMode="External"/><Relationship Id="rId2" Type="http://schemas.openxmlformats.org/officeDocument/2006/relationships/hyperlink" Target="https://ru.wiktionary.org/wiki/%D0%B1%D1%80%D0%BE%D0%BD%D1%8C" TargetMode="Externa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slide" Target="slide3.xml"/></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slide" Target="slide23.xml"/><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slide" Target="slide24.xml"/></Relationships>
</file>

<file path=ppt/slides/_rels/slide24.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image" Target="../media/image39.jpeg"/><Relationship Id="rId7" Type="http://schemas.openxmlformats.org/officeDocument/2006/relationships/image" Target="../media/image9.png"/><Relationship Id="rId2" Type="http://schemas.openxmlformats.org/officeDocument/2006/relationships/image" Target="../media/image38.png"/><Relationship Id="rId1" Type="http://schemas.openxmlformats.org/officeDocument/2006/relationships/slideLayout" Target="../slideLayouts/slideLayout7.xml"/><Relationship Id="rId6" Type="http://schemas.openxmlformats.org/officeDocument/2006/relationships/slide" Target="slide3.xml"/><Relationship Id="rId5" Type="http://schemas.openxmlformats.org/officeDocument/2006/relationships/image" Target="../media/image41.jpeg"/><Relationship Id="rId10" Type="http://schemas.openxmlformats.org/officeDocument/2006/relationships/image" Target="../media/image44.png"/><Relationship Id="rId4" Type="http://schemas.openxmlformats.org/officeDocument/2006/relationships/image" Target="../media/image40.jpeg"/><Relationship Id="rId9" Type="http://schemas.openxmlformats.org/officeDocument/2006/relationships/image" Target="../media/image43.png"/></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hyperlink" Target="https://disk.yandex.ru/i/jUsbPz94WCoFrw" TargetMode="External"/><Relationship Id="rId1" Type="http://schemas.openxmlformats.org/officeDocument/2006/relationships/slideLayout" Target="../slideLayouts/slideLayout7.xml"/><Relationship Id="rId6" Type="http://schemas.openxmlformats.org/officeDocument/2006/relationships/image" Target="../media/image45.png"/><Relationship Id="rId5" Type="http://schemas.openxmlformats.org/officeDocument/2006/relationships/slide" Target="slide31.xml"/><Relationship Id="rId4" Type="http://schemas.openxmlformats.org/officeDocument/2006/relationships/slide" Target="slide29.xml"/></Relationships>
</file>

<file path=ppt/slides/_rels/slide2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slide" Target="slide27.xml"/><Relationship Id="rId4" Type="http://schemas.openxmlformats.org/officeDocument/2006/relationships/image" Target="../media/image48.png"/></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image" Target="../media/image49.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28.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50.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 Target="slide30.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slide" Target="slide31.xml"/><Relationship Id="rId3" Type="http://schemas.openxmlformats.org/officeDocument/2006/relationships/slide" Target="slide7.xml"/><Relationship Id="rId7" Type="http://schemas.openxmlformats.org/officeDocument/2006/relationships/slide" Target="slide22.xml"/><Relationship Id="rId2" Type="http://schemas.openxmlformats.org/officeDocument/2006/relationships/slide" Target="slide4.xml"/><Relationship Id="rId1" Type="http://schemas.openxmlformats.org/officeDocument/2006/relationships/slideLayout" Target="../slideLayouts/slideLayout7.xml"/><Relationship Id="rId6" Type="http://schemas.openxmlformats.org/officeDocument/2006/relationships/slide" Target="slide25.xml"/><Relationship Id="rId5" Type="http://schemas.openxmlformats.org/officeDocument/2006/relationships/slide" Target="slide21.xml"/><Relationship Id="rId4" Type="http://schemas.openxmlformats.org/officeDocument/2006/relationships/slide" Target="slide16.xml"/></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 Target="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6.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 Target="slide9.xml"/><Relationship Id="rId7" Type="http://schemas.openxmlformats.org/officeDocument/2006/relationships/slide" Target="slide3.xml"/><Relationship Id="rId2" Type="http://schemas.openxmlformats.org/officeDocument/2006/relationships/slide" Target="slide8.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slide" Target="slide11.xml"/><Relationship Id="rId4" Type="http://schemas.openxmlformats.org/officeDocument/2006/relationships/slide" Target="slide10.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slide" Target="slide7.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9.png"/><Relationship Id="rId2" Type="http://schemas.openxmlformats.org/officeDocument/2006/relationships/hyperlink" Target="https://disk.yandex.ru/i/vmMg6M62MHZ9TQ" TargetMode="External"/><Relationship Id="rId1" Type="http://schemas.openxmlformats.org/officeDocument/2006/relationships/slideLayout" Target="../slideLayouts/slideLayout7.xml"/><Relationship Id="rId6" Type="http://schemas.openxmlformats.org/officeDocument/2006/relationships/slide" Target="slide7.xml"/><Relationship Id="rId5" Type="http://schemas.openxmlformats.org/officeDocument/2006/relationships/hyperlink" Target="http://otvoyna.ru/partiz.htm" TargetMode="External"/><Relationship Id="rId4" Type="http://schemas.openxmlformats.org/officeDocument/2006/relationships/hyperlink" Target="https://disk.yandex.ru/d/cHm7IZILad0g2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73722" y="0"/>
            <a:ext cx="11418277" cy="2585323"/>
          </a:xfrm>
          <a:prstGeom prst="rect">
            <a:avLst/>
          </a:prstGeom>
          <a:noFill/>
        </p:spPr>
        <p:txBody>
          <a:bodyPr wrap="square" rtlCol="0">
            <a:spAutoFit/>
          </a:bodyPr>
          <a:lstStyle/>
          <a:p>
            <a:r>
              <a:rPr lang="ru-RU" i="1" dirty="0"/>
              <a:t> </a:t>
            </a:r>
            <a:endParaRPr lang="ru-RU" dirty="0"/>
          </a:p>
          <a:p>
            <a:r>
              <a:rPr lang="ru-RU" i="1" dirty="0"/>
              <a:t> </a:t>
            </a:r>
            <a:endParaRPr lang="ru-RU" dirty="0" smtClean="0">
              <a:solidFill>
                <a:srgbClr val="000000"/>
              </a:solidFill>
            </a:endParaRPr>
          </a:p>
          <a:p>
            <a:pPr algn="ctr"/>
            <a:r>
              <a:rPr lang="ru-RU" b="1" i="1" dirty="0" smtClean="0">
                <a:solidFill>
                  <a:srgbClr val="000000"/>
                </a:solidFill>
              </a:rPr>
              <a:t>Министерство образование и молодёжной политики Свердловской области  </a:t>
            </a:r>
            <a:endParaRPr lang="ru-RU" b="1" dirty="0" smtClean="0">
              <a:solidFill>
                <a:srgbClr val="000000"/>
              </a:solidFill>
            </a:endParaRPr>
          </a:p>
          <a:p>
            <a:pPr algn="ctr"/>
            <a:r>
              <a:rPr lang="ru-RU" b="1" i="1" dirty="0" smtClean="0">
                <a:solidFill>
                  <a:srgbClr val="000000"/>
                </a:solidFill>
              </a:rPr>
              <a:t>ГАПОУ </a:t>
            </a:r>
            <a:r>
              <a:rPr lang="ru-RU" b="1" i="1" dirty="0">
                <a:solidFill>
                  <a:srgbClr val="000000"/>
                </a:solidFill>
              </a:rPr>
              <a:t>СО «</a:t>
            </a:r>
            <a:r>
              <a:rPr lang="ru-RU" b="1" i="1" dirty="0" err="1" smtClean="0">
                <a:solidFill>
                  <a:srgbClr val="000000"/>
                </a:solidFill>
              </a:rPr>
              <a:t>Ревдинский</a:t>
            </a:r>
            <a:r>
              <a:rPr lang="ru-RU" b="1" i="1" dirty="0" smtClean="0">
                <a:solidFill>
                  <a:srgbClr val="000000"/>
                </a:solidFill>
              </a:rPr>
              <a:t> </a:t>
            </a:r>
            <a:r>
              <a:rPr lang="ru-RU" b="1" i="1" dirty="0">
                <a:solidFill>
                  <a:srgbClr val="000000"/>
                </a:solidFill>
              </a:rPr>
              <a:t>педагогический колледж»</a:t>
            </a:r>
            <a:endParaRPr lang="ru-RU" b="1" dirty="0">
              <a:solidFill>
                <a:srgbClr val="000000"/>
              </a:solidFill>
            </a:endParaRPr>
          </a:p>
          <a:p>
            <a:pPr algn="ctr"/>
            <a:r>
              <a:rPr lang="ru-RU" dirty="0">
                <a:solidFill>
                  <a:srgbClr val="000000"/>
                </a:solidFill>
              </a:rPr>
              <a:t> </a:t>
            </a:r>
          </a:p>
          <a:p>
            <a:pPr algn="ctr"/>
            <a:r>
              <a:rPr lang="ru-RU" dirty="0">
                <a:solidFill>
                  <a:srgbClr val="000000"/>
                </a:solidFill>
              </a:rPr>
              <a:t>   </a:t>
            </a:r>
          </a:p>
          <a:p>
            <a:pPr algn="ctr"/>
            <a:r>
              <a:rPr lang="ru-RU" dirty="0" smtClean="0">
                <a:solidFill>
                  <a:srgbClr val="FFFF00"/>
                </a:solidFill>
              </a:rPr>
              <a:t>УРОКИ  ПОБЕДЫ</a:t>
            </a:r>
          </a:p>
          <a:p>
            <a:pPr algn="ctr"/>
            <a:r>
              <a:rPr lang="ru-RU" dirty="0">
                <a:solidFill>
                  <a:srgbClr val="000000"/>
                </a:solidFill>
              </a:rPr>
              <a:t> </a:t>
            </a:r>
            <a:r>
              <a:rPr lang="ru-RU" sz="3600" b="1" dirty="0" smtClean="0">
                <a:solidFill>
                  <a:srgbClr val="FFFF00"/>
                </a:solidFill>
              </a:rPr>
              <a:t> Тыл в годы Великой </a:t>
            </a:r>
            <a:r>
              <a:rPr lang="ru-RU" sz="3600" b="1" dirty="0" smtClean="0">
                <a:solidFill>
                  <a:srgbClr val="000000"/>
                </a:solidFill>
              </a:rPr>
              <a:t> </a:t>
            </a:r>
            <a:r>
              <a:rPr lang="ru-RU" sz="3600" b="1" dirty="0" smtClean="0">
                <a:solidFill>
                  <a:srgbClr val="FFFF00"/>
                </a:solidFill>
              </a:rPr>
              <a:t>Отечественной войны</a:t>
            </a:r>
          </a:p>
        </p:txBody>
      </p:sp>
      <p:sp>
        <p:nvSpPr>
          <p:cNvPr id="4" name="TextBox 3"/>
          <p:cNvSpPr txBox="1"/>
          <p:nvPr/>
        </p:nvSpPr>
        <p:spPr>
          <a:xfrm>
            <a:off x="7427742" y="3488789"/>
            <a:ext cx="4764258" cy="2862322"/>
          </a:xfrm>
          <a:prstGeom prst="rect">
            <a:avLst/>
          </a:prstGeom>
          <a:noFill/>
        </p:spPr>
        <p:txBody>
          <a:bodyPr wrap="square" rtlCol="0">
            <a:spAutoFit/>
          </a:bodyPr>
          <a:lstStyle/>
          <a:p>
            <a:r>
              <a:rPr lang="ru-RU" b="1" dirty="0" smtClean="0">
                <a:latin typeface="Times New Roman" pitchFamily="18" charset="0"/>
                <a:cs typeface="Times New Roman" pitchFamily="18" charset="0"/>
              </a:rPr>
              <a:t>Автор:</a:t>
            </a:r>
          </a:p>
          <a:p>
            <a:r>
              <a:rPr lang="ru-RU" dirty="0" err="1" smtClean="0">
                <a:latin typeface="Times New Roman" pitchFamily="18" charset="0"/>
                <a:cs typeface="Times New Roman" pitchFamily="18" charset="0"/>
              </a:rPr>
              <a:t>Семка</a:t>
            </a:r>
            <a:r>
              <a:rPr lang="ru-RU" dirty="0" smtClean="0">
                <a:latin typeface="Times New Roman" pitchFamily="18" charset="0"/>
                <a:cs typeface="Times New Roman" pitchFamily="18" charset="0"/>
              </a:rPr>
              <a:t> Татьяна Леонидовна, преподаватель истории и обществознания</a:t>
            </a:r>
          </a:p>
          <a:p>
            <a:r>
              <a:rPr lang="ru-RU" dirty="0" smtClean="0">
                <a:latin typeface="Times New Roman" pitchFamily="18" charset="0"/>
                <a:cs typeface="Times New Roman" pitchFamily="18" charset="0"/>
              </a:rPr>
              <a:t>ГАПОУ СО «РПК» ГО Ревда,</a:t>
            </a:r>
          </a:p>
          <a:p>
            <a:r>
              <a:rPr lang="ru-RU" dirty="0" smtClean="0">
                <a:latin typeface="Times New Roman" pitchFamily="18" charset="0"/>
                <a:cs typeface="Times New Roman" pitchFamily="18" charset="0"/>
              </a:rPr>
              <a:t>Свердловская область</a:t>
            </a:r>
          </a:p>
          <a:p>
            <a:endParaRPr lang="ru-RU" dirty="0" smtClean="0">
              <a:latin typeface="Times New Roman" pitchFamily="18" charset="0"/>
              <a:cs typeface="Times New Roman" pitchFamily="18" charset="0"/>
            </a:endParaRPr>
          </a:p>
          <a:p>
            <a:endParaRPr lang="ru-RU" dirty="0" smtClean="0">
              <a:latin typeface="Times New Roman" pitchFamily="18" charset="0"/>
              <a:cs typeface="Times New Roman" pitchFamily="18" charset="0"/>
            </a:endParaRPr>
          </a:p>
          <a:p>
            <a:endParaRPr lang="ru-RU" dirty="0" smtClean="0">
              <a:latin typeface="Times New Roman" pitchFamily="18" charset="0"/>
              <a:cs typeface="Times New Roman" pitchFamily="18" charset="0"/>
            </a:endParaRPr>
          </a:p>
          <a:p>
            <a:endParaRPr lang="ru-RU" dirty="0" smtClean="0">
              <a:latin typeface="Times New Roman" pitchFamily="18" charset="0"/>
              <a:cs typeface="Times New Roman" pitchFamily="18" charset="0"/>
            </a:endParaRPr>
          </a:p>
          <a:p>
            <a:endParaRPr lang="ru-RU" dirty="0">
              <a:solidFill>
                <a:srgbClr val="000000"/>
              </a:solidFill>
            </a:endParaRPr>
          </a:p>
        </p:txBody>
      </p:sp>
      <p:sp>
        <p:nvSpPr>
          <p:cNvPr id="5" name="Прямоугольник 4"/>
          <p:cNvSpPr/>
          <p:nvPr/>
        </p:nvSpPr>
        <p:spPr>
          <a:xfrm>
            <a:off x="5556738" y="6372665"/>
            <a:ext cx="2809340" cy="461665"/>
          </a:xfrm>
          <a:prstGeom prst="rect">
            <a:avLst/>
          </a:prstGeom>
        </p:spPr>
        <p:txBody>
          <a:bodyPr wrap="square">
            <a:spAutoFit/>
          </a:bodyPr>
          <a:lstStyle/>
          <a:p>
            <a:r>
              <a:rPr lang="ru-RU" sz="2400" b="1" dirty="0" smtClean="0">
                <a:latin typeface="Times New Roman" pitchFamily="18" charset="0"/>
                <a:cs typeface="Times New Roman" pitchFamily="18" charset="0"/>
              </a:rPr>
              <a:t>2023 – 2024 </a:t>
            </a:r>
            <a:r>
              <a:rPr lang="ru-RU" sz="2400" b="1" dirty="0" err="1" smtClean="0">
                <a:latin typeface="Times New Roman" pitchFamily="18" charset="0"/>
                <a:cs typeface="Times New Roman" pitchFamily="18" charset="0"/>
              </a:rPr>
              <a:t>уч</a:t>
            </a:r>
            <a:r>
              <a:rPr lang="ru-RU" sz="2400" b="1" dirty="0" smtClean="0">
                <a:latin typeface="Times New Roman" pitchFamily="18" charset="0"/>
                <a:cs typeface="Times New Roman" pitchFamily="18" charset="0"/>
              </a:rPr>
              <a:t>. г.   </a:t>
            </a:r>
          </a:p>
        </p:txBody>
      </p:sp>
      <p:pic>
        <p:nvPicPr>
          <p:cNvPr id="2050" name="Picture 2"/>
          <p:cNvPicPr>
            <a:picLocks noChangeAspect="1" noChangeArrowheads="1"/>
          </p:cNvPicPr>
          <p:nvPr/>
        </p:nvPicPr>
        <p:blipFill>
          <a:blip r:embed="rId3" cstate="print"/>
          <a:srcRect/>
          <a:stretch>
            <a:fillRect/>
          </a:stretch>
        </p:blipFill>
        <p:spPr bwMode="auto">
          <a:xfrm>
            <a:off x="225286" y="3202885"/>
            <a:ext cx="4873487" cy="3655115"/>
          </a:xfrm>
          <a:prstGeom prst="rect">
            <a:avLst/>
          </a:prstGeom>
          <a:noFill/>
          <a:ln w="9525">
            <a:noFill/>
            <a:miter lim="800000"/>
            <a:headEnd/>
            <a:tailEnd/>
          </a:ln>
          <a:effectLst/>
        </p:spPr>
      </p:pic>
    </p:spTree>
    <p:extLst>
      <p:ext uri="{BB962C8B-B14F-4D97-AF65-F5344CB8AC3E}">
        <p14:creationId xmlns="" xmlns:p14="http://schemas.microsoft.com/office/powerpoint/2010/main" val="3051606894"/>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256208" y="255839"/>
          <a:ext cx="8278192" cy="6092653"/>
        </p:xfrm>
        <a:graphic>
          <a:graphicData uri="http://schemas.openxmlformats.org/drawingml/2006/table">
            <a:tbl>
              <a:tblPr firstRow="1" bandRow="1">
                <a:tableStyleId>{5C22544A-7EE6-4342-B048-85BDC9FD1C3A}</a:tableStyleId>
              </a:tblPr>
              <a:tblGrid>
                <a:gridCol w="8278192"/>
              </a:tblGrid>
              <a:tr h="247744">
                <a:tc>
                  <a:txBody>
                    <a:bodyPr/>
                    <a:lstStyle/>
                    <a:p>
                      <a:endParaRPr lang="ru-RU" dirty="0"/>
                    </a:p>
                  </a:txBody>
                  <a:tcPr/>
                </a:tc>
              </a:tr>
              <a:tr h="5726893">
                <a:tc>
                  <a:txBody>
                    <a:bodyPr/>
                    <a:lstStyle/>
                    <a:p>
                      <a:r>
                        <a:rPr lang="ru-RU" i="1" dirty="0" smtClean="0"/>
                        <a:t>"Дети школьного возраста могут гордиться тем, что они отстояли Ленинград вместе со своими отцами, матерями, старшими братьями и сестрами» -писал в заметках Александр Фадеев.</a:t>
                      </a:r>
                      <a:endParaRPr lang="ru-RU" dirty="0" smtClean="0"/>
                    </a:p>
                    <a:p>
                      <a:r>
                        <a:rPr lang="ru-RU" dirty="0" smtClean="0"/>
                        <a:t>Школьники, действительно, сыграли важную роль. Мальчишки и девчонки тушили пожары, дежурили ночами на смотровых вышках. Те, кто был помладше, отстаивали очереди за хлебом. Ребята, несмотря на морозы, носили ведра воды из прорубей на Неве.</a:t>
                      </a:r>
                    </a:p>
                    <a:p>
                      <a:r>
                        <a:rPr lang="ru-RU" dirty="0" smtClean="0"/>
                        <a:t>Благородные и добрые мальчики прятали недоеденный сухарь в кармане и подкармливали своих младших сестер и братьев. Те, в свою очередь, делали тоже самое, только по отношению к совсем малышам.</a:t>
                      </a:r>
                    </a:p>
                    <a:p>
                      <a:r>
                        <a:rPr kumimoji="0" lang="ru-RU" b="0" i="0" kern="1200" dirty="0" smtClean="0">
                          <a:solidFill>
                            <a:schemeClr val="dk1"/>
                          </a:solidFill>
                          <a:latin typeface="+mn-lt"/>
                          <a:ea typeface="+mn-ea"/>
                          <a:cs typeface="+mn-cs"/>
                        </a:rPr>
                        <a:t>Страшным символом блокадного Ленинграда стал дневник Тани Савичевой. Записи, которые и сегодня не оставляют равнодушных.</a:t>
                      </a:r>
                    </a:p>
                    <a:p>
                      <a:r>
                        <a:rPr kumimoji="0" lang="ru-RU" b="0" i="1" kern="1200" dirty="0" smtClean="0">
                          <a:solidFill>
                            <a:schemeClr val="dk1"/>
                          </a:solidFill>
                          <a:latin typeface="+mn-lt"/>
                          <a:ea typeface="+mn-ea"/>
                          <a:cs typeface="+mn-cs"/>
                        </a:rPr>
                        <a:t>«Бабушка умерла 25 января…», «Мама 13 мая…», «Дядя Алеша 10 мая», «Умерли все. Осталась одна Таня».</a:t>
                      </a:r>
                      <a:endParaRPr kumimoji="0" lang="ru-RU" b="0" i="0" kern="1200" dirty="0" smtClean="0">
                        <a:solidFill>
                          <a:schemeClr val="dk1"/>
                        </a:solidFill>
                        <a:latin typeface="+mn-lt"/>
                        <a:ea typeface="+mn-ea"/>
                        <a:cs typeface="+mn-cs"/>
                      </a:endParaRPr>
                    </a:p>
                    <a:p>
                      <a:r>
                        <a:rPr kumimoji="0" lang="ru-RU" b="0" i="0" kern="1200" dirty="0" smtClean="0">
                          <a:solidFill>
                            <a:schemeClr val="dk1"/>
                          </a:solidFill>
                          <a:latin typeface="+mn-lt"/>
                          <a:ea typeface="+mn-ea"/>
                          <a:cs typeface="+mn-cs"/>
                        </a:rPr>
                        <a:t>Самой девочки не стало в 1945 года. Она умерла уже во время эвакуации.</a:t>
                      </a:r>
                    </a:p>
                    <a:p>
                      <a:r>
                        <a:rPr kumimoji="0" lang="ru-RU" b="0" i="0" kern="1200" dirty="0" smtClean="0">
                          <a:solidFill>
                            <a:schemeClr val="dk1"/>
                          </a:solidFill>
                          <a:latin typeface="+mn-lt"/>
                          <a:ea typeface="+mn-ea"/>
                          <a:cs typeface="+mn-cs"/>
                        </a:rPr>
                        <a:t>Учиться в блокадном Ленинграде было подвигом, особенно в морозы. Детям и учителям приходилось самостоятельно колоть дрова, чтобы в классе стало хоть чуть-чуть теплее. Записи не велись, не только потому, что замерзали детские худые ручки, но и потому что, при минусовой температуре чернила не писали. Занятия длились не больше 25 минут.</a:t>
                      </a:r>
                      <a:endParaRPr lang="ru-RU" dirty="0"/>
                    </a:p>
                  </a:txBody>
                  <a:tcPr/>
                </a:tc>
              </a:tr>
            </a:tbl>
          </a:graphicData>
        </a:graphic>
      </p:graphicFrame>
      <p:pic>
        <p:nvPicPr>
          <p:cNvPr id="22530" name="Picture 2"/>
          <p:cNvPicPr>
            <a:picLocks noChangeAspect="1" noChangeArrowheads="1"/>
          </p:cNvPicPr>
          <p:nvPr/>
        </p:nvPicPr>
        <p:blipFill>
          <a:blip r:embed="rId2" cstate="print"/>
          <a:srcRect/>
          <a:stretch>
            <a:fillRect/>
          </a:stretch>
        </p:blipFill>
        <p:spPr bwMode="auto">
          <a:xfrm>
            <a:off x="8928086" y="384313"/>
            <a:ext cx="2787250" cy="2040834"/>
          </a:xfrm>
          <a:prstGeom prst="rect">
            <a:avLst/>
          </a:prstGeom>
          <a:noFill/>
          <a:ln w="9525">
            <a:noFill/>
            <a:miter lim="800000"/>
            <a:headEnd/>
            <a:tailEnd/>
          </a:ln>
          <a:effectLst/>
        </p:spPr>
      </p:pic>
      <p:pic>
        <p:nvPicPr>
          <p:cNvPr id="22531" name="Picture 3"/>
          <p:cNvPicPr>
            <a:picLocks noChangeAspect="1" noChangeArrowheads="1"/>
          </p:cNvPicPr>
          <p:nvPr/>
        </p:nvPicPr>
        <p:blipFill>
          <a:blip r:embed="rId3" cstate="print"/>
          <a:srcRect/>
          <a:stretch>
            <a:fillRect/>
          </a:stretch>
        </p:blipFill>
        <p:spPr bwMode="auto">
          <a:xfrm>
            <a:off x="8958469" y="2695497"/>
            <a:ext cx="2779765" cy="1849998"/>
          </a:xfrm>
          <a:prstGeom prst="rect">
            <a:avLst/>
          </a:prstGeom>
          <a:noFill/>
          <a:ln w="9525">
            <a:noFill/>
            <a:miter lim="800000"/>
            <a:headEnd/>
            <a:tailEnd/>
          </a:ln>
          <a:effectLst/>
        </p:spPr>
      </p:pic>
      <p:pic>
        <p:nvPicPr>
          <p:cNvPr id="22532" name="Picture 4"/>
          <p:cNvPicPr>
            <a:picLocks noChangeAspect="1" noChangeArrowheads="1"/>
          </p:cNvPicPr>
          <p:nvPr/>
        </p:nvPicPr>
        <p:blipFill>
          <a:blip r:embed="rId4" cstate="print"/>
          <a:srcRect/>
          <a:stretch>
            <a:fillRect/>
          </a:stretch>
        </p:blipFill>
        <p:spPr bwMode="auto">
          <a:xfrm>
            <a:off x="8591585" y="4823791"/>
            <a:ext cx="1749874" cy="1729408"/>
          </a:xfrm>
          <a:prstGeom prst="rect">
            <a:avLst/>
          </a:prstGeom>
          <a:noFill/>
          <a:ln w="9525">
            <a:noFill/>
            <a:miter lim="800000"/>
            <a:headEnd/>
            <a:tailEnd/>
          </a:ln>
          <a:effectLst/>
        </p:spPr>
      </p:pic>
      <p:pic>
        <p:nvPicPr>
          <p:cNvPr id="22533" name="Picture 5"/>
          <p:cNvPicPr>
            <a:picLocks noChangeAspect="1" noChangeArrowheads="1"/>
          </p:cNvPicPr>
          <p:nvPr/>
        </p:nvPicPr>
        <p:blipFill>
          <a:blip r:embed="rId5" cstate="print"/>
          <a:srcRect/>
          <a:stretch>
            <a:fillRect/>
          </a:stretch>
        </p:blipFill>
        <p:spPr bwMode="auto">
          <a:xfrm>
            <a:off x="10407686" y="5221356"/>
            <a:ext cx="1784314" cy="1291880"/>
          </a:xfrm>
          <a:prstGeom prst="rect">
            <a:avLst/>
          </a:prstGeom>
          <a:noFill/>
          <a:ln w="9525">
            <a:noFill/>
            <a:miter lim="800000"/>
            <a:headEnd/>
            <a:tailEnd/>
          </a:ln>
          <a:effectLst/>
        </p:spPr>
      </p:pic>
      <p:pic>
        <p:nvPicPr>
          <p:cNvPr id="7" name="Picture 16">
            <a:hlinkClick r:id="rId6" action="ppaction://hlinksldjump"/>
          </p:cNvPr>
          <p:cNvPicPr>
            <a:picLocks noChangeAspect="1" noChangeArrowheads="1"/>
          </p:cNvPicPr>
          <p:nvPr/>
        </p:nvPicPr>
        <p:blipFill>
          <a:blip r:embed="rId7" cstate="print"/>
          <a:srcRect/>
          <a:stretch>
            <a:fillRect/>
          </a:stretch>
        </p:blipFill>
        <p:spPr bwMode="auto">
          <a:xfrm>
            <a:off x="7249551" y="5997525"/>
            <a:ext cx="604909" cy="56974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вал 1"/>
          <p:cNvSpPr/>
          <p:nvPr/>
        </p:nvSpPr>
        <p:spPr>
          <a:xfrm>
            <a:off x="5181601" y="2213113"/>
            <a:ext cx="4055165" cy="139147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rgbClr val="FFFF00"/>
                </a:solidFill>
                <a:latin typeface="Times New Roman" pitchFamily="18" charset="0"/>
                <a:cs typeface="Times New Roman" pitchFamily="18" charset="0"/>
              </a:rPr>
              <a:t>Чем занимались дети - труженики тыла?</a:t>
            </a:r>
            <a:endParaRPr lang="ru-RU" sz="2400" dirty="0">
              <a:solidFill>
                <a:srgbClr val="FFFF00"/>
              </a:solidFill>
              <a:latin typeface="Times New Roman" pitchFamily="18" charset="0"/>
              <a:cs typeface="Times New Roman" pitchFamily="18" charset="0"/>
            </a:endParaRPr>
          </a:p>
        </p:txBody>
      </p:sp>
      <p:sp>
        <p:nvSpPr>
          <p:cNvPr id="3" name="Прямоугольник 2"/>
          <p:cNvSpPr/>
          <p:nvPr/>
        </p:nvSpPr>
        <p:spPr>
          <a:xfrm>
            <a:off x="1153550" y="1603717"/>
            <a:ext cx="2771336" cy="25181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Работали в совхозах и колхозах  на полях,  в коровниках, на лесоповале</a:t>
            </a:r>
            <a:endParaRPr lang="ru-RU" dirty="0"/>
          </a:p>
        </p:txBody>
      </p:sp>
      <p:pic>
        <p:nvPicPr>
          <p:cNvPr id="4" name="Picture 16">
            <a:hlinkClick r:id="rId2" action="ppaction://hlinksldjump"/>
          </p:cNvPr>
          <p:cNvPicPr>
            <a:picLocks noChangeAspect="1" noChangeArrowheads="1"/>
          </p:cNvPicPr>
          <p:nvPr/>
        </p:nvPicPr>
        <p:blipFill>
          <a:blip r:embed="rId3" cstate="print"/>
          <a:srcRect/>
          <a:stretch>
            <a:fillRect/>
          </a:stretch>
        </p:blipFill>
        <p:spPr bwMode="auto">
          <a:xfrm>
            <a:off x="3516678" y="3702046"/>
            <a:ext cx="397808" cy="371059"/>
          </a:xfrm>
          <a:prstGeom prst="rect">
            <a:avLst/>
          </a:prstGeom>
          <a:noFill/>
          <a:ln w="9525">
            <a:noFill/>
            <a:miter lim="800000"/>
            <a:headEnd/>
            <a:tailEnd/>
          </a:ln>
          <a:effectLst/>
        </p:spPr>
      </p:pic>
      <p:sp>
        <p:nvSpPr>
          <p:cNvPr id="5" name="Прямоугольник 4"/>
          <p:cNvSpPr/>
          <p:nvPr/>
        </p:nvSpPr>
        <p:spPr>
          <a:xfrm>
            <a:off x="4214190" y="3843131"/>
            <a:ext cx="2451653" cy="26901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оказывали посильную помощь, наряду с взрослыми становясь у заводских станков. </a:t>
            </a:r>
            <a:endParaRPr lang="ru-RU" dirty="0"/>
          </a:p>
        </p:txBody>
      </p:sp>
      <p:sp>
        <p:nvSpPr>
          <p:cNvPr id="6" name="Прямоугольник 5">
            <a:hlinkClick r:id="rId4" action="ppaction://hlinksldjump"/>
          </p:cNvPr>
          <p:cNvSpPr/>
          <p:nvPr/>
        </p:nvSpPr>
        <p:spPr>
          <a:xfrm>
            <a:off x="7944680" y="4068418"/>
            <a:ext cx="2888974" cy="231250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оказывали медицинским работникам помощь в обслуживании раненых, в организации их питания, раздачи подарков, организации концертов, писанию писем, чтении книг.</a:t>
            </a:r>
            <a:endParaRPr lang="ru-RU" dirty="0"/>
          </a:p>
        </p:txBody>
      </p:sp>
      <p:sp>
        <p:nvSpPr>
          <p:cNvPr id="7" name="Прямоугольник 6"/>
          <p:cNvSpPr/>
          <p:nvPr/>
        </p:nvSpPr>
        <p:spPr>
          <a:xfrm>
            <a:off x="4937760" y="172277"/>
            <a:ext cx="2099143" cy="16846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собирали зимние вещи и подарки для воинов Красной Армии.</a:t>
            </a:r>
            <a:endParaRPr lang="ru-RU" dirty="0"/>
          </a:p>
        </p:txBody>
      </p:sp>
      <p:sp>
        <p:nvSpPr>
          <p:cNvPr id="8" name="Прямоугольник 7"/>
          <p:cNvSpPr/>
          <p:nvPr/>
        </p:nvSpPr>
        <p:spPr>
          <a:xfrm>
            <a:off x="7944676" y="231913"/>
            <a:ext cx="2537793" cy="19546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массово участвовали в субботниках и воскресниках, а заработанные средства перечисляли в фонд Обороны страны</a:t>
            </a:r>
            <a:endParaRPr lang="ru-RU" dirty="0"/>
          </a:p>
        </p:txBody>
      </p:sp>
      <p:sp>
        <p:nvSpPr>
          <p:cNvPr id="10" name="Стрелка влево 9"/>
          <p:cNvSpPr/>
          <p:nvPr/>
        </p:nvSpPr>
        <p:spPr>
          <a:xfrm>
            <a:off x="4084931" y="2671230"/>
            <a:ext cx="1077911" cy="40959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Стрелка влево 10"/>
          <p:cNvSpPr/>
          <p:nvPr/>
        </p:nvSpPr>
        <p:spPr>
          <a:xfrm rot="-1800000">
            <a:off x="5579165" y="3458817"/>
            <a:ext cx="636105" cy="39756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Стрелка влево 11"/>
          <p:cNvSpPr/>
          <p:nvPr/>
        </p:nvSpPr>
        <p:spPr>
          <a:xfrm rot="-6840000">
            <a:off x="8024190" y="3571460"/>
            <a:ext cx="636105" cy="39756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Стрелка влево 12"/>
          <p:cNvSpPr/>
          <p:nvPr/>
        </p:nvSpPr>
        <p:spPr>
          <a:xfrm rot="-13380000">
            <a:off x="8547650" y="2186608"/>
            <a:ext cx="636105" cy="39756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Стрелка вверх 13"/>
          <p:cNvSpPr/>
          <p:nvPr/>
        </p:nvSpPr>
        <p:spPr>
          <a:xfrm rot="-2160000">
            <a:off x="5907532" y="1797565"/>
            <a:ext cx="369061" cy="58356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5" name="Picture 16">
            <a:hlinkClick r:id="rId5" action="ppaction://hlinksldjump"/>
          </p:cNvPr>
          <p:cNvPicPr>
            <a:picLocks noChangeAspect="1" noChangeArrowheads="1"/>
          </p:cNvPicPr>
          <p:nvPr/>
        </p:nvPicPr>
        <p:blipFill>
          <a:blip r:embed="rId3" cstate="print"/>
          <a:srcRect/>
          <a:stretch>
            <a:fillRect/>
          </a:stretch>
        </p:blipFill>
        <p:spPr bwMode="auto">
          <a:xfrm>
            <a:off x="6707700" y="1491074"/>
            <a:ext cx="397808" cy="371059"/>
          </a:xfrm>
          <a:prstGeom prst="rect">
            <a:avLst/>
          </a:prstGeom>
          <a:noFill/>
          <a:ln w="9525">
            <a:noFill/>
            <a:miter lim="800000"/>
            <a:headEnd/>
            <a:tailEnd/>
          </a:ln>
          <a:effectLst/>
        </p:spPr>
      </p:pic>
      <p:pic>
        <p:nvPicPr>
          <p:cNvPr id="17" name="Picture 16">
            <a:hlinkClick r:id="rId4" action="ppaction://hlinksldjump"/>
          </p:cNvPr>
          <p:cNvPicPr>
            <a:picLocks noChangeAspect="1" noChangeArrowheads="1"/>
          </p:cNvPicPr>
          <p:nvPr/>
        </p:nvPicPr>
        <p:blipFill>
          <a:blip r:embed="rId3" cstate="print"/>
          <a:srcRect/>
          <a:stretch>
            <a:fillRect/>
          </a:stretch>
        </p:blipFill>
        <p:spPr bwMode="auto">
          <a:xfrm>
            <a:off x="10388747" y="6044317"/>
            <a:ext cx="397808" cy="371059"/>
          </a:xfrm>
          <a:prstGeom prst="rect">
            <a:avLst/>
          </a:prstGeom>
          <a:noFill/>
          <a:ln w="9525">
            <a:noFill/>
            <a:miter lim="800000"/>
            <a:headEnd/>
            <a:tailEnd/>
          </a:ln>
          <a:effectLst/>
        </p:spPr>
      </p:pic>
      <p:pic>
        <p:nvPicPr>
          <p:cNvPr id="18" name="Picture 16">
            <a:hlinkClick r:id="rId6" action="ppaction://hlinksldjump"/>
          </p:cNvPr>
          <p:cNvPicPr>
            <a:picLocks noChangeAspect="1" noChangeArrowheads="1"/>
          </p:cNvPicPr>
          <p:nvPr/>
        </p:nvPicPr>
        <p:blipFill>
          <a:blip r:embed="rId3" cstate="print"/>
          <a:srcRect/>
          <a:stretch>
            <a:fillRect/>
          </a:stretch>
        </p:blipFill>
        <p:spPr bwMode="auto">
          <a:xfrm>
            <a:off x="6264568" y="6140446"/>
            <a:ext cx="397808" cy="371059"/>
          </a:xfrm>
          <a:prstGeom prst="rect">
            <a:avLst/>
          </a:prstGeom>
          <a:noFill/>
          <a:ln w="9525">
            <a:noFill/>
            <a:miter lim="800000"/>
            <a:headEnd/>
            <a:tailEnd/>
          </a:ln>
          <a:effectLst/>
        </p:spPr>
      </p:pic>
      <p:pic>
        <p:nvPicPr>
          <p:cNvPr id="19" name="Picture 16">
            <a:hlinkClick r:id="rId7" action="ppaction://hlinksldjump"/>
          </p:cNvPr>
          <p:cNvPicPr>
            <a:picLocks noChangeAspect="1" noChangeArrowheads="1"/>
          </p:cNvPicPr>
          <p:nvPr/>
        </p:nvPicPr>
        <p:blipFill>
          <a:blip r:embed="rId3" cstate="print"/>
          <a:srcRect/>
          <a:stretch>
            <a:fillRect/>
          </a:stretch>
        </p:blipFill>
        <p:spPr bwMode="auto">
          <a:xfrm>
            <a:off x="11352628" y="6020971"/>
            <a:ext cx="604909" cy="56974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1274" y="210059"/>
            <a:ext cx="8653670" cy="2862322"/>
          </a:xfrm>
          <a:prstGeom prst="rect">
            <a:avLst/>
          </a:prstGeom>
        </p:spPr>
        <p:txBody>
          <a:bodyPr wrap="square">
            <a:spAutoFit/>
          </a:bodyPr>
          <a:lstStyle/>
          <a:p>
            <a:pPr algn="just"/>
            <a:r>
              <a:rPr lang="ru-RU" dirty="0" smtClean="0"/>
              <a:t>Подростки трудились в поле, на фермах рядом с матерями, старшими братьями и сестрами. В целом по стране более 20 млн. детей и подростков – жителей деревень стали основной рабочей силой в сельском хозяйстве. За годы войны ими было отработано более 585 млн. трудодней. Пионеры и комсомольцы помогали сеять, обрабатывать овощные культуры, убирать урожай в коллективных хозяйствах.  С 4-х часов утра до 10 часов вечера продолжался рабочий день на севе, а во время уборки урожая не редкостью была ночная молотьба. Самые младшие школьники выходили на поля собирать колоски. Успехи советской военной экономии были достигнуты ценой мобилизации максимума людских и материальных ресурсов страны. </a:t>
            </a:r>
            <a:endParaRPr lang="ru-RU" dirty="0"/>
          </a:p>
        </p:txBody>
      </p:sp>
      <p:pic>
        <p:nvPicPr>
          <p:cNvPr id="23554" name="Picture 2"/>
          <p:cNvPicPr>
            <a:picLocks noChangeAspect="1" noChangeArrowheads="1"/>
          </p:cNvPicPr>
          <p:nvPr/>
        </p:nvPicPr>
        <p:blipFill>
          <a:blip r:embed="rId3" cstate="print"/>
          <a:srcRect/>
          <a:stretch>
            <a:fillRect/>
          </a:stretch>
        </p:blipFill>
        <p:spPr bwMode="auto">
          <a:xfrm>
            <a:off x="647114" y="4618327"/>
            <a:ext cx="3129581" cy="2239673"/>
          </a:xfrm>
          <a:prstGeom prst="rect">
            <a:avLst/>
          </a:prstGeom>
          <a:noFill/>
          <a:ln w="9525">
            <a:noFill/>
            <a:miter lim="800000"/>
            <a:headEnd/>
            <a:tailEnd/>
          </a:ln>
          <a:effectLst/>
        </p:spPr>
      </p:pic>
      <p:pic>
        <p:nvPicPr>
          <p:cNvPr id="23555" name="Picture 3"/>
          <p:cNvPicPr>
            <a:picLocks noChangeAspect="1" noChangeArrowheads="1"/>
          </p:cNvPicPr>
          <p:nvPr/>
        </p:nvPicPr>
        <p:blipFill>
          <a:blip r:embed="rId4" cstate="print"/>
          <a:srcRect/>
          <a:stretch>
            <a:fillRect/>
          </a:stretch>
        </p:blipFill>
        <p:spPr bwMode="auto">
          <a:xfrm>
            <a:off x="7216429" y="4076942"/>
            <a:ext cx="4975571" cy="2540033"/>
          </a:xfrm>
          <a:prstGeom prst="rect">
            <a:avLst/>
          </a:prstGeom>
          <a:noFill/>
          <a:ln w="9525">
            <a:noFill/>
            <a:miter lim="800000"/>
            <a:headEnd/>
            <a:tailEnd/>
          </a:ln>
          <a:effectLst/>
        </p:spPr>
      </p:pic>
      <p:pic>
        <p:nvPicPr>
          <p:cNvPr id="23556" name="Picture 4"/>
          <p:cNvPicPr>
            <a:picLocks noChangeAspect="1" noChangeArrowheads="1"/>
          </p:cNvPicPr>
          <p:nvPr/>
        </p:nvPicPr>
        <p:blipFill>
          <a:blip r:embed="rId5" cstate="print"/>
          <a:srcRect/>
          <a:stretch>
            <a:fillRect/>
          </a:stretch>
        </p:blipFill>
        <p:spPr bwMode="auto">
          <a:xfrm>
            <a:off x="9147499" y="225286"/>
            <a:ext cx="3044501" cy="1794013"/>
          </a:xfrm>
          <a:prstGeom prst="rect">
            <a:avLst/>
          </a:prstGeom>
          <a:noFill/>
          <a:ln w="9525">
            <a:noFill/>
            <a:miter lim="800000"/>
            <a:headEnd/>
            <a:tailEnd/>
          </a:ln>
          <a:effectLst/>
        </p:spPr>
      </p:pic>
      <p:pic>
        <p:nvPicPr>
          <p:cNvPr id="23557" name="Picture 5"/>
          <p:cNvPicPr>
            <a:picLocks noChangeAspect="1" noChangeArrowheads="1"/>
          </p:cNvPicPr>
          <p:nvPr/>
        </p:nvPicPr>
        <p:blipFill>
          <a:blip r:embed="rId6" cstate="print"/>
          <a:srcRect/>
          <a:stretch>
            <a:fillRect/>
          </a:stretch>
        </p:blipFill>
        <p:spPr bwMode="auto">
          <a:xfrm>
            <a:off x="9423272" y="2107095"/>
            <a:ext cx="2768728" cy="1761918"/>
          </a:xfrm>
          <a:prstGeom prst="rect">
            <a:avLst/>
          </a:prstGeom>
          <a:noFill/>
          <a:ln w="9525">
            <a:noFill/>
            <a:miter lim="800000"/>
            <a:headEnd/>
            <a:tailEnd/>
          </a:ln>
          <a:effectLst/>
        </p:spPr>
      </p:pic>
      <p:pic>
        <p:nvPicPr>
          <p:cNvPr id="23558" name="Picture 6"/>
          <p:cNvPicPr>
            <a:picLocks noChangeAspect="1" noChangeArrowheads="1"/>
          </p:cNvPicPr>
          <p:nvPr/>
        </p:nvPicPr>
        <p:blipFill>
          <a:blip r:embed="rId7" cstate="print"/>
          <a:srcRect/>
          <a:stretch>
            <a:fillRect/>
          </a:stretch>
        </p:blipFill>
        <p:spPr bwMode="auto">
          <a:xfrm>
            <a:off x="4082892" y="4918414"/>
            <a:ext cx="2858328" cy="1746369"/>
          </a:xfrm>
          <a:prstGeom prst="rect">
            <a:avLst/>
          </a:prstGeom>
          <a:noFill/>
          <a:ln w="9525">
            <a:noFill/>
            <a:miter lim="800000"/>
            <a:headEnd/>
            <a:tailEnd/>
          </a:ln>
          <a:effectLst/>
        </p:spPr>
      </p:pic>
      <p:sp>
        <p:nvSpPr>
          <p:cNvPr id="8" name="Прямоугольник 7"/>
          <p:cNvSpPr/>
          <p:nvPr/>
        </p:nvSpPr>
        <p:spPr>
          <a:xfrm>
            <a:off x="478302" y="3024554"/>
            <a:ext cx="8665698" cy="923330"/>
          </a:xfrm>
          <a:prstGeom prst="rect">
            <a:avLst/>
          </a:prstGeom>
        </p:spPr>
        <p:txBody>
          <a:bodyPr wrap="square">
            <a:spAutoFit/>
          </a:bodyPr>
          <a:lstStyle/>
          <a:p>
            <a:r>
              <a:rPr lang="ru-RU" dirty="0" smtClean="0"/>
              <a:t>Учащиеся 8-10 классов прослушивали курс механизации сельского хозяйства и многие из них могли быть комбайнерами, трактористами, заменять колхозных и совхозных трактористов, комбайнеров, сражающихся в рядах РККА.</a:t>
            </a:r>
            <a:endParaRPr lang="ru-RU" dirty="0"/>
          </a:p>
        </p:txBody>
      </p:sp>
      <p:pic>
        <p:nvPicPr>
          <p:cNvPr id="9" name="Picture 16">
            <a:hlinkClick r:id="rId8" action="ppaction://hlinksldjump"/>
          </p:cNvPr>
          <p:cNvPicPr>
            <a:picLocks noChangeAspect="1" noChangeArrowheads="1"/>
          </p:cNvPicPr>
          <p:nvPr/>
        </p:nvPicPr>
        <p:blipFill>
          <a:blip r:embed="rId9" cstate="print"/>
          <a:srcRect/>
          <a:stretch>
            <a:fillRect/>
          </a:stretch>
        </p:blipFill>
        <p:spPr bwMode="auto">
          <a:xfrm>
            <a:off x="11373486" y="6184994"/>
            <a:ext cx="397808" cy="37105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07963" y="464235"/>
            <a:ext cx="11282290" cy="1477328"/>
          </a:xfrm>
          <a:prstGeom prst="rect">
            <a:avLst/>
          </a:prstGeom>
        </p:spPr>
        <p:txBody>
          <a:bodyPr wrap="square">
            <a:spAutoFit/>
          </a:bodyPr>
          <a:lstStyle/>
          <a:p>
            <a:r>
              <a:rPr lang="ru-RU" dirty="0" smtClean="0"/>
              <a:t>В войну детей стали призывать на предприятия, как взрослых в армию. На пермском моторостроительном заводе N 19 им. Сталина, выпускавшем авиадвигатели, в то время трудилось около восьми тысяч подростков. Большинству было 14 - 16 лет, хотя встречались и младше: на вспомогательные работы брали уже с 11 лет.</a:t>
            </a:r>
            <a:br>
              <a:rPr lang="ru-RU" dirty="0" smtClean="0"/>
            </a:br>
            <a:endParaRPr lang="ru-RU" dirty="0"/>
          </a:p>
        </p:txBody>
      </p:sp>
      <p:sp>
        <p:nvSpPr>
          <p:cNvPr id="3" name="Прямоугольник 2"/>
          <p:cNvSpPr/>
          <p:nvPr/>
        </p:nvSpPr>
        <p:spPr>
          <a:xfrm>
            <a:off x="422031" y="1659988"/>
            <a:ext cx="11310424" cy="2585323"/>
          </a:xfrm>
          <a:prstGeom prst="rect">
            <a:avLst/>
          </a:prstGeom>
        </p:spPr>
        <p:txBody>
          <a:bodyPr wrap="square">
            <a:spAutoFit/>
          </a:bodyPr>
          <a:lstStyle/>
          <a:p>
            <a:pPr fontAlgn="t"/>
            <a:r>
              <a:rPr lang="ru-RU" dirty="0" smtClean="0"/>
              <a:t>В заводских цехах дети во время войны буквально жили. Спали на рабочих местах, на полу. Работали и днем, и ночью. Перевыполняли план на 1000%.</a:t>
            </a:r>
          </a:p>
          <a:p>
            <a:pPr fontAlgn="t"/>
            <a:r>
              <a:rPr lang="ru-RU" dirty="0" smtClean="0"/>
              <a:t>- Большой прожектор и те детки, которые этот прожектор изготавливали во время войны, вот по росту они вполне совпадают с этим прожектором.</a:t>
            </a:r>
          </a:p>
          <a:p>
            <a:pPr fontAlgn="t"/>
            <a:r>
              <a:rPr lang="ru-RU" dirty="0" smtClean="0"/>
              <a:t>- Причем не подростки 16 -17 лет, а 12-13-летние дети работали на этом самом производстве, на токарных станках, для того, чтобы они видели резец и могли работать им ставили специальные коробки, размеры станков не были рассчитаны на детей.</a:t>
            </a:r>
          </a:p>
          <a:p>
            <a:pPr fontAlgn="t"/>
            <a:r>
              <a:rPr lang="ru-RU" dirty="0" smtClean="0">
                <a:solidFill>
                  <a:srgbClr val="FF0000"/>
                </a:solidFill>
              </a:rPr>
              <a:t>КИНОУРОКИ «ВАНЬКА»  </a:t>
            </a:r>
            <a:r>
              <a:rPr lang="en-US" dirty="0" smtClean="0">
                <a:solidFill>
                  <a:srgbClr val="FF0000"/>
                </a:solidFill>
                <a:hlinkClick r:id="rId2"/>
              </a:rPr>
              <a:t>https://disk.yandex.ru/i/uBq2Uy11c7ommA</a:t>
            </a:r>
            <a:endParaRPr lang="ru-RU" dirty="0" smtClean="0">
              <a:solidFill>
                <a:srgbClr val="FF0000"/>
              </a:solidFill>
            </a:endParaRPr>
          </a:p>
          <a:p>
            <a:pPr fontAlgn="t"/>
            <a:endParaRPr lang="ru-RU" dirty="0">
              <a:solidFill>
                <a:srgbClr val="FF0000"/>
              </a:solidFill>
            </a:endParaRPr>
          </a:p>
        </p:txBody>
      </p:sp>
      <p:pic>
        <p:nvPicPr>
          <p:cNvPr id="1026" name="Picture 2"/>
          <p:cNvPicPr>
            <a:picLocks noChangeAspect="1" noChangeArrowheads="1"/>
          </p:cNvPicPr>
          <p:nvPr/>
        </p:nvPicPr>
        <p:blipFill>
          <a:blip r:embed="rId3" cstate="print"/>
          <a:srcRect/>
          <a:stretch>
            <a:fillRect/>
          </a:stretch>
        </p:blipFill>
        <p:spPr bwMode="auto">
          <a:xfrm>
            <a:off x="297179" y="3995225"/>
            <a:ext cx="4827223" cy="2478844"/>
          </a:xfrm>
          <a:prstGeom prst="rect">
            <a:avLst/>
          </a:prstGeom>
          <a:noFill/>
          <a:ln w="9525">
            <a:noFill/>
            <a:miter lim="800000"/>
            <a:headEnd/>
            <a:tailEnd/>
          </a:ln>
          <a:effectLst/>
        </p:spPr>
      </p:pic>
      <p:pic>
        <p:nvPicPr>
          <p:cNvPr id="1027" name="Picture 3"/>
          <p:cNvPicPr>
            <a:picLocks noChangeAspect="1" noChangeArrowheads="1"/>
          </p:cNvPicPr>
          <p:nvPr/>
        </p:nvPicPr>
        <p:blipFill>
          <a:blip r:embed="rId4" cstate="print"/>
          <a:srcRect/>
          <a:stretch>
            <a:fillRect/>
          </a:stretch>
        </p:blipFill>
        <p:spPr bwMode="auto">
          <a:xfrm>
            <a:off x="5001292" y="4037428"/>
            <a:ext cx="4562099" cy="2475913"/>
          </a:xfrm>
          <a:prstGeom prst="rect">
            <a:avLst/>
          </a:prstGeom>
          <a:noFill/>
          <a:ln w="9525">
            <a:noFill/>
            <a:miter lim="800000"/>
            <a:headEnd/>
            <a:tailEnd/>
          </a:ln>
          <a:effectLst/>
        </p:spPr>
      </p:pic>
      <p:pic>
        <p:nvPicPr>
          <p:cNvPr id="1028" name="Picture 4"/>
          <p:cNvPicPr>
            <a:picLocks noChangeAspect="1" noChangeArrowheads="1"/>
          </p:cNvPicPr>
          <p:nvPr/>
        </p:nvPicPr>
        <p:blipFill>
          <a:blip r:embed="rId5" cstate="print"/>
          <a:srcRect/>
          <a:stretch>
            <a:fillRect/>
          </a:stretch>
        </p:blipFill>
        <p:spPr bwMode="auto">
          <a:xfrm>
            <a:off x="9674183" y="3601328"/>
            <a:ext cx="2081717" cy="2890911"/>
          </a:xfrm>
          <a:prstGeom prst="rect">
            <a:avLst/>
          </a:prstGeom>
          <a:noFill/>
          <a:ln w="9525">
            <a:noFill/>
            <a:miter lim="800000"/>
            <a:headEnd/>
            <a:tailEnd/>
          </a:ln>
          <a:effectLst/>
        </p:spPr>
      </p:pic>
      <p:pic>
        <p:nvPicPr>
          <p:cNvPr id="7" name="Picture 16">
            <a:hlinkClick r:id="rId6" action="ppaction://hlinksldjump"/>
          </p:cNvPr>
          <p:cNvPicPr>
            <a:picLocks noChangeAspect="1" noChangeArrowheads="1"/>
          </p:cNvPicPr>
          <p:nvPr/>
        </p:nvPicPr>
        <p:blipFill>
          <a:blip r:embed="rId7" cstate="print"/>
          <a:srcRect/>
          <a:stretch>
            <a:fillRect/>
          </a:stretch>
        </p:blipFill>
        <p:spPr bwMode="auto">
          <a:xfrm>
            <a:off x="11373486" y="6184994"/>
            <a:ext cx="397808" cy="37105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95421" y="197346"/>
            <a:ext cx="11451101" cy="3416320"/>
          </a:xfrm>
          <a:prstGeom prst="rect">
            <a:avLst/>
          </a:prstGeom>
        </p:spPr>
        <p:txBody>
          <a:bodyPr wrap="square">
            <a:spAutoFit/>
          </a:bodyPr>
          <a:lstStyle/>
          <a:p>
            <a:pPr algn="just"/>
            <a:r>
              <a:rPr lang="ru-RU" dirty="0" smtClean="0"/>
              <a:t>В годы Великой Отечественной войны ширилось тимуровское движение – массовое патриотическое движение школьников и пионеров, идеология которых призывала быть полезным Родине. Тимуровцы оказывали помощь семьям фронтовиков: ремонтировали квартиры, ухаживали за больными и детьми, помогали по хозяйству. </a:t>
            </a:r>
          </a:p>
          <a:p>
            <a:pPr algn="just"/>
            <a:r>
              <a:rPr lang="ru-RU" dirty="0" smtClean="0"/>
              <a:t>Когда в стране развернулось движение по заготовке подарков для воинов – фронтовиков, тимуровцы в нём приняли самое активное участие. Например, в июле 1941 г. около 20 тыс. различных подарков были отправлены воинам – фронтовикам от школьников. Руками пионеров и школьников было изготовлено более миллиона различных изделий, которые была отправлена в качестве подарков в армию. Девочки вязали варежки, свитера, носки, подшлемники, мальчики организовывали в школах мастерские по ремонту обуви. Как правило, каждая посылка с подарками школьников воинам – фронтовикам сопровождалась письмом, которое не могло не задеть душу и сердце бойца или командира. Во многих из них были письма под заголовком «Сердечная благодарность». </a:t>
            </a:r>
            <a:endParaRPr lang="ru-RU" dirty="0"/>
          </a:p>
        </p:txBody>
      </p:sp>
      <p:pic>
        <p:nvPicPr>
          <p:cNvPr id="2050" name="Picture 2"/>
          <p:cNvPicPr>
            <a:picLocks noChangeAspect="1" noChangeArrowheads="1"/>
          </p:cNvPicPr>
          <p:nvPr/>
        </p:nvPicPr>
        <p:blipFill>
          <a:blip r:embed="rId2" cstate="print"/>
          <a:srcRect/>
          <a:stretch>
            <a:fillRect/>
          </a:stretch>
        </p:blipFill>
        <p:spPr bwMode="auto">
          <a:xfrm>
            <a:off x="196948" y="4096514"/>
            <a:ext cx="3865910" cy="2421664"/>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cstate="print"/>
          <a:srcRect/>
          <a:stretch>
            <a:fillRect/>
          </a:stretch>
        </p:blipFill>
        <p:spPr bwMode="auto">
          <a:xfrm>
            <a:off x="4487591" y="4000003"/>
            <a:ext cx="3618109" cy="2519493"/>
          </a:xfrm>
          <a:prstGeom prst="rect">
            <a:avLst/>
          </a:prstGeom>
          <a:noFill/>
          <a:ln w="9525">
            <a:noFill/>
            <a:miter lim="800000"/>
            <a:headEnd/>
            <a:tailEnd/>
          </a:ln>
          <a:effectLst/>
        </p:spPr>
      </p:pic>
      <p:pic>
        <p:nvPicPr>
          <p:cNvPr id="2052" name="Picture 4"/>
          <p:cNvPicPr>
            <a:picLocks noChangeAspect="1" noChangeArrowheads="1"/>
          </p:cNvPicPr>
          <p:nvPr/>
        </p:nvPicPr>
        <p:blipFill>
          <a:blip r:embed="rId4" cstate="print"/>
          <a:srcRect/>
          <a:stretch>
            <a:fillRect/>
          </a:stretch>
        </p:blipFill>
        <p:spPr bwMode="auto">
          <a:xfrm>
            <a:off x="8515069" y="4051496"/>
            <a:ext cx="3386031" cy="2473275"/>
          </a:xfrm>
          <a:prstGeom prst="rect">
            <a:avLst/>
          </a:prstGeom>
          <a:noFill/>
          <a:ln w="9525">
            <a:noFill/>
            <a:miter lim="800000"/>
            <a:headEnd/>
            <a:tailEnd/>
          </a:ln>
          <a:effectLst/>
        </p:spPr>
      </p:pic>
      <p:pic>
        <p:nvPicPr>
          <p:cNvPr id="6" name="Picture 16">
            <a:hlinkClick r:id="rId5" action="ppaction://hlinksldjump"/>
          </p:cNvPr>
          <p:cNvPicPr>
            <a:picLocks noChangeAspect="1" noChangeArrowheads="1"/>
          </p:cNvPicPr>
          <p:nvPr/>
        </p:nvPicPr>
        <p:blipFill>
          <a:blip r:embed="rId6" cstate="print"/>
          <a:srcRect/>
          <a:stretch>
            <a:fillRect/>
          </a:stretch>
        </p:blipFill>
        <p:spPr bwMode="auto">
          <a:xfrm>
            <a:off x="11373486" y="6184994"/>
            <a:ext cx="397808" cy="37105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618979" y="0"/>
            <a:ext cx="4695459" cy="3365226"/>
          </a:xfrm>
          <a:prstGeom prst="rect">
            <a:avLst/>
          </a:prstGeom>
          <a:noFill/>
          <a:ln w="9525">
            <a:noFill/>
            <a:miter lim="800000"/>
            <a:headEnd/>
            <a:tailEnd/>
          </a:ln>
          <a:effectLst/>
        </p:spPr>
      </p:pic>
      <p:pic>
        <p:nvPicPr>
          <p:cNvPr id="3075" name="Picture 3"/>
          <p:cNvPicPr>
            <a:picLocks noChangeAspect="1" noChangeArrowheads="1"/>
          </p:cNvPicPr>
          <p:nvPr/>
        </p:nvPicPr>
        <p:blipFill>
          <a:blip r:embed="rId3" cstate="print"/>
          <a:srcRect/>
          <a:stretch>
            <a:fillRect/>
          </a:stretch>
        </p:blipFill>
        <p:spPr bwMode="auto">
          <a:xfrm>
            <a:off x="6460161" y="281354"/>
            <a:ext cx="4494028" cy="3185020"/>
          </a:xfrm>
          <a:prstGeom prst="rect">
            <a:avLst/>
          </a:prstGeom>
          <a:noFill/>
          <a:ln w="9525">
            <a:noFill/>
            <a:miter lim="800000"/>
            <a:headEnd/>
            <a:tailEnd/>
          </a:ln>
          <a:effectLst/>
        </p:spPr>
      </p:pic>
      <p:pic>
        <p:nvPicPr>
          <p:cNvPr id="3076" name="Picture 4"/>
          <p:cNvPicPr>
            <a:picLocks noChangeAspect="1" noChangeArrowheads="1"/>
          </p:cNvPicPr>
          <p:nvPr/>
        </p:nvPicPr>
        <p:blipFill>
          <a:blip r:embed="rId4" cstate="print"/>
          <a:srcRect/>
          <a:stretch>
            <a:fillRect/>
          </a:stretch>
        </p:blipFill>
        <p:spPr bwMode="auto">
          <a:xfrm>
            <a:off x="6428936" y="3683822"/>
            <a:ext cx="4679704" cy="2822485"/>
          </a:xfrm>
          <a:prstGeom prst="rect">
            <a:avLst/>
          </a:prstGeom>
          <a:noFill/>
          <a:ln w="9525">
            <a:noFill/>
            <a:miter lim="800000"/>
            <a:headEnd/>
            <a:tailEnd/>
          </a:ln>
          <a:effectLst/>
        </p:spPr>
      </p:pic>
      <p:pic>
        <p:nvPicPr>
          <p:cNvPr id="3077" name="Picture 5"/>
          <p:cNvPicPr>
            <a:picLocks noChangeAspect="1" noChangeArrowheads="1"/>
          </p:cNvPicPr>
          <p:nvPr/>
        </p:nvPicPr>
        <p:blipFill>
          <a:blip r:embed="rId5" cstate="print"/>
          <a:srcRect/>
          <a:stretch>
            <a:fillRect/>
          </a:stretch>
        </p:blipFill>
        <p:spPr bwMode="auto">
          <a:xfrm>
            <a:off x="687006" y="3418449"/>
            <a:ext cx="4950328" cy="3242603"/>
          </a:xfrm>
          <a:prstGeom prst="rect">
            <a:avLst/>
          </a:prstGeom>
          <a:noFill/>
          <a:ln w="9525">
            <a:noFill/>
            <a:miter lim="800000"/>
            <a:headEnd/>
            <a:tailEnd/>
          </a:ln>
          <a:effectLst/>
        </p:spPr>
      </p:pic>
      <p:pic>
        <p:nvPicPr>
          <p:cNvPr id="6" name="Picture 16">
            <a:hlinkClick r:id="rId6" action="ppaction://hlinksldjump"/>
          </p:cNvPr>
          <p:cNvPicPr>
            <a:picLocks noChangeAspect="1" noChangeArrowheads="1"/>
          </p:cNvPicPr>
          <p:nvPr/>
        </p:nvPicPr>
        <p:blipFill>
          <a:blip r:embed="rId7" cstate="print"/>
          <a:srcRect/>
          <a:stretch>
            <a:fillRect/>
          </a:stretch>
        </p:blipFill>
        <p:spPr bwMode="auto">
          <a:xfrm>
            <a:off x="11373486" y="6184994"/>
            <a:ext cx="397808" cy="37105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65761" y="1125415"/>
            <a:ext cx="11000934" cy="1938992"/>
          </a:xfrm>
          <a:prstGeom prst="rect">
            <a:avLst/>
          </a:prstGeom>
        </p:spPr>
        <p:txBody>
          <a:bodyPr wrap="square">
            <a:spAutoFit/>
          </a:bodyPr>
          <a:lstStyle/>
          <a:p>
            <a:pPr algn="ctr"/>
            <a:r>
              <a:rPr lang="ru-RU" sz="2400" b="1" dirty="0" smtClean="0">
                <a:solidFill>
                  <a:srgbClr val="FF0000"/>
                </a:solidFill>
                <a:latin typeface="Times New Roman" pitchFamily="18" charset="0"/>
                <a:cs typeface="Times New Roman" pitchFamily="18" charset="0"/>
              </a:rPr>
              <a:t>Женщина и мать – слова – синонимы. Многое пережили наши женщины в годы Великой Отечественной войны. Какая безумная тяжесть легла на их хрупкие плечи! Вместе с воинами они ковали победу, кормили и одевали защитников Родины. А как переживали матери и жены за мужчин, ушедших на фронт!</a:t>
            </a:r>
            <a:endParaRPr lang="ru-RU" sz="2400" b="1" dirty="0">
              <a:solidFill>
                <a:srgbClr val="FF0000"/>
              </a:solidFill>
              <a:latin typeface="Times New Roman" pitchFamily="18" charset="0"/>
              <a:cs typeface="Times New Roman" pitchFamily="18" charset="0"/>
            </a:endParaRPr>
          </a:p>
        </p:txBody>
      </p:sp>
      <p:sp>
        <p:nvSpPr>
          <p:cNvPr id="3" name="Овал 2"/>
          <p:cNvSpPr/>
          <p:nvPr/>
        </p:nvSpPr>
        <p:spPr>
          <a:xfrm>
            <a:off x="3545058" y="1"/>
            <a:ext cx="4768948" cy="99880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latin typeface="Times New Roman" pitchFamily="18" charset="0"/>
                <a:cs typeface="Times New Roman" pitchFamily="18" charset="0"/>
              </a:rPr>
              <a:t>Женщины в тылу</a:t>
            </a:r>
            <a:endParaRPr lang="ru-RU" sz="2800" dirty="0">
              <a:latin typeface="Times New Roman" pitchFamily="18" charset="0"/>
              <a:cs typeface="Times New Roman" pitchFamily="18" charset="0"/>
            </a:endParaRPr>
          </a:p>
        </p:txBody>
      </p:sp>
      <p:sp>
        <p:nvSpPr>
          <p:cNvPr id="4" name="Овал 3">
            <a:hlinkClick r:id="rId2" action="ppaction://hlinksldjump"/>
          </p:cNvPr>
          <p:cNvSpPr/>
          <p:nvPr/>
        </p:nvSpPr>
        <p:spPr>
          <a:xfrm>
            <a:off x="590843" y="4614203"/>
            <a:ext cx="3854548" cy="126609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latin typeface="Times New Roman" pitchFamily="18" charset="0"/>
                <a:cs typeface="Times New Roman" pitchFamily="18" charset="0"/>
              </a:rPr>
              <a:t>Цифры и факты</a:t>
            </a:r>
            <a:endParaRPr lang="ru-RU" sz="2400" dirty="0">
              <a:latin typeface="Times New Roman" pitchFamily="18" charset="0"/>
              <a:cs typeface="Times New Roman" pitchFamily="18" charset="0"/>
            </a:endParaRPr>
          </a:p>
        </p:txBody>
      </p:sp>
      <p:sp>
        <p:nvSpPr>
          <p:cNvPr id="5" name="Овал 4">
            <a:hlinkClick r:id="rId3" action="ppaction://hlinksldjump"/>
          </p:cNvPr>
          <p:cNvSpPr/>
          <p:nvPr/>
        </p:nvSpPr>
        <p:spPr>
          <a:xfrm>
            <a:off x="7411328" y="4541520"/>
            <a:ext cx="3854548" cy="126609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latin typeface="Times New Roman" pitchFamily="18" charset="0"/>
                <a:cs typeface="Times New Roman" pitchFamily="18" charset="0"/>
              </a:rPr>
              <a:t>Труженицы тыла</a:t>
            </a:r>
            <a:endParaRPr lang="ru-RU" sz="2400" dirty="0">
              <a:latin typeface="Times New Roman" pitchFamily="18" charset="0"/>
              <a:cs typeface="Times New Roman" pitchFamily="18" charset="0"/>
            </a:endParaRPr>
          </a:p>
        </p:txBody>
      </p:sp>
      <p:pic>
        <p:nvPicPr>
          <p:cNvPr id="1026" name="Picture 2" descr="C:\Users\1\Videos\Downloads\tmpuV5XMb.jpeg"/>
          <p:cNvPicPr>
            <a:picLocks noChangeAspect="1" noChangeArrowheads="1"/>
          </p:cNvPicPr>
          <p:nvPr/>
        </p:nvPicPr>
        <p:blipFill>
          <a:blip r:embed="rId4" cstate="print"/>
          <a:srcRect/>
          <a:stretch>
            <a:fillRect/>
          </a:stretch>
        </p:blipFill>
        <p:spPr bwMode="auto">
          <a:xfrm>
            <a:off x="4720594" y="3010485"/>
            <a:ext cx="2557899" cy="3619207"/>
          </a:xfrm>
          <a:prstGeom prst="rect">
            <a:avLst/>
          </a:prstGeom>
          <a:noFill/>
        </p:spPr>
      </p:pic>
      <p:sp>
        <p:nvSpPr>
          <p:cNvPr id="7" name="Прямоугольник 6"/>
          <p:cNvSpPr/>
          <p:nvPr/>
        </p:nvSpPr>
        <p:spPr>
          <a:xfrm>
            <a:off x="7371472" y="3244334"/>
            <a:ext cx="4614202" cy="1200329"/>
          </a:xfrm>
          <a:prstGeom prst="rect">
            <a:avLst/>
          </a:prstGeom>
        </p:spPr>
        <p:txBody>
          <a:bodyPr wrap="square">
            <a:spAutoFit/>
          </a:bodyPr>
          <a:lstStyle/>
          <a:p>
            <a:r>
              <a:rPr lang="en-US" sz="2400" dirty="0" smtClean="0">
                <a:hlinkClick r:id="rId5"/>
              </a:rPr>
              <a:t>https://disk.yandex.ru/i/D0bSc5BqAQa0Fw</a:t>
            </a:r>
            <a:endParaRPr lang="ru-RU" sz="2400" dirty="0" smtClean="0"/>
          </a:p>
          <a:p>
            <a:endParaRPr lang="ru-RU" sz="2400" dirty="0"/>
          </a:p>
        </p:txBody>
      </p:sp>
      <p:pic>
        <p:nvPicPr>
          <p:cNvPr id="8" name="Picture 16">
            <a:hlinkClick r:id="rId6" action="ppaction://hlinksldjump"/>
          </p:cNvPr>
          <p:cNvPicPr>
            <a:picLocks noChangeAspect="1" noChangeArrowheads="1"/>
          </p:cNvPicPr>
          <p:nvPr/>
        </p:nvPicPr>
        <p:blipFill>
          <a:blip r:embed="rId7" cstate="print"/>
          <a:srcRect/>
          <a:stretch>
            <a:fillRect/>
          </a:stretch>
        </p:blipFill>
        <p:spPr bwMode="auto">
          <a:xfrm>
            <a:off x="11352628" y="6020971"/>
            <a:ext cx="604909" cy="56974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вал 1"/>
          <p:cNvSpPr/>
          <p:nvPr/>
        </p:nvSpPr>
        <p:spPr>
          <a:xfrm>
            <a:off x="3732628" y="2353788"/>
            <a:ext cx="4055165" cy="139147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rgbClr val="FFFF00"/>
                </a:solidFill>
                <a:latin typeface="Times New Roman" pitchFamily="18" charset="0"/>
                <a:cs typeface="Times New Roman" pitchFamily="18" charset="0"/>
              </a:rPr>
              <a:t>Чем занимались женщины - труженицы тыла?</a:t>
            </a:r>
            <a:endParaRPr lang="ru-RU" sz="2400" dirty="0">
              <a:solidFill>
                <a:srgbClr val="FFFF00"/>
              </a:solidFill>
              <a:latin typeface="Times New Roman" pitchFamily="18" charset="0"/>
              <a:cs typeface="Times New Roman" pitchFamily="18" charset="0"/>
            </a:endParaRPr>
          </a:p>
        </p:txBody>
      </p:sp>
      <p:sp>
        <p:nvSpPr>
          <p:cNvPr id="3" name="Прямоугольник 2"/>
          <p:cNvSpPr/>
          <p:nvPr/>
        </p:nvSpPr>
        <p:spPr>
          <a:xfrm>
            <a:off x="267286" y="2067950"/>
            <a:ext cx="3151163" cy="42062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Работали на фабриках и заводах.  Было такое, что станки стояли под снегом без крыш и отопления, а на них уже работали по 12-14 часов, в основном, женщины. Был налажен выпуск мин, снарядов, патронов, самолетов. Женщинам сначала было трудно, они учились и работали одновременно. Девиз: «За себя и за мужа, ушедшего на фронт, по 200-300%».</a:t>
            </a:r>
            <a:endParaRPr lang="ru-RU" dirty="0"/>
          </a:p>
        </p:txBody>
      </p:sp>
      <p:sp>
        <p:nvSpPr>
          <p:cNvPr id="5" name="Прямоугольник 4"/>
          <p:cNvSpPr/>
          <p:nvPr/>
        </p:nvSpPr>
        <p:spPr>
          <a:xfrm>
            <a:off x="8299938" y="351692"/>
            <a:ext cx="3305908" cy="36153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b="1" dirty="0" smtClean="0"/>
              <a:t>На селе женщины сели на тракторы, комбайны. Они пахали, сеяли, убирали. В 1942 году во Всесоюзное социалистическое соревнование трактористок и тракторных бригад в республике включилось более 800 трактористов, в том числе 346 женщин-трактористок и 10 женских тракторных бригад.</a:t>
            </a:r>
            <a:endParaRPr lang="ru-RU" dirty="0"/>
          </a:p>
        </p:txBody>
      </p:sp>
      <p:sp>
        <p:nvSpPr>
          <p:cNvPr id="7" name="Прямоугольник 6"/>
          <p:cNvSpPr/>
          <p:nvPr/>
        </p:nvSpPr>
        <p:spPr>
          <a:xfrm>
            <a:off x="4375052" y="4037427"/>
            <a:ext cx="3784209" cy="25251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b="1" dirty="0" smtClean="0"/>
              <a:t>В госпитали и больницы были привлечены домохозяйки, пенсионеры, студенты. Они мыли, убирали, стирали, писали письма. Вязали перчатки, шарфы, варежки, носки собирали посылки на фронт. Донорами тоже были женщины.</a:t>
            </a:r>
            <a:endParaRPr lang="ru-RU" dirty="0"/>
          </a:p>
        </p:txBody>
      </p:sp>
      <p:sp>
        <p:nvSpPr>
          <p:cNvPr id="6" name="Прямоугольник 5">
            <a:hlinkClick r:id="rId2" action="ppaction://hlinksldjump"/>
          </p:cNvPr>
          <p:cNvSpPr/>
          <p:nvPr/>
        </p:nvSpPr>
        <p:spPr>
          <a:xfrm>
            <a:off x="4164036" y="393895"/>
            <a:ext cx="3080825" cy="14349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t>Строили оборонительные рубежи</a:t>
            </a:r>
            <a:endParaRPr lang="ru-RU" sz="2400" dirty="0"/>
          </a:p>
        </p:txBody>
      </p:sp>
      <p:pic>
        <p:nvPicPr>
          <p:cNvPr id="1026" name="Picture 2"/>
          <p:cNvPicPr>
            <a:picLocks noChangeAspect="1" noChangeArrowheads="1"/>
          </p:cNvPicPr>
          <p:nvPr/>
        </p:nvPicPr>
        <p:blipFill>
          <a:blip r:embed="rId3" cstate="print"/>
          <a:srcRect/>
          <a:stretch>
            <a:fillRect/>
          </a:stretch>
        </p:blipFill>
        <p:spPr bwMode="auto">
          <a:xfrm>
            <a:off x="196947" y="0"/>
            <a:ext cx="3487615" cy="2031350"/>
          </a:xfrm>
          <a:prstGeom prst="rect">
            <a:avLst/>
          </a:prstGeom>
          <a:noFill/>
          <a:ln w="9525">
            <a:noFill/>
            <a:miter lim="800000"/>
            <a:headEnd/>
            <a:tailEnd/>
          </a:ln>
          <a:effectLst/>
        </p:spPr>
      </p:pic>
      <p:sp>
        <p:nvSpPr>
          <p:cNvPr id="8" name="Прямоугольник 7">
            <a:hlinkClick r:id="rId4" action="ppaction://hlinksldjump"/>
          </p:cNvPr>
          <p:cNvSpPr/>
          <p:nvPr/>
        </p:nvSpPr>
        <p:spPr>
          <a:xfrm>
            <a:off x="9298744" y="4473525"/>
            <a:ext cx="2433711" cy="175846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Восстанавливали разрушенные территории</a:t>
            </a:r>
            <a:endParaRPr lang="ru-RU" dirty="0"/>
          </a:p>
        </p:txBody>
      </p:sp>
      <p:pic>
        <p:nvPicPr>
          <p:cNvPr id="9" name="Picture 16">
            <a:hlinkClick r:id="rId5" action="ppaction://hlinksldjump"/>
          </p:cNvPr>
          <p:cNvPicPr>
            <a:picLocks noChangeAspect="1" noChangeArrowheads="1"/>
          </p:cNvPicPr>
          <p:nvPr/>
        </p:nvPicPr>
        <p:blipFill>
          <a:blip r:embed="rId6" cstate="print"/>
          <a:srcRect/>
          <a:stretch>
            <a:fillRect/>
          </a:stretch>
        </p:blipFill>
        <p:spPr bwMode="auto">
          <a:xfrm>
            <a:off x="11408899" y="6288258"/>
            <a:ext cx="604909" cy="569742"/>
          </a:xfrm>
          <a:prstGeom prst="rect">
            <a:avLst/>
          </a:prstGeom>
          <a:noFill/>
          <a:ln w="9525">
            <a:noFill/>
            <a:miter lim="800000"/>
            <a:headEnd/>
            <a:tailEnd/>
          </a:ln>
          <a:effectLst/>
        </p:spPr>
      </p:pic>
      <p:pic>
        <p:nvPicPr>
          <p:cNvPr id="10" name="Picture 16">
            <a:hlinkClick r:id="rId2" action="ppaction://hlinksldjump"/>
          </p:cNvPr>
          <p:cNvPicPr>
            <a:picLocks noChangeAspect="1" noChangeArrowheads="1"/>
          </p:cNvPicPr>
          <p:nvPr/>
        </p:nvPicPr>
        <p:blipFill>
          <a:blip r:embed="rId6" cstate="print"/>
          <a:srcRect/>
          <a:stretch>
            <a:fillRect/>
          </a:stretch>
        </p:blipFill>
        <p:spPr bwMode="auto">
          <a:xfrm>
            <a:off x="6725544" y="1336431"/>
            <a:ext cx="423186" cy="398584"/>
          </a:xfrm>
          <a:prstGeom prst="rect">
            <a:avLst/>
          </a:prstGeom>
          <a:noFill/>
          <a:ln w="9525">
            <a:noFill/>
            <a:miter lim="800000"/>
            <a:headEnd/>
            <a:tailEnd/>
          </a:ln>
          <a:effectLst/>
        </p:spPr>
      </p:pic>
      <p:pic>
        <p:nvPicPr>
          <p:cNvPr id="11" name="Picture 16">
            <a:hlinkClick r:id="rId4" action="ppaction://hlinksldjump"/>
          </p:cNvPr>
          <p:cNvPicPr>
            <a:picLocks noChangeAspect="1" noChangeArrowheads="1"/>
          </p:cNvPicPr>
          <p:nvPr/>
        </p:nvPicPr>
        <p:blipFill>
          <a:blip r:embed="rId6" cstate="print"/>
          <a:srcRect/>
          <a:stretch>
            <a:fillRect/>
          </a:stretch>
        </p:blipFill>
        <p:spPr bwMode="auto">
          <a:xfrm>
            <a:off x="11241100" y="5744307"/>
            <a:ext cx="385847" cy="36341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22031" y="0"/>
            <a:ext cx="11479237" cy="1477328"/>
          </a:xfrm>
          <a:prstGeom prst="rect">
            <a:avLst/>
          </a:prstGeom>
        </p:spPr>
        <p:txBody>
          <a:bodyPr wrap="square">
            <a:spAutoFit/>
          </a:bodyPr>
          <a:lstStyle/>
          <a:p>
            <a:r>
              <a:rPr lang="ru-RU" b="1" dirty="0" smtClean="0"/>
              <a:t>В Чувашии одним из примеров трудового народного подвига стало строительство оборонительных рубежей (Сурского рубежа и Казанского обвода), общая протяжённость которых составила 380 км.</a:t>
            </a:r>
          </a:p>
          <a:p>
            <a:r>
              <a:rPr lang="ru-RU" b="1" dirty="0" smtClean="0"/>
              <a:t>Из воспоминаний Матрены </a:t>
            </a:r>
            <a:r>
              <a:rPr lang="ru-RU" b="1" dirty="0" err="1" smtClean="0"/>
              <a:t>Лукиничны</a:t>
            </a:r>
            <a:r>
              <a:rPr lang="ru-RU" b="1" dirty="0" smtClean="0"/>
              <a:t> </a:t>
            </a:r>
            <a:r>
              <a:rPr lang="ru-RU" b="1" dirty="0" err="1" smtClean="0"/>
              <a:t>Мастьяновой</a:t>
            </a:r>
            <a:r>
              <a:rPr lang="ru-RU" b="1" dirty="0" smtClean="0"/>
              <a:t>: </a:t>
            </a:r>
          </a:p>
          <a:p>
            <a:endParaRPr lang="ru-RU" b="1" dirty="0" smtClean="0"/>
          </a:p>
          <a:p>
            <a:endParaRPr lang="ru-RU" dirty="0"/>
          </a:p>
        </p:txBody>
      </p:sp>
      <p:sp>
        <p:nvSpPr>
          <p:cNvPr id="3" name="Прямоугольник 2"/>
          <p:cNvSpPr/>
          <p:nvPr/>
        </p:nvSpPr>
        <p:spPr>
          <a:xfrm>
            <a:off x="0" y="858129"/>
            <a:ext cx="11985674" cy="5909310"/>
          </a:xfrm>
          <a:prstGeom prst="rect">
            <a:avLst/>
          </a:prstGeom>
        </p:spPr>
        <p:txBody>
          <a:bodyPr wrap="square">
            <a:spAutoFit/>
          </a:bodyPr>
          <a:lstStyle/>
          <a:p>
            <a:pPr algn="just"/>
            <a:r>
              <a:rPr lang="ru-RU" dirty="0" smtClean="0"/>
              <a:t>В начале ноября 1941 года всех молодых девушек и бездетных женщин направляли на трудовой фронт, как на боевой, специальными повестками. В них было сказано, что необходимо явиться к сельской школе, взять с собой тёплые вещи и продукты с запасом.«Большинство смогли захватить из дома только варёную картошку и хлеб. Молодёжь в то время в лаптях уже не ходила. Но нас предупредили, что надевать на работу следует именно их вместе с шерстяными чулками и онучами из холста. Мне было 19 лет. Мы рыли окопы, а земляные работы никогда не были легкими. Одеты были во что попало, лишь бы защититься от лютого мороза.  Осень 1941 года была бесконечно дождливая, стояла непролазная грязь… Затем ударили морозы. Слои промерзания грунта на участках, оголенных ветром от снега, доходил до полутора метров. Морозы же достигали до — 40 градусов! Чтобы не отморозить лицо, смазывали его гусиным или свиным жиром, а во время работы пыль оседала на жирную кожу. Всматриваясь вдруг в друга, мы сразу замечали отмороженные места и оттирали их снегом. Впоследствии на местах оставались коричневые пятна. Во время перерывов грелись у костров, пекли картошку, пили чай. Ежедневно приходилось вынимать вручную до 2—3 кубометров промерзлой земли…Наш бригадир делил норму по-разному: тем, кто посильнее, — побольше, послабее — меньше. Мужчин было мало, поэтому не брали на работу только женщин с малыми детьми, беременных и больных. Земля-то каменистая, промерзла на большую глубину, но, несмотря на это, нас заставляли рыть окопы и блиндажи в человеческий рост с потолком из бревен, к тому же маскируя их </a:t>
            </a:r>
            <a:r>
              <a:rPr lang="ru-RU" dirty="0" err="1" smtClean="0"/>
              <a:t>дерном.Вечером</a:t>
            </a:r>
            <a:r>
              <a:rPr lang="ru-RU" dirty="0" smtClean="0"/>
              <a:t> возвращались домой, съев только лепешку из листьев. Инструмент с собой не брали. В обратный путь выходили затемно, часто мела метель, поэтому, чтобы не потеряться, шли гуськом. Придя домой, измученные, мокрые, голодные, в первую очередь высушивали лапти в печурке. Дома тоже без дела не сидели, собирались и обсуждали, как помочь фронту. Ходили по дворам и собирали шерсть, варежки, носки и табак. Из шерсти по вечерам вязали носки. Шили кисеты и наполняли их домашним табаком. Всё это укладывали в посылки. К февралю все работы были завершены…»</a:t>
            </a:r>
            <a:endParaRPr lang="ru-RU" dirty="0"/>
          </a:p>
        </p:txBody>
      </p:sp>
      <p:pic>
        <p:nvPicPr>
          <p:cNvPr id="4" name="Picture 16">
            <a:hlinkClick r:id="rId2" action="ppaction://hlinksldjump"/>
          </p:cNvPr>
          <p:cNvPicPr>
            <a:picLocks noChangeAspect="1" noChangeArrowheads="1"/>
          </p:cNvPicPr>
          <p:nvPr/>
        </p:nvPicPr>
        <p:blipFill>
          <a:blip r:embed="rId3" cstate="print"/>
          <a:srcRect/>
          <a:stretch>
            <a:fillRect/>
          </a:stretch>
        </p:blipFill>
        <p:spPr bwMode="auto">
          <a:xfrm>
            <a:off x="11587091" y="267285"/>
            <a:ext cx="604909" cy="56974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79828" y="889844"/>
            <a:ext cx="5570806" cy="5355312"/>
          </a:xfrm>
          <a:prstGeom prst="rect">
            <a:avLst/>
          </a:prstGeom>
        </p:spPr>
        <p:txBody>
          <a:bodyPr wrap="square">
            <a:spAutoFit/>
          </a:bodyPr>
          <a:lstStyle/>
          <a:p>
            <a:r>
              <a:rPr lang="ru-RU" dirty="0" smtClean="0"/>
              <a:t>Строительные специальности, которые осваивали женщины в период ВОВ, отлично пригодились для восстановления разрушенных сел и городов, автомобильных дорог и железнодорожных путей. Например, в восстановлении Сталинграда принимали участие не менее 20 тыс. девушек, приехавших со всего Советского Союза. Самой инициативной стала знаменитая Александра Черкасова, сформировавшая первую женскую строительную бригаду из добровольцев. Вскоре не только в Сталинграде, но и в других населенных пунктах стали появляться строительные бригады ее имени, которые показывали отличные результаты и быстро восстанавливали дома, магазины, школы и детские сады. Женщины помогали разбирать завалы, штукатурили, красили стены, вставляли окна и двери.</a:t>
            </a:r>
          </a:p>
          <a:p>
            <a:r>
              <a:rPr lang="ru-RU" b="1" dirty="0" smtClean="0"/>
              <a:t/>
            </a:r>
            <a:br>
              <a:rPr lang="ru-RU" b="1" dirty="0" smtClean="0"/>
            </a:br>
            <a:endParaRPr lang="ru-RU" dirty="0"/>
          </a:p>
        </p:txBody>
      </p:sp>
      <p:pic>
        <p:nvPicPr>
          <p:cNvPr id="2050" name="Picture 2"/>
          <p:cNvPicPr>
            <a:picLocks noChangeAspect="1" noChangeArrowheads="1"/>
          </p:cNvPicPr>
          <p:nvPr/>
        </p:nvPicPr>
        <p:blipFill>
          <a:blip r:embed="rId2" cstate="print"/>
          <a:srcRect/>
          <a:stretch>
            <a:fillRect/>
          </a:stretch>
        </p:blipFill>
        <p:spPr bwMode="auto">
          <a:xfrm>
            <a:off x="5831805" y="1252025"/>
            <a:ext cx="6055762" cy="3924886"/>
          </a:xfrm>
          <a:prstGeom prst="rect">
            <a:avLst/>
          </a:prstGeom>
          <a:noFill/>
          <a:ln w="9525">
            <a:noFill/>
            <a:miter lim="800000"/>
            <a:headEnd/>
            <a:tailEnd/>
          </a:ln>
          <a:effectLst/>
        </p:spPr>
      </p:pic>
      <p:pic>
        <p:nvPicPr>
          <p:cNvPr id="4" name="Picture 16">
            <a:hlinkClick r:id="rId3" action="ppaction://hlinksldjump"/>
          </p:cNvPr>
          <p:cNvPicPr>
            <a:picLocks noChangeAspect="1" noChangeArrowheads="1"/>
          </p:cNvPicPr>
          <p:nvPr/>
        </p:nvPicPr>
        <p:blipFill>
          <a:blip r:embed="rId4" cstate="print"/>
          <a:srcRect/>
          <a:stretch>
            <a:fillRect/>
          </a:stretch>
        </p:blipFill>
        <p:spPr bwMode="auto">
          <a:xfrm>
            <a:off x="11352629" y="6020971"/>
            <a:ext cx="534572" cy="56974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19200" y="586854"/>
            <a:ext cx="10363200" cy="764274"/>
          </a:xfrm>
        </p:spPr>
        <p:txBody>
          <a:bodyPr>
            <a:normAutofit fontScale="90000"/>
          </a:bodyPr>
          <a:lstStyle/>
          <a:p>
            <a:r>
              <a:rPr lang="ru-RU" b="1" dirty="0" smtClean="0">
                <a:solidFill>
                  <a:srgbClr val="FF0000"/>
                </a:solidFill>
                <a:latin typeface="Times New Roman" pitchFamily="18" charset="0"/>
                <a:ea typeface="Yu Gothic Light" pitchFamily="34" charset="-128"/>
                <a:cs typeface="Times New Roman" pitchFamily="18" charset="0"/>
              </a:rPr>
              <a:t>Цели и задачи:</a:t>
            </a:r>
            <a:br>
              <a:rPr lang="ru-RU" b="1" dirty="0" smtClean="0">
                <a:solidFill>
                  <a:srgbClr val="FF0000"/>
                </a:solidFill>
                <a:latin typeface="Times New Roman" pitchFamily="18" charset="0"/>
                <a:ea typeface="Yu Gothic Light" pitchFamily="34" charset="-128"/>
                <a:cs typeface="Times New Roman" pitchFamily="18" charset="0"/>
              </a:rPr>
            </a:br>
            <a:endParaRPr lang="ru-RU" b="1" dirty="0">
              <a:solidFill>
                <a:srgbClr val="FF0000"/>
              </a:solidFill>
              <a:latin typeface="Times New Roman" pitchFamily="18" charset="0"/>
              <a:ea typeface="Yu Gothic Light" pitchFamily="34" charset="-128"/>
              <a:cs typeface="Times New Roman" pitchFamily="18" charset="0"/>
            </a:endParaRPr>
          </a:p>
        </p:txBody>
      </p:sp>
      <p:sp>
        <p:nvSpPr>
          <p:cNvPr id="3" name="Содержимое 2"/>
          <p:cNvSpPr>
            <a:spLocks noGrp="1"/>
          </p:cNvSpPr>
          <p:nvPr>
            <p:ph sz="quarter" idx="1"/>
          </p:nvPr>
        </p:nvSpPr>
        <p:spPr>
          <a:xfrm>
            <a:off x="590843" y="777921"/>
            <a:ext cx="11296357" cy="5677469"/>
          </a:xfrm>
        </p:spPr>
        <p:txBody>
          <a:bodyPr>
            <a:normAutofit fontScale="92500" lnSpcReduction="20000"/>
          </a:bodyPr>
          <a:lstStyle/>
          <a:p>
            <a:pPr algn="just" fontAlgn="base"/>
            <a:r>
              <a:rPr lang="ru-RU" b="1" dirty="0" smtClean="0">
                <a:latin typeface="Times New Roman" pitchFamily="18" charset="0"/>
                <a:cs typeface="Times New Roman" pitchFamily="18" charset="0"/>
              </a:rPr>
              <a:t>Основной целью разработки является приобщение молодежи к истории Российского государства, подвигу народа в годы Великой Отечественной войны 1941-1945 годов,  формирование у учащейся молодежи высокого патриотического сознания; противодействие фальсификации (сознательному искажению)  истории Великой Отечественной войны.</a:t>
            </a:r>
          </a:p>
          <a:p>
            <a:pPr algn="just" fontAlgn="base"/>
            <a:endParaRPr lang="ru-RU" dirty="0" smtClean="0">
              <a:latin typeface="Times New Roman" pitchFamily="18" charset="0"/>
              <a:cs typeface="Times New Roman" pitchFamily="18" charset="0"/>
            </a:endParaRPr>
          </a:p>
          <a:p>
            <a:pPr algn="just" fontAlgn="base"/>
            <a:r>
              <a:rPr lang="ru-RU" dirty="0" smtClean="0">
                <a:latin typeface="Times New Roman" pitchFamily="18" charset="0"/>
                <a:cs typeface="Times New Roman" pitchFamily="18" charset="0"/>
              </a:rPr>
              <a:t>Ознакомить обучающихся / студентов с героическим трудом советского народа в годы войны.</a:t>
            </a:r>
          </a:p>
          <a:p>
            <a:pPr algn="just" fontAlgn="base"/>
            <a:r>
              <a:rPr lang="ru-RU" dirty="0" smtClean="0">
                <a:latin typeface="Times New Roman" pitchFamily="18" charset="0"/>
                <a:cs typeface="Times New Roman" pitchFamily="18" charset="0"/>
              </a:rPr>
              <a:t>Продолжить формирование умений самостоятельно работать с дополнительной литературой, анализировать исторические факты и делать выводы.</a:t>
            </a:r>
          </a:p>
          <a:p>
            <a:pPr algn="just" fontAlgn="base"/>
            <a:r>
              <a:rPr lang="ru-RU" dirty="0" smtClean="0">
                <a:latin typeface="Times New Roman" pitchFamily="18" charset="0"/>
                <a:cs typeface="Times New Roman" pitchFamily="18" charset="0"/>
              </a:rPr>
              <a:t>Показать как происходила перестройка страны на военный лад; какую роль в завоевании победы сыграл героический труд советского народа в тылу;</a:t>
            </a:r>
          </a:p>
          <a:p>
            <a:pPr algn="just" fontAlgn="base"/>
            <a:r>
              <a:rPr lang="ru-RU" dirty="0" smtClean="0">
                <a:latin typeface="Times New Roman" pitchFamily="18" charset="0"/>
                <a:cs typeface="Times New Roman" pitchFamily="18" charset="0"/>
              </a:rPr>
              <a:t>Развивать умения видеть ситуацию с различных точек зрения, оценивать целесообразность тех или иных решений;</a:t>
            </a:r>
          </a:p>
          <a:p>
            <a:pPr algn="just" fontAlgn="base"/>
            <a:r>
              <a:rPr lang="ru-RU" dirty="0" smtClean="0">
                <a:latin typeface="Times New Roman" pitchFamily="18" charset="0"/>
                <a:cs typeface="Times New Roman" pitchFamily="18" charset="0"/>
              </a:rPr>
              <a:t>Воспитывать чувство патриотизма, понимание подвига нашего народа, проявленного не только на полях сражений, но и в тылу;</a:t>
            </a:r>
          </a:p>
          <a:p>
            <a:endParaRPr lang="ru-RU"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вал 1"/>
          <p:cNvSpPr/>
          <p:nvPr/>
        </p:nvSpPr>
        <p:spPr>
          <a:xfrm>
            <a:off x="3488788" y="182880"/>
            <a:ext cx="4754880" cy="73152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t>ЦИФРЫ И ФАКТЫ</a:t>
            </a:r>
            <a:endParaRPr lang="ru-RU" b="1" dirty="0"/>
          </a:p>
        </p:txBody>
      </p:sp>
      <p:sp>
        <p:nvSpPr>
          <p:cNvPr id="3" name="Прямоугольник 2"/>
          <p:cNvSpPr/>
          <p:nvPr/>
        </p:nvSpPr>
        <p:spPr>
          <a:xfrm>
            <a:off x="196948" y="886266"/>
            <a:ext cx="11816861" cy="1200329"/>
          </a:xfrm>
          <a:prstGeom prst="rect">
            <a:avLst/>
          </a:prstGeom>
        </p:spPr>
        <p:txBody>
          <a:bodyPr wrap="square">
            <a:spAutoFit/>
          </a:bodyPr>
          <a:lstStyle/>
          <a:p>
            <a:r>
              <a:rPr lang="ru-RU" dirty="0" smtClean="0"/>
              <a:t>- В первом военном 1941 году сельскохозяйственным трудом, главным образом в колхозах, было занято 19 млн. женщин. Это значит, что почти все тяготы по обеспечению питанием армии и страны падали на их плечи, на их трудовые руки.</a:t>
            </a:r>
            <a:br>
              <a:rPr lang="ru-RU" dirty="0" smtClean="0"/>
            </a:br>
            <a:endParaRPr lang="ru-RU" dirty="0"/>
          </a:p>
        </p:txBody>
      </p:sp>
      <p:sp>
        <p:nvSpPr>
          <p:cNvPr id="5" name="Прямоугольник 4"/>
          <p:cNvSpPr/>
          <p:nvPr/>
        </p:nvSpPr>
        <p:spPr>
          <a:xfrm>
            <a:off x="168812" y="1772529"/>
            <a:ext cx="11816862" cy="1477328"/>
          </a:xfrm>
          <a:prstGeom prst="rect">
            <a:avLst/>
          </a:prstGeom>
        </p:spPr>
        <p:txBody>
          <a:bodyPr wrap="square">
            <a:spAutoFit/>
          </a:bodyPr>
          <a:lstStyle/>
          <a:p>
            <a:r>
              <a:rPr lang="ru-RU" dirty="0" smtClean="0"/>
              <a:t>На протяжении всей войны женщины составляли более 65% всех работающих на производстве. В том числе и на таких тяжелых участках, как мартеновские цеха, угольные и калийные шахты, дерево- и металлообрабатывающие предприятия. Женщины овладели и такими профессиями, которые прежде были под силу лишь мужчинам: в 1941 году только в металлообрабатывающей промышленности около 50 тыс. женщин работали токарями, 40 тыс.- слесарями, 24 тыс. - фрезеровщицами, 14 тыс. - инструментальщицами.</a:t>
            </a:r>
            <a:endParaRPr lang="ru-RU" dirty="0"/>
          </a:p>
        </p:txBody>
      </p:sp>
      <p:sp>
        <p:nvSpPr>
          <p:cNvPr id="6" name="Прямоугольник 5"/>
          <p:cNvSpPr/>
          <p:nvPr/>
        </p:nvSpPr>
        <p:spPr>
          <a:xfrm>
            <a:off x="182880" y="3179298"/>
            <a:ext cx="11788727" cy="3693319"/>
          </a:xfrm>
          <a:prstGeom prst="rect">
            <a:avLst/>
          </a:prstGeom>
        </p:spPr>
        <p:txBody>
          <a:bodyPr wrap="square">
            <a:spAutoFit/>
          </a:bodyPr>
          <a:lstStyle/>
          <a:p>
            <a:r>
              <a:rPr lang="ru-RU" dirty="0" smtClean="0"/>
              <a:t>В значительных размерах пополнили женщины армию рабочих и в угольной промышленности страны. Если на 1 марта 1942 г. на угольных шахтах страны работало 41 010 женщин, то на 1 января 1943 г. число их возросло до 66 063 человек. На 1 января 1944 г. только в системе Наркомата угольной промышленности работало 32 012 женщины..</a:t>
            </a:r>
          </a:p>
          <a:p>
            <a:r>
              <a:rPr lang="ru-RU" dirty="0" smtClean="0"/>
              <a:t>Много женщин пришло и в нефтяную промышленность страны. По данным шести предприятий нефтяной промышленности Востока, на 1 января 1941 г. работало 4692 женщины, или 28,9%, а черед год число их возросло до 7002, что составило 48,5% всех работавших в этой отрасли. На отдельных же предприятиях численность их была еще выше.</a:t>
            </a:r>
          </a:p>
          <a:p>
            <a:r>
              <a:rPr lang="ru-RU" dirty="0" smtClean="0"/>
              <a:t>Намного увеличилась численность женщин и среди рабочих промышленного строительства. Так, если в 1940 г. в составе строительных рабочих Урала и Западной Сибири насчитывалось 31 374 женщины, то к началу 1945 г. их было 96 457 человек. За годы войны, как видно, число женщин и здесь возросло более чем в 3 раза.</a:t>
            </a:r>
            <a:br>
              <a:rPr lang="ru-RU" dirty="0" smtClean="0"/>
            </a:br>
            <a:r>
              <a:rPr lang="ru-RU" dirty="0" smtClean="0"/>
              <a:t>Особенно высокий процент составляли женщины в годы войны в отраслях легкой и текстильной промышленности страны.</a:t>
            </a:r>
            <a:endParaRPr lang="ru-RU" dirty="0"/>
          </a:p>
        </p:txBody>
      </p:sp>
      <p:pic>
        <p:nvPicPr>
          <p:cNvPr id="8" name="Picture 16">
            <a:hlinkClick r:id="rId2" action="ppaction://hlinksldjump"/>
          </p:cNvPr>
          <p:cNvPicPr>
            <a:picLocks noChangeAspect="1" noChangeArrowheads="1"/>
          </p:cNvPicPr>
          <p:nvPr/>
        </p:nvPicPr>
        <p:blipFill>
          <a:blip r:embed="rId3" cstate="print"/>
          <a:srcRect/>
          <a:stretch>
            <a:fillRect/>
          </a:stretch>
        </p:blipFill>
        <p:spPr bwMode="auto">
          <a:xfrm>
            <a:off x="11352628" y="6020971"/>
            <a:ext cx="604909" cy="56974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57908" y="31050"/>
            <a:ext cx="11934091" cy="4032815"/>
          </a:xfrm>
          <a:prstGeom prst="rect">
            <a:avLst/>
          </a:prstGeom>
          <a:solidFill>
            <a:srgbClr val="FFFFFF"/>
          </a:solidFill>
          <a:ln w="9525">
            <a:noFill/>
            <a:miter lim="800000"/>
            <a:headEnd/>
            <a:tailEnd/>
          </a:ln>
          <a:effectLst/>
        </p:spPr>
        <p:txBody>
          <a:bodyPr vert="horz" wrap="square" lIns="0" tIns="61893"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err="1" smtClean="0">
                <a:ln>
                  <a:noFill/>
                </a:ln>
                <a:solidFill>
                  <a:srgbClr val="333333"/>
                </a:solidFill>
                <a:effectLst/>
                <a:latin typeface="Times New Roman" pitchFamily="18" charset="0"/>
                <a:cs typeface="Times New Roman" pitchFamily="18" charset="0"/>
                <a:hlinkClick r:id="rId2"/>
              </a:rPr>
              <a:t>Бронь</a:t>
            </a:r>
            <a:endParaRPr kumimoji="0" lang="ru-RU" sz="1600" b="1" i="0" u="none" strike="noStrike" cap="none" normalizeH="0" baseline="0" dirty="0" smtClean="0">
              <a:ln>
                <a:noFill/>
              </a:ln>
              <a:solidFill>
                <a:srgbClr val="333333"/>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333333"/>
                </a:solidFill>
                <a:effectLst/>
                <a:latin typeface="Times New Roman" pitchFamily="18" charset="0"/>
                <a:cs typeface="Times New Roman" pitchFamily="18" charset="0"/>
              </a:rPr>
              <a:t>Существительное</a:t>
            </a:r>
            <a:endParaRPr kumimoji="0" lang="ru-RU" sz="16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AutoNum type="arabicPeriod"/>
              <a:tabLst/>
            </a:pPr>
            <a:r>
              <a:rPr kumimoji="0" lang="ru-RU" sz="1600" b="0" i="0" u="none" strike="noStrike" cap="none" normalizeH="0" baseline="0" dirty="0" smtClean="0">
                <a:ln>
                  <a:noFill/>
                </a:ln>
                <a:solidFill>
                  <a:srgbClr val="333333"/>
                </a:solidFill>
                <a:effectLst/>
                <a:latin typeface="Times New Roman" pitchFamily="18" charset="0"/>
                <a:cs typeface="Times New Roman" pitchFamily="18" charset="0"/>
              </a:rPr>
              <a:t>Официальное закрепление за кем-либо или за чем-либо льготных прав на пользование чем-либо, получение чего-либо</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333333"/>
                </a:solidFill>
                <a:effectLst/>
                <a:latin typeface="Times New Roman" pitchFamily="18" charset="0"/>
                <a:cs typeface="Times New Roman" pitchFamily="18" charset="0"/>
              </a:rPr>
              <a:t>На авиационных, танковых и прочих оборонных заводах работали, конечно, и мужчины, специалисты, которым была дана </a:t>
            </a:r>
            <a:r>
              <a:rPr kumimoji="0" lang="ru-RU" sz="1600" b="0" i="0" u="none" strike="noStrike" cap="none" normalizeH="0" baseline="0" dirty="0" err="1" smtClean="0">
                <a:ln>
                  <a:noFill/>
                </a:ln>
                <a:solidFill>
                  <a:srgbClr val="333333"/>
                </a:solidFill>
                <a:effectLst/>
                <a:latin typeface="Times New Roman" pitchFamily="18" charset="0"/>
                <a:cs typeface="Times New Roman" pitchFamily="18" charset="0"/>
              </a:rPr>
              <a:t>бронь</a:t>
            </a:r>
            <a:r>
              <a:rPr kumimoji="0" lang="ru-RU" sz="1600" b="0" i="0" u="none" strike="noStrike" cap="none" normalizeH="0" baseline="0" dirty="0" smtClean="0">
                <a:ln>
                  <a:noFill/>
                </a:ln>
                <a:solidFill>
                  <a:srgbClr val="333333"/>
                </a:solidFill>
                <a:effectLst/>
                <a:latin typeface="Times New Roman" pitchFamily="18" charset="0"/>
                <a:cs typeface="Times New Roman" pitchFamily="18" charset="0"/>
              </a:rPr>
              <a:t>, бумажная, но вполне»  […]На авиационных, танковых и прочих оборонных заводах работали, конечно, и мужчины, специалисты, которым была дана </a:t>
            </a:r>
            <a:r>
              <a:rPr kumimoji="0" lang="ru-RU" sz="1600" b="0" i="0" u="none" strike="noStrike" cap="none" normalizeH="0" baseline="0" dirty="0" err="1" smtClean="0">
                <a:ln>
                  <a:noFill/>
                </a:ln>
                <a:solidFill>
                  <a:srgbClr val="333333"/>
                </a:solidFill>
                <a:effectLst/>
                <a:latin typeface="Times New Roman" pitchFamily="18" charset="0"/>
                <a:cs typeface="Times New Roman" pitchFamily="18" charset="0"/>
              </a:rPr>
              <a:t>бронь</a:t>
            </a:r>
            <a:r>
              <a:rPr kumimoji="0" lang="ru-RU" sz="1600" b="0" i="0" u="none" strike="noStrike" cap="none" normalizeH="0" baseline="0" dirty="0" smtClean="0">
                <a:ln>
                  <a:noFill/>
                </a:ln>
                <a:solidFill>
                  <a:srgbClr val="333333"/>
                </a:solidFill>
                <a:effectLst/>
                <a:latin typeface="Times New Roman" pitchFamily="18" charset="0"/>
                <a:cs typeface="Times New Roman" pitchFamily="18" charset="0"/>
              </a:rPr>
              <a:t>, бумажная, но вполне прочная. – К. Я. Ваншенкин, «Рассказ о потерянном фотоальбоме»</a:t>
            </a:r>
          </a:p>
          <a:p>
            <a:pPr marL="457200" marR="0" lvl="1" indent="0" algn="l" defTabSz="914400" rtl="0" eaLnBrk="0" fontAlgn="base" latinLnBrk="0" hangingPunct="0">
              <a:lnSpc>
                <a:spcPct val="100000"/>
              </a:lnSpc>
              <a:spcBef>
                <a:spcPct val="0"/>
              </a:spcBef>
              <a:spcAft>
                <a:spcPct val="0"/>
              </a:spcAft>
              <a:buClrTx/>
              <a:buSzTx/>
              <a:buFontTx/>
              <a:buChar char="•"/>
              <a:tabLst/>
            </a:pPr>
            <a:r>
              <a:rPr kumimoji="0" lang="ru-RU" sz="1600" b="1" i="0" u="none" strike="noStrike" cap="none" normalizeH="0" baseline="0" dirty="0" smtClean="0">
                <a:ln>
                  <a:noFill/>
                </a:ln>
                <a:solidFill>
                  <a:srgbClr val="333333"/>
                </a:solidFill>
                <a:effectLst/>
                <a:latin typeface="Times New Roman" pitchFamily="18" charset="0"/>
                <a:cs typeface="Times New Roman" pitchFamily="18" charset="0"/>
              </a:rPr>
              <a:t>Синонимы: </a:t>
            </a:r>
            <a:endParaRPr kumimoji="0" lang="ru-RU" sz="1600" b="0" i="0" u="none" strike="noStrike" cap="none" normalizeH="0" baseline="0" dirty="0" smtClean="0">
              <a:ln>
                <a:noFill/>
              </a:ln>
              <a:solidFill>
                <a:srgbClr val="333333"/>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333333"/>
                </a:solidFill>
                <a:effectLst/>
                <a:latin typeface="Times New Roman" pitchFamily="18" charset="0"/>
                <a:cs typeface="Times New Roman" pitchFamily="18" charset="0"/>
                <a:hlinkClick r:id="rId3"/>
              </a:rPr>
              <a:t>закрепление</a:t>
            </a:r>
            <a:r>
              <a:rPr kumimoji="0" lang="ru-RU" sz="1600" b="0" i="0" u="none" strike="noStrike" cap="none" normalizeH="0" baseline="0" dirty="0" smtClean="0">
                <a:ln>
                  <a:noFill/>
                </a:ln>
                <a:solidFill>
                  <a:srgbClr val="333333"/>
                </a:solidFill>
                <a:effectLst/>
                <a:latin typeface="Times New Roman" pitchFamily="18" charset="0"/>
                <a:cs typeface="Times New Roman" pitchFamily="18" charset="0"/>
              </a:rPr>
              <a:t>, резервирование</a:t>
            </a:r>
          </a:p>
          <a:p>
            <a:pPr marL="0" marR="0" lvl="0" indent="0" algn="l" defTabSz="914400" rtl="0" eaLnBrk="0" fontAlgn="base" latinLnBrk="0" hangingPunct="0">
              <a:lnSpc>
                <a:spcPct val="100000"/>
              </a:lnSpc>
              <a:spcBef>
                <a:spcPct val="0"/>
              </a:spcBef>
              <a:spcAft>
                <a:spcPct val="0"/>
              </a:spcAft>
              <a:buClrTx/>
              <a:buSzTx/>
              <a:buFontTx/>
              <a:buAutoNum type="arabicPeriod" startAt="2"/>
              <a:tabLst/>
            </a:pPr>
            <a:r>
              <a:rPr kumimoji="0" lang="ru-RU" sz="1600" b="0" i="0" u="none" strike="noStrike" cap="none" normalizeH="0" baseline="0" dirty="0" smtClean="0">
                <a:ln>
                  <a:noFill/>
                </a:ln>
                <a:solidFill>
                  <a:srgbClr val="333333"/>
                </a:solidFill>
                <a:effectLst/>
                <a:latin typeface="Times New Roman" pitchFamily="18" charset="0"/>
                <a:cs typeface="Times New Roman" pitchFamily="18" charset="0"/>
              </a:rPr>
              <a:t>Документ, удостоверяющий такие права</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333333"/>
                </a:solidFill>
                <a:effectLst/>
                <a:latin typeface="Times New Roman" pitchFamily="18" charset="0"/>
                <a:cs typeface="Times New Roman" pitchFamily="18" charset="0"/>
              </a:rPr>
              <a:t>Сегодня мы были поражены тем обстоятельством, что военкомат вызвал лишь недавно (вместе со всеми) забронированного сотрудника ЗИН»  […]Сегодня мы были поражены тем обстоятельством, что военкомат вызвал лишь недавно (вместе со всеми) забронированного сотрудника ЗИН Терентьева, ограниченно годного кандидата наук, отобрал </a:t>
            </a:r>
            <a:r>
              <a:rPr kumimoji="0" lang="ru-RU" sz="1600" b="0" i="0" u="none" strike="noStrike" cap="none" normalizeH="0" baseline="0" dirty="0" err="1" smtClean="0">
                <a:ln>
                  <a:noFill/>
                </a:ln>
                <a:solidFill>
                  <a:srgbClr val="333333"/>
                </a:solidFill>
                <a:effectLst/>
                <a:latin typeface="Times New Roman" pitchFamily="18" charset="0"/>
                <a:cs typeface="Times New Roman" pitchFamily="18" charset="0"/>
              </a:rPr>
              <a:t>бронь</a:t>
            </a:r>
            <a:r>
              <a:rPr kumimoji="0" lang="ru-RU" sz="1600" b="0" i="0" u="none" strike="noStrike" cap="none" normalizeH="0" baseline="0" dirty="0" smtClean="0">
                <a:ln>
                  <a:noFill/>
                </a:ln>
                <a:solidFill>
                  <a:srgbClr val="333333"/>
                </a:solidFill>
                <a:effectLst/>
                <a:latin typeface="Times New Roman" pitchFamily="18" charset="0"/>
                <a:cs typeface="Times New Roman" pitchFamily="18" charset="0"/>
              </a:rPr>
              <a:t>, паспорт, выдал </a:t>
            </a:r>
            <a:r>
              <a:rPr kumimoji="0" lang="ru-RU" sz="1600" b="0" i="0" u="none" strike="noStrike" cap="none" normalizeH="0" baseline="0" dirty="0" err="1" smtClean="0">
                <a:ln>
                  <a:noFill/>
                </a:ln>
                <a:solidFill>
                  <a:srgbClr val="333333"/>
                </a:solidFill>
                <a:effectLst/>
                <a:latin typeface="Times New Roman" pitchFamily="18" charset="0"/>
                <a:cs typeface="Times New Roman" pitchFamily="18" charset="0"/>
              </a:rPr>
              <a:t>мобпредписание</a:t>
            </a:r>
            <a:r>
              <a:rPr kumimoji="0" lang="ru-RU" sz="1600" b="0" i="0" u="none" strike="noStrike" cap="none" normalizeH="0" baseline="0" dirty="0" smtClean="0">
                <a:ln>
                  <a:noFill/>
                </a:ln>
                <a:solidFill>
                  <a:srgbClr val="333333"/>
                </a:solidFill>
                <a:effectLst/>
                <a:latin typeface="Times New Roman" pitchFamily="18" charset="0"/>
                <a:cs typeface="Times New Roman" pitchFamily="18" charset="0"/>
              </a:rPr>
              <a:t> о явке в часть. – Александр </a:t>
            </a:r>
            <a:r>
              <a:rPr kumimoji="0" lang="ru-RU" sz="1600" b="0" i="0" u="none" strike="noStrike" cap="none" normalizeH="0" baseline="0" dirty="0" err="1" smtClean="0">
                <a:ln>
                  <a:noFill/>
                </a:ln>
                <a:solidFill>
                  <a:srgbClr val="333333"/>
                </a:solidFill>
                <a:effectLst/>
                <a:latin typeface="Times New Roman" pitchFamily="18" charset="0"/>
                <a:cs typeface="Times New Roman" pitchFamily="18" charset="0"/>
              </a:rPr>
              <a:t>Болдырев</a:t>
            </a:r>
            <a:r>
              <a:rPr kumimoji="0" lang="ru-RU" sz="1600" b="0" i="0" u="none" strike="noStrike" cap="none" normalizeH="0" baseline="0" dirty="0" smtClean="0">
                <a:ln>
                  <a:noFill/>
                </a:ln>
                <a:solidFill>
                  <a:srgbClr val="333333"/>
                </a:solidFill>
                <a:effectLst/>
                <a:latin typeface="Times New Roman" pitchFamily="18" charset="0"/>
                <a:cs typeface="Times New Roman" pitchFamily="18" charset="0"/>
              </a:rPr>
              <a:t>, «Осадная запись»</a:t>
            </a:r>
          </a:p>
          <a:p>
            <a:pPr marL="457200" marR="0" lvl="1" indent="0" algn="l" defTabSz="914400" rtl="0" eaLnBrk="0" fontAlgn="base" latinLnBrk="0" hangingPunct="0">
              <a:lnSpc>
                <a:spcPct val="100000"/>
              </a:lnSpc>
              <a:spcBef>
                <a:spcPct val="0"/>
              </a:spcBef>
              <a:spcAft>
                <a:spcPct val="0"/>
              </a:spcAft>
              <a:buClrTx/>
              <a:buSzTx/>
              <a:buFontTx/>
              <a:buChar char="•"/>
              <a:tabLst/>
            </a:pPr>
            <a:r>
              <a:rPr kumimoji="0" lang="ru-RU" sz="1600" b="1" i="0" u="none" strike="noStrike" cap="none" normalizeH="0" baseline="0" dirty="0" smtClean="0">
                <a:ln>
                  <a:noFill/>
                </a:ln>
                <a:solidFill>
                  <a:srgbClr val="333333"/>
                </a:solidFill>
                <a:effectLst/>
                <a:latin typeface="Times New Roman" pitchFamily="18" charset="0"/>
                <a:cs typeface="Times New Roman" pitchFamily="18" charset="0"/>
              </a:rPr>
              <a:t>Синонимы: </a:t>
            </a:r>
            <a:endParaRPr kumimoji="0" lang="ru-RU" sz="1600" b="0" i="0" u="none" strike="noStrike" cap="none" normalizeH="0" baseline="0" dirty="0" smtClean="0">
              <a:ln>
                <a:noFill/>
              </a:ln>
              <a:solidFill>
                <a:srgbClr val="333333"/>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333333"/>
                </a:solidFill>
                <a:effectLst/>
                <a:latin typeface="Times New Roman" pitchFamily="18" charset="0"/>
                <a:cs typeface="Times New Roman" pitchFamily="18" charset="0"/>
              </a:rPr>
              <a:t>бронировка</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 name="Прямоугольник 2"/>
          <p:cNvSpPr/>
          <p:nvPr/>
        </p:nvSpPr>
        <p:spPr>
          <a:xfrm>
            <a:off x="269631" y="3950677"/>
            <a:ext cx="11746523" cy="2862322"/>
          </a:xfrm>
          <a:prstGeom prst="rect">
            <a:avLst/>
          </a:prstGeom>
        </p:spPr>
        <p:txBody>
          <a:bodyPr wrap="square">
            <a:spAutoFit/>
          </a:bodyPr>
          <a:lstStyle/>
          <a:p>
            <a:pPr marL="342900" indent="-342900">
              <a:buAutoNum type="arabicPeriod"/>
            </a:pPr>
            <a:r>
              <a:rPr lang="ru-RU" sz="2000" dirty="0" smtClean="0"/>
              <a:t>Людям, имевшим проблемы со здоровьем. Причем проблемы серьезные: инвалидность, хронические заболевания. </a:t>
            </a:r>
          </a:p>
          <a:p>
            <a:pPr marL="342900" indent="-342900">
              <a:buAutoNum type="arabicPeriod"/>
            </a:pPr>
            <a:r>
              <a:rPr lang="ru-RU" sz="2000" dirty="0" smtClean="0"/>
              <a:t>Лицам, которые нужны были в тылу: председатели совхозов и колхозов, директора промышленных предприятий, работники заводов, комбайнеры и так далее. Более конкретно очертить круг лиц не представляется возможным. Власти в оперативном порядке решали, кто и где им нужен.</a:t>
            </a:r>
          </a:p>
          <a:p>
            <a:pPr marL="342900" indent="-342900">
              <a:buAutoNum type="arabicPeriod"/>
            </a:pPr>
            <a:r>
              <a:rPr lang="ru-RU" sz="2000" dirty="0" smtClean="0"/>
              <a:t>Неблагонадежным гражданам. Лицам с судимостями по серьезным статьям, представителям отдельных национальностей. Что касается последнего, то нужно разделять. Татар, поволжских немцев, калмыков не брали служить, потому что не доверяли им. </a:t>
            </a:r>
            <a:endParaRPr lang="ru-RU" sz="2000" dirty="0"/>
          </a:p>
        </p:txBody>
      </p:sp>
      <p:sp>
        <p:nvSpPr>
          <p:cNvPr id="4" name="Овал 3"/>
          <p:cNvSpPr/>
          <p:nvPr/>
        </p:nvSpPr>
        <p:spPr>
          <a:xfrm>
            <a:off x="4405532" y="3071447"/>
            <a:ext cx="5392615"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t>Кому давалась </a:t>
            </a:r>
            <a:r>
              <a:rPr lang="ru-RU" sz="2800" dirty="0" err="1" smtClean="0"/>
              <a:t>бронь</a:t>
            </a:r>
            <a:r>
              <a:rPr lang="ru-RU" sz="2800" dirty="0" smtClean="0"/>
              <a:t>?</a:t>
            </a:r>
            <a:endParaRPr lang="ru-RU" sz="2800" dirty="0"/>
          </a:p>
        </p:txBody>
      </p:sp>
      <p:pic>
        <p:nvPicPr>
          <p:cNvPr id="5" name="Picture 16">
            <a:hlinkClick r:id="rId4" action="ppaction://hlinksldjump"/>
          </p:cNvPr>
          <p:cNvPicPr>
            <a:picLocks noChangeAspect="1" noChangeArrowheads="1"/>
          </p:cNvPicPr>
          <p:nvPr/>
        </p:nvPicPr>
        <p:blipFill>
          <a:blip r:embed="rId5" cstate="print"/>
          <a:srcRect/>
          <a:stretch>
            <a:fillRect/>
          </a:stretch>
        </p:blipFill>
        <p:spPr bwMode="auto">
          <a:xfrm>
            <a:off x="11240087" y="4206239"/>
            <a:ext cx="604909" cy="56974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1" name="Picture 3"/>
          <p:cNvPicPr>
            <a:picLocks noChangeAspect="1" noChangeArrowheads="1"/>
          </p:cNvPicPr>
          <p:nvPr/>
        </p:nvPicPr>
        <p:blipFill>
          <a:blip r:embed="rId2" cstate="print"/>
          <a:srcRect/>
          <a:stretch>
            <a:fillRect/>
          </a:stretch>
        </p:blipFill>
        <p:spPr bwMode="auto">
          <a:xfrm>
            <a:off x="0" y="621323"/>
            <a:ext cx="5949703" cy="5551245"/>
          </a:xfrm>
          <a:prstGeom prst="rect">
            <a:avLst/>
          </a:prstGeom>
          <a:noFill/>
          <a:ln w="9525">
            <a:noFill/>
            <a:miter lim="800000"/>
            <a:headEnd/>
            <a:tailEnd/>
          </a:ln>
          <a:effectLst/>
        </p:spPr>
      </p:pic>
      <p:pic>
        <p:nvPicPr>
          <p:cNvPr id="37892" name="Picture 4"/>
          <p:cNvPicPr>
            <a:picLocks noChangeAspect="1" noChangeArrowheads="1"/>
          </p:cNvPicPr>
          <p:nvPr/>
        </p:nvPicPr>
        <p:blipFill>
          <a:blip r:embed="rId3" cstate="print"/>
          <a:srcRect b="18761"/>
          <a:stretch>
            <a:fillRect/>
          </a:stretch>
        </p:blipFill>
        <p:spPr bwMode="auto">
          <a:xfrm>
            <a:off x="6038850" y="345831"/>
            <a:ext cx="6153150" cy="2228557"/>
          </a:xfrm>
          <a:prstGeom prst="rect">
            <a:avLst/>
          </a:prstGeom>
          <a:noFill/>
          <a:ln w="9525">
            <a:noFill/>
            <a:miter lim="800000"/>
            <a:headEnd/>
            <a:tailEnd/>
          </a:ln>
          <a:effectLst/>
        </p:spPr>
      </p:pic>
      <p:pic>
        <p:nvPicPr>
          <p:cNvPr id="37893" name="Picture 5"/>
          <p:cNvPicPr>
            <a:picLocks noChangeAspect="1" noChangeArrowheads="1"/>
          </p:cNvPicPr>
          <p:nvPr/>
        </p:nvPicPr>
        <p:blipFill>
          <a:blip r:embed="rId4" cstate="print"/>
          <a:srcRect/>
          <a:stretch>
            <a:fillRect/>
          </a:stretch>
        </p:blipFill>
        <p:spPr bwMode="auto">
          <a:xfrm>
            <a:off x="6091311" y="2677540"/>
            <a:ext cx="6100689" cy="3408935"/>
          </a:xfrm>
          <a:prstGeom prst="rect">
            <a:avLst/>
          </a:prstGeom>
          <a:noFill/>
          <a:ln w="9525">
            <a:noFill/>
            <a:miter lim="800000"/>
            <a:headEnd/>
            <a:tailEnd/>
          </a:ln>
          <a:effectLst/>
        </p:spPr>
      </p:pic>
      <p:pic>
        <p:nvPicPr>
          <p:cNvPr id="6" name="Picture 16">
            <a:hlinkClick r:id="rId5" action="ppaction://hlinksldjump"/>
          </p:cNvPr>
          <p:cNvPicPr>
            <a:picLocks noChangeAspect="1" noChangeArrowheads="1"/>
          </p:cNvPicPr>
          <p:nvPr/>
        </p:nvPicPr>
        <p:blipFill>
          <a:blip r:embed="rId6" cstate="print"/>
          <a:srcRect/>
          <a:stretch>
            <a:fillRect/>
          </a:stretch>
        </p:blipFill>
        <p:spPr bwMode="auto">
          <a:xfrm>
            <a:off x="11352628" y="6020971"/>
            <a:ext cx="604909" cy="56974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5" name="Picture 3"/>
          <p:cNvPicPr>
            <a:picLocks noChangeAspect="1" noChangeArrowheads="1"/>
          </p:cNvPicPr>
          <p:nvPr/>
        </p:nvPicPr>
        <p:blipFill>
          <a:blip r:embed="rId2" cstate="print"/>
          <a:srcRect/>
          <a:stretch>
            <a:fillRect/>
          </a:stretch>
        </p:blipFill>
        <p:spPr bwMode="auto">
          <a:xfrm>
            <a:off x="0" y="464234"/>
            <a:ext cx="6033298" cy="5470795"/>
          </a:xfrm>
          <a:prstGeom prst="rect">
            <a:avLst/>
          </a:prstGeom>
          <a:noFill/>
          <a:ln w="9525">
            <a:noFill/>
            <a:miter lim="800000"/>
            <a:headEnd/>
            <a:tailEnd/>
          </a:ln>
          <a:effectLst/>
        </p:spPr>
      </p:pic>
      <p:pic>
        <p:nvPicPr>
          <p:cNvPr id="38916" name="Picture 4"/>
          <p:cNvPicPr>
            <a:picLocks noChangeAspect="1" noChangeArrowheads="1"/>
          </p:cNvPicPr>
          <p:nvPr/>
        </p:nvPicPr>
        <p:blipFill>
          <a:blip r:embed="rId3" cstate="print"/>
          <a:srcRect/>
          <a:stretch>
            <a:fillRect/>
          </a:stretch>
        </p:blipFill>
        <p:spPr bwMode="auto">
          <a:xfrm>
            <a:off x="6158369" y="506438"/>
            <a:ext cx="6033631" cy="5389172"/>
          </a:xfrm>
          <a:prstGeom prst="rect">
            <a:avLst/>
          </a:prstGeom>
          <a:noFill/>
          <a:ln w="9525">
            <a:noFill/>
            <a:miter lim="800000"/>
            <a:headEnd/>
            <a:tailEnd/>
          </a:ln>
          <a:effectLst/>
        </p:spPr>
      </p:pic>
      <p:pic>
        <p:nvPicPr>
          <p:cNvPr id="5" name="Picture 16">
            <a:hlinkClick r:id="rId4" action="ppaction://hlinksldjump"/>
          </p:cNvPr>
          <p:cNvPicPr>
            <a:picLocks noChangeAspect="1" noChangeArrowheads="1"/>
          </p:cNvPicPr>
          <p:nvPr/>
        </p:nvPicPr>
        <p:blipFill>
          <a:blip r:embed="rId5" cstate="print"/>
          <a:srcRect/>
          <a:stretch>
            <a:fillRect/>
          </a:stretch>
        </p:blipFill>
        <p:spPr bwMode="auto">
          <a:xfrm>
            <a:off x="11352628" y="6020971"/>
            <a:ext cx="604909" cy="56974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p:cNvPicPr>
            <a:picLocks noChangeAspect="1" noChangeArrowheads="1"/>
          </p:cNvPicPr>
          <p:nvPr/>
        </p:nvPicPr>
        <p:blipFill>
          <a:blip r:embed="rId2" cstate="print"/>
          <a:srcRect/>
          <a:stretch>
            <a:fillRect/>
          </a:stretch>
        </p:blipFill>
        <p:spPr bwMode="auto">
          <a:xfrm>
            <a:off x="0" y="0"/>
            <a:ext cx="9824337" cy="3601769"/>
          </a:xfrm>
          <a:prstGeom prst="rect">
            <a:avLst/>
          </a:prstGeom>
          <a:noFill/>
          <a:ln w="9525">
            <a:noFill/>
            <a:miter lim="800000"/>
            <a:headEnd/>
            <a:tailEnd/>
          </a:ln>
          <a:effectLst/>
        </p:spPr>
      </p:pic>
      <p:pic>
        <p:nvPicPr>
          <p:cNvPr id="39939" name="Picture 3"/>
          <p:cNvPicPr>
            <a:picLocks noChangeAspect="1" noChangeArrowheads="1"/>
          </p:cNvPicPr>
          <p:nvPr/>
        </p:nvPicPr>
        <p:blipFill>
          <a:blip r:embed="rId3" cstate="print"/>
          <a:srcRect/>
          <a:stretch>
            <a:fillRect/>
          </a:stretch>
        </p:blipFill>
        <p:spPr bwMode="auto">
          <a:xfrm>
            <a:off x="281353" y="4121833"/>
            <a:ext cx="4518412" cy="2297283"/>
          </a:xfrm>
          <a:prstGeom prst="rect">
            <a:avLst/>
          </a:prstGeom>
          <a:noFill/>
          <a:ln w="9525">
            <a:noFill/>
            <a:miter lim="800000"/>
            <a:headEnd/>
            <a:tailEnd/>
          </a:ln>
          <a:effectLst/>
        </p:spPr>
      </p:pic>
      <p:pic>
        <p:nvPicPr>
          <p:cNvPr id="39940" name="Picture 4"/>
          <p:cNvPicPr>
            <a:picLocks noChangeAspect="1" noChangeArrowheads="1"/>
          </p:cNvPicPr>
          <p:nvPr/>
        </p:nvPicPr>
        <p:blipFill>
          <a:blip r:embed="rId4" cstate="print"/>
          <a:srcRect/>
          <a:stretch>
            <a:fillRect/>
          </a:stretch>
        </p:blipFill>
        <p:spPr bwMode="auto">
          <a:xfrm>
            <a:off x="9742420" y="1927273"/>
            <a:ext cx="2449580" cy="1326465"/>
          </a:xfrm>
          <a:prstGeom prst="rect">
            <a:avLst/>
          </a:prstGeom>
          <a:noFill/>
          <a:ln w="9525">
            <a:noFill/>
            <a:miter lim="800000"/>
            <a:headEnd/>
            <a:tailEnd/>
          </a:ln>
          <a:effectLst/>
        </p:spPr>
      </p:pic>
      <p:pic>
        <p:nvPicPr>
          <p:cNvPr id="39941" name="Picture 5"/>
          <p:cNvPicPr>
            <a:picLocks noChangeAspect="1" noChangeArrowheads="1"/>
          </p:cNvPicPr>
          <p:nvPr/>
        </p:nvPicPr>
        <p:blipFill>
          <a:blip r:embed="rId5" cstate="print"/>
          <a:srcRect/>
          <a:stretch>
            <a:fillRect/>
          </a:stretch>
        </p:blipFill>
        <p:spPr bwMode="auto">
          <a:xfrm>
            <a:off x="9650437" y="225083"/>
            <a:ext cx="2541563" cy="1577952"/>
          </a:xfrm>
          <a:prstGeom prst="rect">
            <a:avLst/>
          </a:prstGeom>
          <a:noFill/>
          <a:ln w="9525">
            <a:noFill/>
            <a:miter lim="800000"/>
            <a:headEnd/>
            <a:tailEnd/>
          </a:ln>
          <a:effectLst/>
        </p:spPr>
      </p:pic>
      <p:pic>
        <p:nvPicPr>
          <p:cNvPr id="7" name="Picture 16">
            <a:hlinkClick r:id="rId6" action="ppaction://hlinksldjump"/>
          </p:cNvPr>
          <p:cNvPicPr>
            <a:picLocks noChangeAspect="1" noChangeArrowheads="1"/>
          </p:cNvPicPr>
          <p:nvPr/>
        </p:nvPicPr>
        <p:blipFill>
          <a:blip r:embed="rId7" cstate="print"/>
          <a:srcRect/>
          <a:stretch>
            <a:fillRect/>
          </a:stretch>
        </p:blipFill>
        <p:spPr bwMode="auto">
          <a:xfrm>
            <a:off x="11352628" y="6020971"/>
            <a:ext cx="604909" cy="569742"/>
          </a:xfrm>
          <a:prstGeom prst="rect">
            <a:avLst/>
          </a:prstGeom>
          <a:noFill/>
          <a:ln w="9525">
            <a:noFill/>
            <a:miter lim="800000"/>
            <a:headEnd/>
            <a:tailEnd/>
          </a:ln>
          <a:effectLst/>
        </p:spPr>
      </p:pic>
      <p:pic>
        <p:nvPicPr>
          <p:cNvPr id="39942" name="Picture 6"/>
          <p:cNvPicPr>
            <a:picLocks noChangeAspect="1" noChangeArrowheads="1"/>
          </p:cNvPicPr>
          <p:nvPr/>
        </p:nvPicPr>
        <p:blipFill>
          <a:blip r:embed="rId8" cstate="print"/>
          <a:srcRect/>
          <a:stretch>
            <a:fillRect/>
          </a:stretch>
        </p:blipFill>
        <p:spPr bwMode="auto">
          <a:xfrm>
            <a:off x="4850547" y="3657474"/>
            <a:ext cx="7341453" cy="1832518"/>
          </a:xfrm>
          <a:prstGeom prst="rect">
            <a:avLst/>
          </a:prstGeom>
          <a:noFill/>
          <a:ln w="9525">
            <a:noFill/>
            <a:miter lim="800000"/>
            <a:headEnd/>
            <a:tailEnd/>
          </a:ln>
          <a:effectLst/>
        </p:spPr>
      </p:pic>
      <p:pic>
        <p:nvPicPr>
          <p:cNvPr id="39943" name="Picture 7"/>
          <p:cNvPicPr>
            <a:picLocks noChangeAspect="1" noChangeArrowheads="1"/>
          </p:cNvPicPr>
          <p:nvPr/>
        </p:nvPicPr>
        <p:blipFill>
          <a:blip r:embed="rId9" cstate="print"/>
          <a:srcRect/>
          <a:stretch>
            <a:fillRect/>
          </a:stretch>
        </p:blipFill>
        <p:spPr bwMode="auto">
          <a:xfrm>
            <a:off x="4839285" y="5285953"/>
            <a:ext cx="3335289" cy="1572047"/>
          </a:xfrm>
          <a:prstGeom prst="rect">
            <a:avLst/>
          </a:prstGeom>
          <a:noFill/>
          <a:ln w="9525">
            <a:noFill/>
            <a:miter lim="800000"/>
            <a:headEnd/>
            <a:tailEnd/>
          </a:ln>
          <a:effectLst/>
        </p:spPr>
      </p:pic>
      <p:pic>
        <p:nvPicPr>
          <p:cNvPr id="39944" name="Picture 8"/>
          <p:cNvPicPr>
            <a:picLocks noChangeAspect="1" noChangeArrowheads="1"/>
          </p:cNvPicPr>
          <p:nvPr/>
        </p:nvPicPr>
        <p:blipFill>
          <a:blip r:embed="rId10" cstate="print"/>
          <a:srcRect/>
          <a:stretch>
            <a:fillRect/>
          </a:stretch>
        </p:blipFill>
        <p:spPr bwMode="auto">
          <a:xfrm>
            <a:off x="8117058" y="5277028"/>
            <a:ext cx="1758462" cy="158097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вальная выноска 1"/>
          <p:cNvSpPr/>
          <p:nvPr/>
        </p:nvSpPr>
        <p:spPr>
          <a:xfrm>
            <a:off x="3587263" y="815925"/>
            <a:ext cx="4881488" cy="3432517"/>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Дорогие друзья! Пришло время подводить итоги! Ваша задача – посмотреть фильм, изучить таблицы и выводы  и затем закрепить  свои знания, ответив на вопросы и выполнив задания, предложенные к этому уроку.</a:t>
            </a:r>
          </a:p>
          <a:p>
            <a:pPr algn="ctr"/>
            <a:r>
              <a:rPr lang="ru-RU" dirty="0" smtClean="0"/>
              <a:t>Удачи!</a:t>
            </a:r>
            <a:endParaRPr lang="ru-RU" dirty="0"/>
          </a:p>
        </p:txBody>
      </p:sp>
      <p:sp>
        <p:nvSpPr>
          <p:cNvPr id="3" name="Овал 2"/>
          <p:cNvSpPr/>
          <p:nvPr/>
        </p:nvSpPr>
        <p:spPr>
          <a:xfrm>
            <a:off x="225084" y="337625"/>
            <a:ext cx="3685734" cy="2124222"/>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smtClean="0"/>
          </a:p>
          <a:p>
            <a:pPr algn="ctr"/>
            <a:endParaRPr lang="ru-RU" dirty="0" smtClean="0"/>
          </a:p>
          <a:p>
            <a:pPr algn="ctr"/>
            <a:r>
              <a:rPr lang="ru-RU" sz="2000" b="1" dirty="0" smtClean="0">
                <a:solidFill>
                  <a:schemeClr val="tx1"/>
                </a:solidFill>
              </a:rPr>
              <a:t>Посмотрите фильм</a:t>
            </a:r>
          </a:p>
          <a:p>
            <a:pPr algn="ctr"/>
            <a:endParaRPr lang="ru-RU" dirty="0" smtClean="0"/>
          </a:p>
          <a:p>
            <a:pPr algn="ctr"/>
            <a:r>
              <a:rPr lang="en-US" dirty="0" smtClean="0">
                <a:hlinkClick r:id="rId2"/>
              </a:rPr>
              <a:t>https://disk.yandex.ru/i/jUsbPz94WCoFrw</a:t>
            </a:r>
            <a:endParaRPr lang="ru-RU" dirty="0" smtClean="0"/>
          </a:p>
          <a:p>
            <a:pPr algn="ctr"/>
            <a:endParaRPr lang="ru-RU" dirty="0" smtClean="0"/>
          </a:p>
          <a:p>
            <a:pPr algn="ctr"/>
            <a:endParaRPr lang="ru-RU" dirty="0"/>
          </a:p>
        </p:txBody>
      </p:sp>
      <p:sp>
        <p:nvSpPr>
          <p:cNvPr id="4" name="Овал 3">
            <a:hlinkClick r:id="rId3" action="ppaction://hlinksldjump"/>
          </p:cNvPr>
          <p:cNvSpPr/>
          <p:nvPr/>
        </p:nvSpPr>
        <p:spPr>
          <a:xfrm>
            <a:off x="996463" y="4499316"/>
            <a:ext cx="3685734" cy="2124222"/>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1"/>
                </a:solidFill>
              </a:rPr>
              <a:t>Изучите и проанализируйте таблицы, сделайте выводы </a:t>
            </a:r>
            <a:endParaRPr lang="ru-RU" b="1" dirty="0">
              <a:solidFill>
                <a:schemeClr val="tx1"/>
              </a:solidFill>
            </a:endParaRPr>
          </a:p>
        </p:txBody>
      </p:sp>
      <p:sp>
        <p:nvSpPr>
          <p:cNvPr id="5" name="Овал 4">
            <a:hlinkClick r:id="rId4" action="ppaction://hlinksldjump"/>
          </p:cNvPr>
          <p:cNvSpPr/>
          <p:nvPr/>
        </p:nvSpPr>
        <p:spPr>
          <a:xfrm>
            <a:off x="7945903" y="4471181"/>
            <a:ext cx="3685734" cy="2124222"/>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1"/>
                </a:solidFill>
              </a:rPr>
              <a:t>Сравните свои выводы с представленным материалом</a:t>
            </a:r>
          </a:p>
        </p:txBody>
      </p:sp>
      <p:sp>
        <p:nvSpPr>
          <p:cNvPr id="6" name="Овал 5">
            <a:hlinkClick r:id="rId5" action="ppaction://hlinksldjump"/>
          </p:cNvPr>
          <p:cNvSpPr/>
          <p:nvPr/>
        </p:nvSpPr>
        <p:spPr>
          <a:xfrm>
            <a:off x="8309318" y="318868"/>
            <a:ext cx="3685734" cy="2124222"/>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1"/>
                </a:solidFill>
              </a:rPr>
              <a:t>Приступайте к выполнению заданий</a:t>
            </a:r>
          </a:p>
        </p:txBody>
      </p:sp>
      <p:pic>
        <p:nvPicPr>
          <p:cNvPr id="1026" name="Picture 2"/>
          <p:cNvPicPr>
            <a:picLocks noChangeAspect="1" noChangeArrowheads="1"/>
          </p:cNvPicPr>
          <p:nvPr/>
        </p:nvPicPr>
        <p:blipFill>
          <a:blip r:embed="rId6" cstate="print"/>
          <a:srcRect/>
          <a:stretch>
            <a:fillRect/>
          </a:stretch>
        </p:blipFill>
        <p:spPr bwMode="auto">
          <a:xfrm rot="10800000">
            <a:off x="1350499" y="2516412"/>
            <a:ext cx="1815832" cy="1780535"/>
          </a:xfrm>
          <a:prstGeom prst="rect">
            <a:avLst/>
          </a:prstGeom>
          <a:noFill/>
          <a:ln w="9525">
            <a:noFill/>
            <a:miter lim="800000"/>
            <a:headEnd/>
            <a:tailEnd/>
          </a:ln>
          <a:effectLst/>
        </p:spPr>
      </p:pic>
      <p:pic>
        <p:nvPicPr>
          <p:cNvPr id="8" name="Picture 2"/>
          <p:cNvPicPr>
            <a:picLocks noChangeAspect="1" noChangeArrowheads="1"/>
          </p:cNvPicPr>
          <p:nvPr/>
        </p:nvPicPr>
        <p:blipFill>
          <a:blip r:embed="rId6" cstate="print"/>
          <a:srcRect/>
          <a:stretch>
            <a:fillRect/>
          </a:stretch>
        </p:blipFill>
        <p:spPr bwMode="auto">
          <a:xfrm rot="5400000">
            <a:off x="5413099" y="4412086"/>
            <a:ext cx="1815832" cy="2682105"/>
          </a:xfrm>
          <a:prstGeom prst="rect">
            <a:avLst/>
          </a:prstGeom>
          <a:noFill/>
          <a:ln w="9525">
            <a:noFill/>
            <a:miter lim="800000"/>
            <a:headEnd/>
            <a:tailEnd/>
          </a:ln>
          <a:effectLst/>
        </p:spPr>
      </p:pic>
      <p:pic>
        <p:nvPicPr>
          <p:cNvPr id="9" name="Picture 2"/>
          <p:cNvPicPr>
            <a:picLocks noChangeAspect="1" noChangeArrowheads="1"/>
          </p:cNvPicPr>
          <p:nvPr/>
        </p:nvPicPr>
        <p:blipFill>
          <a:blip r:embed="rId6" cstate="print"/>
          <a:srcRect/>
          <a:stretch>
            <a:fillRect/>
          </a:stretch>
        </p:blipFill>
        <p:spPr bwMode="auto">
          <a:xfrm>
            <a:off x="9268265" y="2556271"/>
            <a:ext cx="1815832" cy="178053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5931877" y="264383"/>
            <a:ext cx="6260123" cy="2593128"/>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cstate="print"/>
          <a:srcRect/>
          <a:stretch>
            <a:fillRect/>
          </a:stretch>
        </p:blipFill>
        <p:spPr bwMode="auto">
          <a:xfrm>
            <a:off x="182878" y="165734"/>
            <a:ext cx="5584875" cy="3272453"/>
          </a:xfrm>
          <a:prstGeom prst="rect">
            <a:avLst/>
          </a:prstGeom>
          <a:noFill/>
          <a:ln w="9525">
            <a:noFill/>
            <a:miter lim="800000"/>
            <a:headEnd/>
            <a:tailEnd/>
          </a:ln>
          <a:effectLst/>
        </p:spPr>
      </p:pic>
      <p:pic>
        <p:nvPicPr>
          <p:cNvPr id="2052" name="Picture 4"/>
          <p:cNvPicPr>
            <a:picLocks noChangeAspect="1" noChangeArrowheads="1"/>
          </p:cNvPicPr>
          <p:nvPr/>
        </p:nvPicPr>
        <p:blipFill>
          <a:blip r:embed="rId4" cstate="print"/>
          <a:srcRect/>
          <a:stretch>
            <a:fillRect/>
          </a:stretch>
        </p:blipFill>
        <p:spPr bwMode="auto">
          <a:xfrm>
            <a:off x="182880" y="3439975"/>
            <a:ext cx="5604556" cy="3418025"/>
          </a:xfrm>
          <a:prstGeom prst="rect">
            <a:avLst/>
          </a:prstGeom>
          <a:noFill/>
          <a:ln w="9525">
            <a:noFill/>
            <a:miter lim="800000"/>
            <a:headEnd/>
            <a:tailEnd/>
          </a:ln>
          <a:effectLst/>
        </p:spPr>
      </p:pic>
      <p:pic>
        <p:nvPicPr>
          <p:cNvPr id="5" name="Picture 16">
            <a:hlinkClick r:id="rId5" action="ppaction://hlinksldjump"/>
          </p:cNvPr>
          <p:cNvPicPr>
            <a:picLocks noChangeAspect="1" noChangeArrowheads="1"/>
          </p:cNvPicPr>
          <p:nvPr/>
        </p:nvPicPr>
        <p:blipFill>
          <a:blip r:embed="rId6" cstate="print"/>
          <a:srcRect/>
          <a:stretch>
            <a:fillRect/>
          </a:stretch>
        </p:blipFill>
        <p:spPr bwMode="auto">
          <a:xfrm>
            <a:off x="11197883" y="5824023"/>
            <a:ext cx="604909" cy="56974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1800665" y="90414"/>
            <a:ext cx="8651630" cy="6630451"/>
          </a:xfrm>
          <a:prstGeom prst="rect">
            <a:avLst/>
          </a:prstGeom>
          <a:noFill/>
          <a:ln w="9525">
            <a:noFill/>
            <a:miter lim="800000"/>
            <a:headEnd/>
            <a:tailEnd/>
          </a:ln>
          <a:effectLst/>
        </p:spPr>
      </p:pic>
      <p:pic>
        <p:nvPicPr>
          <p:cNvPr id="3" name="Picture 16">
            <a:hlinkClick r:id="rId3" action="ppaction://hlinksldjump"/>
          </p:cNvPr>
          <p:cNvPicPr>
            <a:picLocks noChangeAspect="1" noChangeArrowheads="1"/>
          </p:cNvPicPr>
          <p:nvPr/>
        </p:nvPicPr>
        <p:blipFill>
          <a:blip r:embed="rId4" cstate="print"/>
          <a:srcRect/>
          <a:stretch>
            <a:fillRect/>
          </a:stretch>
        </p:blipFill>
        <p:spPr bwMode="auto">
          <a:xfrm>
            <a:off x="11352628" y="6020971"/>
            <a:ext cx="604909" cy="56974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2146852" y="251791"/>
            <a:ext cx="7739269" cy="6423712"/>
          </a:xfrm>
          <a:prstGeom prst="rect">
            <a:avLst/>
          </a:prstGeom>
          <a:noFill/>
          <a:ln w="9525">
            <a:noFill/>
            <a:miter lim="800000"/>
            <a:headEnd/>
            <a:tailEnd/>
          </a:ln>
          <a:effectLst/>
        </p:spPr>
      </p:pic>
      <p:pic>
        <p:nvPicPr>
          <p:cNvPr id="3" name="Picture 16">
            <a:hlinkClick r:id="rId3" action="ppaction://hlinksldjump"/>
          </p:cNvPr>
          <p:cNvPicPr>
            <a:picLocks noChangeAspect="1" noChangeArrowheads="1"/>
          </p:cNvPicPr>
          <p:nvPr/>
        </p:nvPicPr>
        <p:blipFill>
          <a:blip r:embed="rId4" cstate="print"/>
          <a:srcRect/>
          <a:stretch>
            <a:fillRect/>
          </a:stretch>
        </p:blipFill>
        <p:spPr bwMode="auto">
          <a:xfrm>
            <a:off x="11352628" y="6020971"/>
            <a:ext cx="604909" cy="56974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1354" y="506436"/>
            <a:ext cx="11718388" cy="6186309"/>
          </a:xfrm>
          <a:prstGeom prst="rect">
            <a:avLst/>
          </a:prstGeom>
        </p:spPr>
        <p:txBody>
          <a:bodyPr wrap="square">
            <a:spAutoFit/>
          </a:bodyPr>
          <a:lstStyle/>
          <a:p>
            <a:r>
              <a:rPr lang="ru-RU" b="1" dirty="0" smtClean="0"/>
              <a:t>В победном исходе Великой Отечественной войны велики роль и значение экономики СССР, Вооруженных Сил и их Тыла.</a:t>
            </a:r>
          </a:p>
          <a:p>
            <a:r>
              <a:rPr lang="ru-RU" b="1" i="1" dirty="0" smtClean="0"/>
              <a:t>Во-первых</a:t>
            </a:r>
            <a:r>
              <a:rPr lang="ru-RU" dirty="0" smtClean="0"/>
              <a:t>, победа в любой войне зависит не только от военного искусства полководцев, но и от уровня организации материально-технического обеспечения войск, то есть от крепкого тыла.</a:t>
            </a:r>
          </a:p>
          <a:p>
            <a:r>
              <a:rPr lang="ru-RU" b="1" i="1" dirty="0" smtClean="0"/>
              <a:t>Во-вторых</a:t>
            </a:r>
            <a:r>
              <a:rPr lang="ru-RU" dirty="0" smtClean="0"/>
              <a:t>, опыт Великой Отечественной войны доказал, что бесперебойность снабжения войск является одним из главнейших условий победы в любой войне.</a:t>
            </a:r>
          </a:p>
          <a:p>
            <a:r>
              <a:rPr lang="ru-RU" b="1" i="1" dirty="0" smtClean="0"/>
              <a:t>В-третьих</a:t>
            </a:r>
            <a:r>
              <a:rPr lang="ru-RU" dirty="0" smtClean="0"/>
              <a:t>, было показано, что, с учетом континентального характера театров военных действий, важное значение имело эффективное руководство органами управления тылом в организации подвоза вооружения, военной техники и других материальных средств.</a:t>
            </a:r>
          </a:p>
          <a:p>
            <a:r>
              <a:rPr lang="ru-RU" b="1" i="1" dirty="0" smtClean="0"/>
              <a:t>В-четвертых</a:t>
            </a:r>
            <a:r>
              <a:rPr lang="ru-RU" dirty="0" smtClean="0"/>
              <a:t>, первый и второй периоды Великой Отечественной войны показали, что в самых тяжелых условиях ведения боевых действий, прежде всего в обороне, из всей номенклатуры материальных средств войска выше всего ставили продовольствие, боеприпасы и горючее.</a:t>
            </a:r>
          </a:p>
          <a:p>
            <a:r>
              <a:rPr lang="ru-RU" b="1" i="1" dirty="0" smtClean="0"/>
              <a:t>В-пятых</a:t>
            </a:r>
            <a:r>
              <a:rPr lang="ru-RU" dirty="0" smtClean="0"/>
              <a:t>, Тыл решал не только задачи по обеспечению действующей армии всем необходимым для успешного ведения боя, но и народно-хозяйственные задачи, которые выполнялись неразрывно как в интересах всей страны, так и ее Вооруженных Сил.</a:t>
            </a:r>
          </a:p>
          <a:p>
            <a:r>
              <a:rPr lang="ru-RU" dirty="0" smtClean="0"/>
              <a:t>Это Тыл Вооруженных Сил проложил Дорогу жизни Ленинграда. Это Тыл Вооруженных Сил построил нефтепровод по дну Ладоги и обеспечил продовольствием население в числе прочих мероприятий, позволивших жителям блокадного города выстоять в нечеловеческих условиях существования. Тогда норма обеспечения хлебом была снижена до минимума, необходимого для поддержания жизни человека. </a:t>
            </a:r>
          </a:p>
          <a:p>
            <a:r>
              <a:rPr lang="ru-RU" b="1" i="1" dirty="0" smtClean="0"/>
              <a:t>В-шестых</a:t>
            </a:r>
            <a:r>
              <a:rPr lang="ru-RU" dirty="0" smtClean="0"/>
              <a:t>, Тыл Вооруженных Сил принимал активное участие в оказании помощи населению освобожденных стран Восточной Европы продовольствием и другими необходимыми материальными средствами.</a:t>
            </a:r>
          </a:p>
        </p:txBody>
      </p:sp>
      <p:pic>
        <p:nvPicPr>
          <p:cNvPr id="4" name="Picture 16">
            <a:hlinkClick r:id="rId2" action="ppaction://hlinksldjump"/>
          </p:cNvPr>
          <p:cNvPicPr>
            <a:picLocks noChangeAspect="1" noChangeArrowheads="1"/>
          </p:cNvPicPr>
          <p:nvPr/>
        </p:nvPicPr>
        <p:blipFill>
          <a:blip r:embed="rId3" cstate="print"/>
          <a:srcRect/>
          <a:stretch>
            <a:fillRect/>
          </a:stretch>
        </p:blipFill>
        <p:spPr bwMode="auto">
          <a:xfrm>
            <a:off x="11352628" y="6020971"/>
            <a:ext cx="604909" cy="56974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Прямоугольник 14"/>
          <p:cNvSpPr/>
          <p:nvPr/>
        </p:nvSpPr>
        <p:spPr>
          <a:xfrm>
            <a:off x="3048000" y="2690336"/>
            <a:ext cx="6096000" cy="646331"/>
          </a:xfrm>
          <a:prstGeom prst="rect">
            <a:avLst/>
          </a:prstGeom>
        </p:spPr>
        <p:txBody>
          <a:bodyPr>
            <a:spAutoFit/>
          </a:bodyPr>
          <a:lstStyle/>
          <a:p>
            <a:r>
              <a:rPr lang="ru-RU" dirty="0" smtClean="0"/>
              <a:t/>
            </a:r>
            <a:br>
              <a:rPr lang="ru-RU" dirty="0" smtClean="0"/>
            </a:br>
            <a:endParaRPr lang="ru-RU" dirty="0"/>
          </a:p>
        </p:txBody>
      </p:sp>
      <p:sp>
        <p:nvSpPr>
          <p:cNvPr id="16" name="Скругленный прямоугольник 15">
            <a:hlinkClick r:id="rId2" action="ppaction://hlinksldjump"/>
          </p:cNvPr>
          <p:cNvSpPr/>
          <p:nvPr/>
        </p:nvSpPr>
        <p:spPr>
          <a:xfrm>
            <a:off x="331609" y="165958"/>
            <a:ext cx="2968487" cy="21601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latin typeface="Times New Roman" pitchFamily="18" charset="0"/>
                <a:cs typeface="Times New Roman" pitchFamily="18" charset="0"/>
              </a:rPr>
              <a:t>Документы тыла</a:t>
            </a:r>
          </a:p>
        </p:txBody>
      </p:sp>
      <p:sp>
        <p:nvSpPr>
          <p:cNvPr id="17" name="Скругленный прямоугольник 16">
            <a:hlinkClick r:id="rId3" action="ppaction://hlinksldjump"/>
          </p:cNvPr>
          <p:cNvSpPr/>
          <p:nvPr/>
        </p:nvSpPr>
        <p:spPr>
          <a:xfrm>
            <a:off x="4879244" y="4774043"/>
            <a:ext cx="3061252" cy="177579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t>Дети   войны – дети – герои и труженики тыла </a:t>
            </a:r>
            <a:endParaRPr lang="ru-RU" sz="2800" dirty="0"/>
          </a:p>
        </p:txBody>
      </p:sp>
      <p:sp>
        <p:nvSpPr>
          <p:cNvPr id="6" name="Скругленный прямоугольник 5">
            <a:hlinkClick r:id="rId4" action="ppaction://hlinksldjump"/>
          </p:cNvPr>
          <p:cNvSpPr/>
          <p:nvPr/>
        </p:nvSpPr>
        <p:spPr>
          <a:xfrm>
            <a:off x="8568040" y="4728173"/>
            <a:ext cx="3061252" cy="177579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t>Женщины в тылу </a:t>
            </a:r>
            <a:endParaRPr lang="ru-RU" sz="2800" dirty="0"/>
          </a:p>
        </p:txBody>
      </p:sp>
      <p:sp>
        <p:nvSpPr>
          <p:cNvPr id="7" name="Скругленный прямоугольник 6">
            <a:hlinkClick r:id="rId5" action="ppaction://hlinksldjump"/>
          </p:cNvPr>
          <p:cNvSpPr/>
          <p:nvPr/>
        </p:nvSpPr>
        <p:spPr>
          <a:xfrm>
            <a:off x="494815" y="2615674"/>
            <a:ext cx="3061252" cy="177579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t>Что такое </a:t>
            </a:r>
            <a:r>
              <a:rPr lang="ru-RU" sz="2400" dirty="0" err="1" smtClean="0"/>
              <a:t>бронь</a:t>
            </a:r>
            <a:r>
              <a:rPr lang="ru-RU" sz="2400" dirty="0" smtClean="0"/>
              <a:t> и  кому она предоставлялась в годы ВОВ?</a:t>
            </a:r>
            <a:endParaRPr lang="ru-RU" sz="2400" dirty="0"/>
          </a:p>
        </p:txBody>
      </p:sp>
      <p:sp>
        <p:nvSpPr>
          <p:cNvPr id="8" name="Скругленный прямоугольник 7">
            <a:hlinkClick r:id="rId6" action="ppaction://hlinksldjump"/>
          </p:cNvPr>
          <p:cNvSpPr/>
          <p:nvPr/>
        </p:nvSpPr>
        <p:spPr>
          <a:xfrm>
            <a:off x="8718095" y="2392937"/>
            <a:ext cx="3061252" cy="177579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t>Роль тыла в годы ВОВ</a:t>
            </a:r>
            <a:endParaRPr lang="ru-RU" sz="2800" dirty="0"/>
          </a:p>
        </p:txBody>
      </p:sp>
      <p:sp>
        <p:nvSpPr>
          <p:cNvPr id="9" name="Прямоугольник 8"/>
          <p:cNvSpPr/>
          <p:nvPr/>
        </p:nvSpPr>
        <p:spPr>
          <a:xfrm>
            <a:off x="3048000" y="2967335"/>
            <a:ext cx="6096000" cy="369332"/>
          </a:xfrm>
          <a:prstGeom prst="rect">
            <a:avLst/>
          </a:prstGeom>
        </p:spPr>
        <p:txBody>
          <a:bodyPr>
            <a:spAutoFit/>
          </a:bodyPr>
          <a:lstStyle/>
          <a:p>
            <a:pPr algn="ctr"/>
            <a:r>
              <a:rPr lang="ru-RU" b="1" i="1" dirty="0" smtClean="0">
                <a:solidFill>
                  <a:srgbClr val="C00000"/>
                </a:solidFill>
              </a:rPr>
              <a:t>Дорогие друзья!</a:t>
            </a:r>
          </a:p>
        </p:txBody>
      </p:sp>
      <p:sp>
        <p:nvSpPr>
          <p:cNvPr id="10" name="Овальная выноска 9"/>
          <p:cNvSpPr/>
          <p:nvPr/>
        </p:nvSpPr>
        <p:spPr>
          <a:xfrm>
            <a:off x="3727939" y="253218"/>
            <a:ext cx="5120640" cy="3882684"/>
          </a:xfrm>
          <a:prstGeom prst="wedgeEllipseCallout">
            <a:avLst/>
          </a:prstGeom>
          <a:solidFill>
            <a:schemeClr val="bg1"/>
          </a:solidFill>
          <a:ln>
            <a:solidFill>
              <a:schemeClr val="bg1"/>
            </a:solidFill>
          </a:ln>
          <a:scene3d>
            <a:camera prst="isometricOffAxis1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i="1" dirty="0" smtClean="0">
                <a:solidFill>
                  <a:srgbClr val="FF0000"/>
                </a:solidFill>
              </a:rPr>
              <a:t>ДОРОГИЕ ДРУЗЬЯ! Приглашаем вас  изучить роль тыла в годы Великой Отечественной войны</a:t>
            </a:r>
            <a:endParaRPr lang="ru-RU" sz="2800" b="1" dirty="0" smtClean="0">
              <a:solidFill>
                <a:srgbClr val="FF0000"/>
              </a:solidFill>
            </a:endParaRPr>
          </a:p>
        </p:txBody>
      </p:sp>
      <p:sp>
        <p:nvSpPr>
          <p:cNvPr id="11" name="Скругленный прямоугольник 10">
            <a:hlinkClick r:id="rId7" action="ppaction://hlinksldjump"/>
          </p:cNvPr>
          <p:cNvSpPr/>
          <p:nvPr/>
        </p:nvSpPr>
        <p:spPr>
          <a:xfrm>
            <a:off x="1067615" y="4807888"/>
            <a:ext cx="3061252" cy="177579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t>Быт тыла </a:t>
            </a:r>
            <a:endParaRPr lang="ru-RU" sz="2800" dirty="0"/>
          </a:p>
        </p:txBody>
      </p:sp>
      <p:sp>
        <p:nvSpPr>
          <p:cNvPr id="13" name="Выгнутая влево стрелка 12"/>
          <p:cNvSpPr/>
          <p:nvPr/>
        </p:nvSpPr>
        <p:spPr>
          <a:xfrm>
            <a:off x="182880" y="1603716"/>
            <a:ext cx="731520" cy="1216152"/>
          </a:xfrm>
          <a:prstGeom prst="curved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4" name="Выгнутая влево стрелка 13"/>
          <p:cNvSpPr/>
          <p:nvPr/>
        </p:nvSpPr>
        <p:spPr>
          <a:xfrm>
            <a:off x="377484" y="4274233"/>
            <a:ext cx="731520" cy="1216152"/>
          </a:xfrm>
          <a:prstGeom prst="curved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8" name="Стрелка вправо 17"/>
          <p:cNvSpPr/>
          <p:nvPr/>
        </p:nvSpPr>
        <p:spPr>
          <a:xfrm>
            <a:off x="3995224" y="5373859"/>
            <a:ext cx="978408" cy="484632"/>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Скругленный прямоугольник 18">
            <a:hlinkClick r:id="rId8" action="ppaction://hlinksldjump"/>
          </p:cNvPr>
          <p:cNvSpPr/>
          <p:nvPr/>
        </p:nvSpPr>
        <p:spPr>
          <a:xfrm>
            <a:off x="8870496" y="0"/>
            <a:ext cx="3061252" cy="177579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t>Вопросы и задания по изученному материалу</a:t>
            </a:r>
            <a:endParaRPr lang="ru-RU" sz="2800" dirty="0"/>
          </a:p>
        </p:txBody>
      </p:sp>
      <p:sp>
        <p:nvSpPr>
          <p:cNvPr id="20" name="Стрелка вправо 19"/>
          <p:cNvSpPr/>
          <p:nvPr/>
        </p:nvSpPr>
        <p:spPr>
          <a:xfrm>
            <a:off x="7903699" y="5301176"/>
            <a:ext cx="978408" cy="484632"/>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Выгнутая влево стрелка 20"/>
          <p:cNvSpPr/>
          <p:nvPr/>
        </p:nvSpPr>
        <p:spPr>
          <a:xfrm rot="-10740000">
            <a:off x="11207263" y="3821721"/>
            <a:ext cx="731520" cy="1216152"/>
          </a:xfrm>
          <a:prstGeom prst="curved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22" name="Выгнутая влево стрелка 21"/>
          <p:cNvSpPr/>
          <p:nvPr/>
        </p:nvSpPr>
        <p:spPr>
          <a:xfrm rot="-10740000">
            <a:off x="11275257" y="1385666"/>
            <a:ext cx="731520" cy="1216152"/>
          </a:xfrm>
          <a:prstGeom prst="curved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Tree>
    <p:extLst>
      <p:ext uri="{BB962C8B-B14F-4D97-AF65-F5344CB8AC3E}">
        <p14:creationId xmlns="" xmlns:p14="http://schemas.microsoft.com/office/powerpoint/2010/main" val="290616974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913206" y="647114"/>
            <a:ext cx="9158068" cy="1938992"/>
          </a:xfrm>
          <a:prstGeom prst="rect">
            <a:avLst/>
          </a:prstGeom>
        </p:spPr>
        <p:txBody>
          <a:bodyPr wrap="square">
            <a:spAutoFit/>
          </a:bodyPr>
          <a:lstStyle/>
          <a:p>
            <a:pPr algn="ctr" fontAlgn="base"/>
            <a:r>
              <a:rPr lang="ru-RU" sz="2400" b="1" dirty="0" smtClean="0">
                <a:solidFill>
                  <a:srgbClr val="FF0000"/>
                </a:solidFill>
              </a:rPr>
              <a:t>Как писал Маршал Г.К. Жуков: «Народная трудовая эпопея по эвакуации и восстановлению производственных мощностей в годы войны по размаху и значению своему для судьбы нашей Родины равна величайшим битвам второй мировой войны».</a:t>
            </a:r>
            <a:endParaRPr lang="ru-RU" sz="2400" dirty="0">
              <a:solidFill>
                <a:srgbClr val="FF0000"/>
              </a:solidFill>
            </a:endParaRPr>
          </a:p>
        </p:txBody>
      </p:sp>
      <p:sp>
        <p:nvSpPr>
          <p:cNvPr id="4" name="Прямоугольник 3"/>
          <p:cNvSpPr/>
          <p:nvPr/>
        </p:nvSpPr>
        <p:spPr>
          <a:xfrm>
            <a:off x="604911" y="2926079"/>
            <a:ext cx="11226018" cy="2862322"/>
          </a:xfrm>
          <a:prstGeom prst="rect">
            <a:avLst/>
          </a:prstGeom>
        </p:spPr>
        <p:txBody>
          <a:bodyPr wrap="square">
            <a:spAutoFit/>
          </a:bodyPr>
          <a:lstStyle/>
          <a:p>
            <a:pPr algn="ctr" fontAlgn="base"/>
            <a:r>
              <a:rPr lang="ru-RU" sz="2000" b="1" dirty="0" smtClean="0"/>
              <a:t>Советский тыл был монолитным и прочным на протяжении всей войны и обеспечил Вооруженные Силы всем необходимым для полного разгрома германского агрессора и завоевания великой Победы.</a:t>
            </a:r>
          </a:p>
          <a:p>
            <a:pPr algn="ctr" fontAlgn="base"/>
            <a:r>
              <a:rPr lang="ru-RU" sz="2000" b="1" dirty="0" smtClean="0"/>
              <a:t>Путь к победе был тяжелым и трудным, ведь она досталась ценой огромных жертв и материальных потерь. Как и весь народ, труженики тыла внесли весомый вклад и заплатили огромную цену за победу в Великой Отечественной войне. Они строили объекты, занимались сельским хозяйством, перевозкой грузов, выпуском оружия для фронта и поставкой его туда. Тяжелые условия жизни, изнуряющая работа, голод, потеря родных, здоровья, возможности учиться - такова была цена победы.</a:t>
            </a:r>
            <a:endParaRPr lang="ru-RU" sz="2000" b="1" dirty="0"/>
          </a:p>
        </p:txBody>
      </p:sp>
      <p:pic>
        <p:nvPicPr>
          <p:cNvPr id="5" name="Picture 16">
            <a:hlinkClick r:id="rId2" action="ppaction://hlinksldjump"/>
          </p:cNvPr>
          <p:cNvPicPr>
            <a:picLocks noChangeAspect="1" noChangeArrowheads="1"/>
          </p:cNvPicPr>
          <p:nvPr/>
        </p:nvPicPr>
        <p:blipFill>
          <a:blip r:embed="rId3" cstate="print"/>
          <a:srcRect/>
          <a:stretch>
            <a:fillRect/>
          </a:stretch>
        </p:blipFill>
        <p:spPr bwMode="auto">
          <a:xfrm>
            <a:off x="11352628" y="6020971"/>
            <a:ext cx="604909" cy="56974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вал 1"/>
          <p:cNvSpPr/>
          <p:nvPr/>
        </p:nvSpPr>
        <p:spPr>
          <a:xfrm>
            <a:off x="3446585" y="239151"/>
            <a:ext cx="5092505"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t>Вопросы и задания по изученному материалу</a:t>
            </a:r>
            <a:endParaRPr lang="ru-RU" b="1" dirty="0"/>
          </a:p>
        </p:txBody>
      </p:sp>
      <p:sp>
        <p:nvSpPr>
          <p:cNvPr id="3" name="Прямоугольник 2"/>
          <p:cNvSpPr/>
          <p:nvPr/>
        </p:nvSpPr>
        <p:spPr>
          <a:xfrm>
            <a:off x="196948" y="1055077"/>
            <a:ext cx="11718386" cy="7448193"/>
          </a:xfrm>
          <a:prstGeom prst="rect">
            <a:avLst/>
          </a:prstGeom>
        </p:spPr>
        <p:txBody>
          <a:bodyPr wrap="square">
            <a:spAutoFit/>
          </a:bodyPr>
          <a:lstStyle/>
          <a:p>
            <a:r>
              <a:rPr lang="ru-RU" sz="2000" dirty="0" smtClean="0">
                <a:latin typeface="Times New Roman" pitchFamily="18" charset="0"/>
                <a:cs typeface="Times New Roman" pitchFamily="18" charset="0"/>
              </a:rPr>
              <a:t>1. </a:t>
            </a:r>
            <a:r>
              <a:rPr lang="ru-RU" sz="2000" b="1" dirty="0" smtClean="0">
                <a:latin typeface="Times New Roman" pitchFamily="18" charset="0"/>
                <a:cs typeface="Times New Roman" pitchFamily="18" charset="0"/>
              </a:rPr>
              <a:t>Какие документы регламентировали деятельность тыла? Расскажите об особенностях системы тыловой деятельности. </a:t>
            </a:r>
          </a:p>
          <a:p>
            <a:r>
              <a:rPr lang="ru-RU" sz="2000" b="1" dirty="0" smtClean="0">
                <a:latin typeface="Times New Roman" pitchFamily="18" charset="0"/>
                <a:cs typeface="Times New Roman" pitchFamily="18" charset="0"/>
              </a:rPr>
              <a:t>2.Что такое </a:t>
            </a:r>
            <a:r>
              <a:rPr lang="ru-RU" sz="2000" b="1" dirty="0" err="1" smtClean="0">
                <a:latin typeface="Times New Roman" pitchFamily="18" charset="0"/>
                <a:cs typeface="Times New Roman" pitchFamily="18" charset="0"/>
              </a:rPr>
              <a:t>бронь</a:t>
            </a:r>
            <a:r>
              <a:rPr lang="ru-RU" sz="2000" b="1" dirty="0" smtClean="0">
                <a:latin typeface="Times New Roman" pitchFamily="18" charset="0"/>
                <a:cs typeface="Times New Roman" pitchFamily="18" charset="0"/>
              </a:rPr>
              <a:t> и  кому она предоставлялась в годы ВОВ?</a:t>
            </a:r>
          </a:p>
          <a:p>
            <a:r>
              <a:rPr lang="ru-RU" sz="2000" b="1" dirty="0" smtClean="0">
                <a:latin typeface="Times New Roman" pitchFamily="18" charset="0"/>
                <a:cs typeface="Times New Roman" pitchFamily="18" charset="0"/>
              </a:rPr>
              <a:t>3. Дайте характеристику быту советского тыла в годы ВОВ.</a:t>
            </a:r>
          </a:p>
          <a:p>
            <a:r>
              <a:rPr lang="ru-RU" sz="2000" b="1" dirty="0" smtClean="0">
                <a:latin typeface="Times New Roman" pitchFamily="18" charset="0"/>
                <a:cs typeface="Times New Roman" pitchFamily="18" charset="0"/>
              </a:rPr>
              <a:t>4. Посмотрите фильм про пионеров – героев и ответьте на вопросы  викторины (слайд 8)</a:t>
            </a:r>
          </a:p>
          <a:p>
            <a:pPr marL="342900" indent="-342900"/>
            <a:r>
              <a:rPr lang="ru-RU" sz="2000" b="1" dirty="0" smtClean="0">
                <a:latin typeface="Times New Roman" pitchFamily="18" charset="0"/>
                <a:cs typeface="Times New Roman" pitchFamily="18" charset="0"/>
              </a:rPr>
              <a:t>5. Используя изученный материал, докажите, что труд женщин в тылу можно назвать героическим.</a:t>
            </a:r>
          </a:p>
          <a:p>
            <a:pPr marL="342900" indent="-342900"/>
            <a:r>
              <a:rPr lang="ru-RU" sz="2000" b="1" dirty="0" smtClean="0">
                <a:latin typeface="Times New Roman" pitchFamily="18" charset="0"/>
                <a:cs typeface="Times New Roman" pitchFamily="18" charset="0"/>
              </a:rPr>
              <a:t>6. Какой была основная деятельность детей – тружеников тыла в годы ВОВ?</a:t>
            </a:r>
          </a:p>
          <a:p>
            <a:pPr marL="457200" indent="-457200"/>
            <a:r>
              <a:rPr lang="ru-RU" sz="2000" b="1" dirty="0" smtClean="0">
                <a:latin typeface="Times New Roman" pitchFamily="18" charset="0"/>
                <a:cs typeface="Times New Roman" pitchFamily="18" charset="0"/>
              </a:rPr>
              <a:t>7. Оцените роль тыла в годы Великой Отечественной войны</a:t>
            </a:r>
          </a:p>
          <a:p>
            <a:pPr marL="457200" indent="-457200"/>
            <a:r>
              <a:rPr lang="ru-RU" sz="2000" b="1" dirty="0" smtClean="0">
                <a:latin typeface="Times New Roman" pitchFamily="18" charset="0"/>
                <a:cs typeface="Times New Roman" pitchFamily="18" charset="0"/>
              </a:rPr>
              <a:t>8. Творческое задание (на выбор): Используя изученный материал, напишите письмо на фронт отцу от лица 12-летнего труженика тыла (объём сочинения 2-3 страницы, в тексте должны быть использованы исторические факты, детали и термины) или  Подготовить сообщение – исследовательскую работу на одну из тем «Моя малая Родина в годы Великой Отечественной войны», «Детство, опалённое войной», «Трудовой подвиг женщины в годы войны», «История моей семьи и Великая Отечественная война».</a:t>
            </a:r>
          </a:p>
          <a:p>
            <a:pPr marL="457200" indent="-457200" algn="just"/>
            <a:r>
              <a:rPr lang="ru-RU" sz="2000" b="1" dirty="0" smtClean="0">
                <a:latin typeface="Times New Roman" pitchFamily="18" charset="0"/>
                <a:cs typeface="Times New Roman" pitchFamily="18" charset="0"/>
              </a:rPr>
              <a:t>9. Используя изученный материал, напишите  сочинение – рассуждение «Значение тыла в приближении Великой  Победы» (Не забудьте правильно оформить текст: тезис, 2 примера – аргумента, вывод).</a:t>
            </a:r>
          </a:p>
          <a:p>
            <a:pPr marL="457200" indent="-457200" algn="just"/>
            <a:endParaRPr lang="ru-RU" sz="2000" b="1" dirty="0" smtClean="0">
              <a:latin typeface="Times New Roman" pitchFamily="18" charset="0"/>
              <a:cs typeface="Times New Roman" pitchFamily="18" charset="0"/>
            </a:endParaRPr>
          </a:p>
          <a:p>
            <a:pPr marL="457200" indent="-457200" algn="just"/>
            <a:endParaRPr lang="ru-RU" sz="2000" b="1" dirty="0" smtClean="0">
              <a:latin typeface="Times New Roman" pitchFamily="18" charset="0"/>
              <a:cs typeface="Times New Roman" pitchFamily="18" charset="0"/>
            </a:endParaRPr>
          </a:p>
          <a:p>
            <a:pPr marL="457200" indent="-457200" algn="just"/>
            <a:endParaRPr lang="ru-RU" sz="2000" b="1" dirty="0" smtClean="0">
              <a:latin typeface="Times New Roman" pitchFamily="18" charset="0"/>
              <a:cs typeface="Times New Roman" pitchFamily="18" charset="0"/>
            </a:endParaRPr>
          </a:p>
          <a:p>
            <a:pPr marL="457200" indent="-457200"/>
            <a:endParaRPr lang="ru-RU" sz="2000" dirty="0" smtClean="0">
              <a:latin typeface="Times New Roman" pitchFamily="18" charset="0"/>
              <a:cs typeface="Times New Roman" pitchFamily="18" charset="0"/>
            </a:endParaRPr>
          </a:p>
          <a:p>
            <a:pPr marL="457200" indent="-457200">
              <a:buAutoNum type="arabicPeriod" startAt="7"/>
            </a:pPr>
            <a:endParaRPr lang="ru-RU" sz="2000" dirty="0" smtClean="0">
              <a:latin typeface="Times New Roman" pitchFamily="18" charset="0"/>
              <a:cs typeface="Times New Roman" pitchFamily="18" charset="0"/>
            </a:endParaRPr>
          </a:p>
          <a:p>
            <a:pPr marL="342900" indent="-342900"/>
            <a:r>
              <a:rPr lang="ru-RU" sz="2000" dirty="0" smtClean="0">
                <a:latin typeface="Times New Roman" pitchFamily="18" charset="0"/>
                <a:cs typeface="Times New Roman" pitchFamily="18" charset="0"/>
              </a:rPr>
              <a:t> </a:t>
            </a:r>
          </a:p>
          <a:p>
            <a:endParaRPr lang="ru-RU" dirty="0"/>
          </a:p>
        </p:txBody>
      </p:sp>
      <p:pic>
        <p:nvPicPr>
          <p:cNvPr id="4" name="Picture 16">
            <a:hlinkClick r:id="rId2" action="ppaction://hlinksldjump"/>
          </p:cNvPr>
          <p:cNvPicPr>
            <a:picLocks noChangeAspect="1" noChangeArrowheads="1"/>
          </p:cNvPicPr>
          <p:nvPr/>
        </p:nvPicPr>
        <p:blipFill>
          <a:blip r:embed="rId3" cstate="print"/>
          <a:srcRect/>
          <a:stretch>
            <a:fillRect/>
          </a:stretch>
        </p:blipFill>
        <p:spPr bwMode="auto">
          <a:xfrm>
            <a:off x="11352628" y="6020971"/>
            <a:ext cx="604909" cy="56974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Таблица 18"/>
          <p:cNvGraphicFramePr>
            <a:graphicFrameLocks noGrp="1"/>
          </p:cNvGraphicFramePr>
          <p:nvPr/>
        </p:nvGraphicFramePr>
        <p:xfrm>
          <a:off x="0" y="1"/>
          <a:ext cx="12235317" cy="6864626"/>
        </p:xfrm>
        <a:graphic>
          <a:graphicData uri="http://schemas.openxmlformats.org/drawingml/2006/table">
            <a:tbl>
              <a:tblPr firstRow="1" bandRow="1">
                <a:tableStyleId>{5C22544A-7EE6-4342-B048-85BDC9FD1C3A}</a:tableStyleId>
              </a:tblPr>
              <a:tblGrid>
                <a:gridCol w="12235317"/>
              </a:tblGrid>
              <a:tr h="29817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400" dirty="0" smtClean="0">
                          <a:solidFill>
                            <a:srgbClr val="FFFF00"/>
                          </a:solidFill>
                          <a:hlinkClick r:id="rId2" action="ppaction://hlinksldjump"/>
                        </a:rPr>
                        <a:t> </a:t>
                      </a:r>
                      <a:r>
                        <a:rPr lang="ru-RU" sz="1400" dirty="0" smtClean="0">
                          <a:solidFill>
                            <a:schemeClr val="lt1"/>
                          </a:solidFill>
                        </a:rPr>
                        <a:t>Приказ</a:t>
                      </a:r>
                      <a:r>
                        <a:rPr lang="ru-RU" sz="1400" baseline="0" dirty="0" smtClean="0">
                          <a:solidFill>
                            <a:schemeClr val="lt1"/>
                          </a:solidFill>
                        </a:rPr>
                        <a:t> №0257 «</a:t>
                      </a:r>
                      <a:r>
                        <a:rPr lang="ru-RU" sz="1400" dirty="0" smtClean="0"/>
                        <a:t>об организации Главного управления тыла Красной Армии и Управлений тыла фронтов и армий»</a:t>
                      </a:r>
                    </a:p>
                  </a:txBody>
                  <a:tcPr/>
                </a:tc>
              </a:tr>
              <a:tr h="6559826">
                <a:tc>
                  <a:txBody>
                    <a:bodyPr/>
                    <a:lstStyle/>
                    <a:p>
                      <a:r>
                        <a:rPr kumimoji="0" lang="ru-RU" sz="1400" b="1" i="0" kern="1200" dirty="0" smtClean="0">
                          <a:solidFill>
                            <a:schemeClr val="dk1"/>
                          </a:solidFill>
                          <a:latin typeface="Times New Roman" pitchFamily="18" charset="0"/>
                          <a:ea typeface="+mn-ea"/>
                          <a:cs typeface="Times New Roman" pitchFamily="18" charset="0"/>
                        </a:rPr>
                        <a:t>№ 0257</a:t>
                      </a:r>
                      <a:r>
                        <a:rPr kumimoji="0" lang="ru-RU" sz="1400" b="0" i="0" kern="1200" baseline="0" dirty="0" smtClean="0">
                          <a:solidFill>
                            <a:schemeClr val="dk1"/>
                          </a:solidFill>
                          <a:latin typeface="Times New Roman" pitchFamily="18" charset="0"/>
                          <a:ea typeface="+mn-ea"/>
                          <a:cs typeface="Times New Roman" pitchFamily="18" charset="0"/>
                        </a:rPr>
                        <a:t>             </a:t>
                      </a:r>
                      <a:r>
                        <a:rPr kumimoji="0" lang="ru-RU" sz="1400" b="1" i="0" kern="1200" dirty="0" smtClean="0">
                          <a:solidFill>
                            <a:schemeClr val="dk1"/>
                          </a:solidFill>
                          <a:latin typeface="Times New Roman" pitchFamily="18" charset="0"/>
                          <a:ea typeface="+mn-ea"/>
                          <a:cs typeface="Times New Roman" pitchFamily="18" charset="0"/>
                        </a:rPr>
                        <a:t>1 августа 1941 г.</a:t>
                      </a:r>
                      <a:endParaRPr kumimoji="0" lang="ru-RU" sz="1400" b="0" i="0" kern="1200" dirty="0" smtClean="0">
                        <a:solidFill>
                          <a:schemeClr val="dk1"/>
                        </a:solidFill>
                        <a:latin typeface="Times New Roman" pitchFamily="18" charset="0"/>
                        <a:ea typeface="+mn-ea"/>
                        <a:cs typeface="Times New Roman" pitchFamily="18" charset="0"/>
                      </a:endParaRPr>
                    </a:p>
                    <a:p>
                      <a:r>
                        <a:rPr kumimoji="0" lang="ru-RU" sz="1400" b="0" i="0" kern="1200" dirty="0" smtClean="0">
                          <a:solidFill>
                            <a:schemeClr val="dk1"/>
                          </a:solidFill>
                          <a:latin typeface="Times New Roman" pitchFamily="18" charset="0"/>
                          <a:ea typeface="+mn-ea"/>
                          <a:cs typeface="Times New Roman" pitchFamily="18" charset="0"/>
                        </a:rPr>
                        <a:t>В целях улучшения работы тыла приказываю:</a:t>
                      </a:r>
                    </a:p>
                    <a:p>
                      <a:r>
                        <a:rPr kumimoji="0" lang="ru-RU" sz="1400" b="0" i="0" kern="1200" dirty="0" smtClean="0">
                          <a:solidFill>
                            <a:schemeClr val="dk1"/>
                          </a:solidFill>
                          <a:latin typeface="Times New Roman" pitchFamily="18" charset="0"/>
                          <a:ea typeface="+mn-ea"/>
                          <a:cs typeface="Times New Roman" pitchFamily="18" charset="0"/>
                        </a:rPr>
                        <a:t>1. Создать должность начальника тыла Красной Армии.</a:t>
                      </a:r>
                    </a:p>
                    <a:p>
                      <a:r>
                        <a:rPr kumimoji="0" lang="ru-RU" sz="1400" b="0" i="0" kern="1200" dirty="0" smtClean="0">
                          <a:solidFill>
                            <a:schemeClr val="dk1"/>
                          </a:solidFill>
                          <a:latin typeface="Times New Roman" pitchFamily="18" charset="0"/>
                          <a:ea typeface="+mn-ea"/>
                          <a:cs typeface="Times New Roman" pitchFamily="18" charset="0"/>
                        </a:rPr>
                        <a:t>2. Начальником тыла Красной Армии (он же начальник Главного управления тыла Красной Армии) назначить заместителя Народного комиссара обороны Союза ССР генерал-лейтенанта интендантской службы тов. </a:t>
                      </a:r>
                      <a:r>
                        <a:rPr kumimoji="0" lang="ru-RU" sz="1400" b="0" i="0" kern="1200" dirty="0" err="1" smtClean="0">
                          <a:solidFill>
                            <a:schemeClr val="dk1"/>
                          </a:solidFill>
                          <a:latin typeface="Times New Roman" pitchFamily="18" charset="0"/>
                          <a:ea typeface="+mn-ea"/>
                          <a:cs typeface="Times New Roman" pitchFamily="18" charset="0"/>
                        </a:rPr>
                        <a:t>Хрулева</a:t>
                      </a:r>
                      <a:r>
                        <a:rPr kumimoji="0" lang="ru-RU" sz="1400" b="0" i="0" kern="1200" dirty="0" smtClean="0">
                          <a:solidFill>
                            <a:schemeClr val="dk1"/>
                          </a:solidFill>
                          <a:latin typeface="Times New Roman" pitchFamily="18" charset="0"/>
                          <a:ea typeface="+mn-ea"/>
                          <a:cs typeface="Times New Roman" pitchFamily="18" charset="0"/>
                        </a:rPr>
                        <a:t> А.В., освободив его от обязанностей Главного интенданта Красной Армии.</a:t>
                      </a:r>
                    </a:p>
                    <a:p>
                      <a:r>
                        <a:rPr kumimoji="0" lang="ru-RU" sz="1400" b="0" i="0" kern="1200" dirty="0" smtClean="0">
                          <a:solidFill>
                            <a:schemeClr val="dk1"/>
                          </a:solidFill>
                          <a:latin typeface="Times New Roman" pitchFamily="18" charset="0"/>
                          <a:ea typeface="+mn-ea"/>
                          <a:cs typeface="Times New Roman" pitchFamily="18" charset="0"/>
                        </a:rPr>
                        <a:t>3. При начальнике тыла Красной Армии иметь Главное управление тыла Красной Армии в составе:</a:t>
                      </a:r>
                    </a:p>
                    <a:p>
                      <a:r>
                        <a:rPr kumimoji="0" lang="ru-RU" sz="1400" b="0" i="0" kern="1200" dirty="0" smtClean="0">
                          <a:solidFill>
                            <a:schemeClr val="dk1"/>
                          </a:solidFill>
                          <a:latin typeface="Times New Roman" pitchFamily="18" charset="0"/>
                          <a:ea typeface="+mn-ea"/>
                          <a:cs typeface="Times New Roman" pitchFamily="18" charset="0"/>
                        </a:rPr>
                        <a:t>а) Штаба начальника тыла;</a:t>
                      </a:r>
                      <a:r>
                        <a:rPr kumimoji="0" lang="ru-RU" sz="1400" b="0" i="0" kern="1200" baseline="0" dirty="0" smtClean="0">
                          <a:solidFill>
                            <a:schemeClr val="dk1"/>
                          </a:solidFill>
                          <a:latin typeface="Times New Roman" pitchFamily="18" charset="0"/>
                          <a:ea typeface="+mn-ea"/>
                          <a:cs typeface="Times New Roman" pitchFamily="18" charset="0"/>
                        </a:rPr>
                        <a:t>  </a:t>
                      </a:r>
                      <a:r>
                        <a:rPr kumimoji="0" lang="ru-RU" sz="1400" b="0" i="0" kern="1200" dirty="0" smtClean="0">
                          <a:solidFill>
                            <a:schemeClr val="dk1"/>
                          </a:solidFill>
                          <a:latin typeface="Times New Roman" pitchFamily="18" charset="0"/>
                          <a:ea typeface="+mn-ea"/>
                          <a:cs typeface="Times New Roman" pitchFamily="18" charset="0"/>
                        </a:rPr>
                        <a:t>б) Управления военных сообщений Красной Армии;</a:t>
                      </a:r>
                      <a:r>
                        <a:rPr kumimoji="0" lang="ru-RU" sz="1400" b="0" i="0" kern="1200" baseline="0" dirty="0" smtClean="0">
                          <a:solidFill>
                            <a:schemeClr val="dk1"/>
                          </a:solidFill>
                          <a:latin typeface="Times New Roman" pitchFamily="18" charset="0"/>
                          <a:ea typeface="+mn-ea"/>
                          <a:cs typeface="Times New Roman" pitchFamily="18" charset="0"/>
                        </a:rPr>
                        <a:t>  </a:t>
                      </a:r>
                      <a:r>
                        <a:rPr kumimoji="0" lang="ru-RU" sz="1400" b="0" i="0" kern="1200" dirty="0" smtClean="0">
                          <a:solidFill>
                            <a:schemeClr val="dk1"/>
                          </a:solidFill>
                          <a:latin typeface="Times New Roman" pitchFamily="18" charset="0"/>
                          <a:ea typeface="+mn-ea"/>
                          <a:cs typeface="Times New Roman" pitchFamily="18" charset="0"/>
                        </a:rPr>
                        <a:t>в) Автодорожного управления Красной Армии;</a:t>
                      </a:r>
                      <a:r>
                        <a:rPr kumimoji="0" lang="ru-RU" sz="1400" b="0" i="0" kern="1200" baseline="0" dirty="0" smtClean="0">
                          <a:solidFill>
                            <a:schemeClr val="dk1"/>
                          </a:solidFill>
                          <a:latin typeface="Times New Roman" pitchFamily="18" charset="0"/>
                          <a:ea typeface="+mn-ea"/>
                          <a:cs typeface="Times New Roman" pitchFamily="18" charset="0"/>
                        </a:rPr>
                        <a:t> </a:t>
                      </a:r>
                      <a:r>
                        <a:rPr kumimoji="0" lang="ru-RU" sz="1400" b="0" i="0" kern="1200" dirty="0" smtClean="0">
                          <a:solidFill>
                            <a:schemeClr val="dk1"/>
                          </a:solidFill>
                          <a:latin typeface="Times New Roman" pitchFamily="18" charset="0"/>
                          <a:ea typeface="+mn-ea"/>
                          <a:cs typeface="Times New Roman" pitchFamily="18" charset="0"/>
                        </a:rPr>
                        <a:t>г) Инспекции начальника тыла Красной Армии.</a:t>
                      </a:r>
                    </a:p>
                    <a:p>
                      <a:r>
                        <a:rPr kumimoji="0" lang="ru-RU" sz="1400" b="0" i="0" kern="1200" dirty="0" smtClean="0">
                          <a:solidFill>
                            <a:schemeClr val="dk1"/>
                          </a:solidFill>
                          <a:latin typeface="Times New Roman" pitchFamily="18" charset="0"/>
                          <a:ea typeface="+mn-ea"/>
                          <a:cs typeface="Times New Roman" pitchFamily="18" charset="0"/>
                        </a:rPr>
                        <a:t>4. На формирование Главного управления тыла Красной Армии обратить Управление устройства тыла, вооружения и снабжения, Управления военных сообщений и Автодорожное управление Генерального штаба Красной Армии.</a:t>
                      </a:r>
                    </a:p>
                    <a:p>
                      <a:r>
                        <a:rPr kumimoji="0" lang="ru-RU" sz="1400" b="0" i="0" kern="1200" dirty="0" smtClean="0">
                          <a:solidFill>
                            <a:schemeClr val="dk1"/>
                          </a:solidFill>
                          <a:latin typeface="Times New Roman" pitchFamily="18" charset="0"/>
                          <a:ea typeface="+mn-ea"/>
                          <a:cs typeface="Times New Roman" pitchFamily="18" charset="0"/>
                        </a:rPr>
                        <a:t>5. Подчинить начальнику тыла Красной Армии:</a:t>
                      </a:r>
                    </a:p>
                    <a:p>
                      <a:r>
                        <a:rPr kumimoji="0" lang="ru-RU" sz="1400" b="0" i="0" kern="1200" dirty="0" smtClean="0">
                          <a:solidFill>
                            <a:schemeClr val="dk1"/>
                          </a:solidFill>
                          <a:latin typeface="Times New Roman" pitchFamily="18" charset="0"/>
                          <a:ea typeface="+mn-ea"/>
                          <a:cs typeface="Times New Roman" pitchFamily="18" charset="0"/>
                        </a:rPr>
                        <a:t>а) Главное интендантское управление;</a:t>
                      </a:r>
                      <a:r>
                        <a:rPr kumimoji="0" lang="ru-RU" sz="1400" b="0" i="0" kern="1200" baseline="0" dirty="0" smtClean="0">
                          <a:solidFill>
                            <a:schemeClr val="dk1"/>
                          </a:solidFill>
                          <a:latin typeface="Times New Roman" pitchFamily="18" charset="0"/>
                          <a:ea typeface="+mn-ea"/>
                          <a:cs typeface="Times New Roman" pitchFamily="18" charset="0"/>
                        </a:rPr>
                        <a:t> </a:t>
                      </a:r>
                      <a:r>
                        <a:rPr kumimoji="0" lang="ru-RU" sz="1400" b="0" i="0" kern="1200" dirty="0" smtClean="0">
                          <a:solidFill>
                            <a:schemeClr val="dk1"/>
                          </a:solidFill>
                          <a:latin typeface="Times New Roman" pitchFamily="18" charset="0"/>
                          <a:ea typeface="+mn-ea"/>
                          <a:cs typeface="Times New Roman" pitchFamily="18" charset="0"/>
                        </a:rPr>
                        <a:t>б) Управление снабжения горючим;</a:t>
                      </a:r>
                      <a:r>
                        <a:rPr kumimoji="0" lang="ru-RU" sz="1400" b="0" i="0" kern="1200" baseline="0" dirty="0" smtClean="0">
                          <a:solidFill>
                            <a:schemeClr val="dk1"/>
                          </a:solidFill>
                          <a:latin typeface="Times New Roman" pitchFamily="18" charset="0"/>
                          <a:ea typeface="+mn-ea"/>
                          <a:cs typeface="Times New Roman" pitchFamily="18" charset="0"/>
                        </a:rPr>
                        <a:t> </a:t>
                      </a:r>
                      <a:r>
                        <a:rPr kumimoji="0" lang="ru-RU" sz="1400" b="0" i="0" kern="1200" dirty="0" smtClean="0">
                          <a:solidFill>
                            <a:schemeClr val="dk1"/>
                          </a:solidFill>
                          <a:latin typeface="Times New Roman" pitchFamily="18" charset="0"/>
                          <a:ea typeface="+mn-ea"/>
                          <a:cs typeface="Times New Roman" pitchFamily="18" charset="0"/>
                        </a:rPr>
                        <a:t>в) Санитарное управление;</a:t>
                      </a:r>
                      <a:r>
                        <a:rPr kumimoji="0" lang="ru-RU" sz="1400" b="0" i="0" kern="1200" baseline="0" dirty="0" smtClean="0">
                          <a:solidFill>
                            <a:schemeClr val="dk1"/>
                          </a:solidFill>
                          <a:latin typeface="Times New Roman" pitchFamily="18" charset="0"/>
                          <a:ea typeface="+mn-ea"/>
                          <a:cs typeface="Times New Roman" pitchFamily="18" charset="0"/>
                        </a:rPr>
                        <a:t> </a:t>
                      </a:r>
                      <a:r>
                        <a:rPr kumimoji="0" lang="ru-RU" sz="1400" b="0" i="0" kern="1200" dirty="0" smtClean="0">
                          <a:solidFill>
                            <a:schemeClr val="dk1"/>
                          </a:solidFill>
                          <a:latin typeface="Times New Roman" pitchFamily="18" charset="0"/>
                          <a:ea typeface="+mn-ea"/>
                          <a:cs typeface="Times New Roman" pitchFamily="18" charset="0"/>
                        </a:rPr>
                        <a:t>г) Ветеринарное управление.</a:t>
                      </a:r>
                    </a:p>
                    <a:p>
                      <a:r>
                        <a:rPr kumimoji="0" lang="ru-RU" sz="1400" b="0" i="0" kern="1200" dirty="0" smtClean="0">
                          <a:solidFill>
                            <a:schemeClr val="dk1"/>
                          </a:solidFill>
                          <a:latin typeface="Times New Roman" pitchFamily="18" charset="0"/>
                          <a:ea typeface="+mn-ea"/>
                          <a:cs typeface="Times New Roman" pitchFamily="18" charset="0"/>
                        </a:rPr>
                        <a:t>6. Назначаются:</a:t>
                      </a:r>
                    </a:p>
                    <a:p>
                      <a:r>
                        <a:rPr kumimoji="0" lang="ru-RU" sz="1400" b="0" i="0" kern="1200" dirty="0" smtClean="0">
                          <a:solidFill>
                            <a:schemeClr val="dk1"/>
                          </a:solidFill>
                          <a:latin typeface="Times New Roman" pitchFamily="18" charset="0"/>
                          <a:ea typeface="+mn-ea"/>
                          <a:cs typeface="Times New Roman" pitchFamily="18" charset="0"/>
                        </a:rPr>
                        <a:t>заместителем начальника тыла Красной Армии генерал-майор тов. Захаров М.В.;</a:t>
                      </a:r>
                      <a:r>
                        <a:rPr kumimoji="0" lang="ru-RU" sz="1400" b="0" i="0" kern="1200" baseline="0" dirty="0" smtClean="0">
                          <a:solidFill>
                            <a:schemeClr val="dk1"/>
                          </a:solidFill>
                          <a:latin typeface="Times New Roman" pitchFamily="18" charset="0"/>
                          <a:ea typeface="+mn-ea"/>
                          <a:cs typeface="Times New Roman" pitchFamily="18" charset="0"/>
                        </a:rPr>
                        <a:t> </a:t>
                      </a:r>
                      <a:r>
                        <a:rPr kumimoji="0" lang="ru-RU" sz="1400" b="0" i="0" kern="1200" dirty="0" smtClean="0">
                          <a:solidFill>
                            <a:schemeClr val="dk1"/>
                          </a:solidFill>
                          <a:latin typeface="Times New Roman" pitchFamily="18" charset="0"/>
                          <a:ea typeface="+mn-ea"/>
                          <a:cs typeface="Times New Roman" pitchFamily="18" charset="0"/>
                        </a:rPr>
                        <a:t>заместителем начальника тыла Красной Армии генерал-майор тов. Ермолин П.А.;</a:t>
                      </a:r>
                      <a:r>
                        <a:rPr kumimoji="0" lang="ru-RU" sz="1400" b="0" i="0" kern="1200" baseline="0" dirty="0" smtClean="0">
                          <a:solidFill>
                            <a:schemeClr val="dk1"/>
                          </a:solidFill>
                          <a:latin typeface="Times New Roman" pitchFamily="18" charset="0"/>
                          <a:ea typeface="+mn-ea"/>
                          <a:cs typeface="Times New Roman" pitchFamily="18" charset="0"/>
                        </a:rPr>
                        <a:t> </a:t>
                      </a:r>
                      <a:r>
                        <a:rPr kumimoji="0" lang="ru-RU" sz="1400" b="0" i="0" kern="1200" dirty="0" smtClean="0">
                          <a:solidFill>
                            <a:schemeClr val="dk1"/>
                          </a:solidFill>
                          <a:latin typeface="Times New Roman" pitchFamily="18" charset="0"/>
                          <a:ea typeface="+mn-ea"/>
                          <a:cs typeface="Times New Roman" pitchFamily="18" charset="0"/>
                        </a:rPr>
                        <a:t>начальником штаба начальника тыла Красной Армии генерал-майор интендантской службы тов. Уткин П.В.;</a:t>
                      </a:r>
                      <a:r>
                        <a:rPr kumimoji="0" lang="ru-RU" sz="1400" b="0" i="0" kern="1200" baseline="0" dirty="0" smtClean="0">
                          <a:solidFill>
                            <a:schemeClr val="dk1"/>
                          </a:solidFill>
                          <a:latin typeface="Times New Roman" pitchFamily="18" charset="0"/>
                          <a:ea typeface="+mn-ea"/>
                          <a:cs typeface="Times New Roman" pitchFamily="18" charset="0"/>
                        </a:rPr>
                        <a:t> </a:t>
                      </a:r>
                      <a:r>
                        <a:rPr kumimoji="0" lang="ru-RU" sz="1400" b="0" i="0" kern="1200" dirty="0" smtClean="0">
                          <a:solidFill>
                            <a:schemeClr val="dk1"/>
                          </a:solidFill>
                          <a:latin typeface="Times New Roman" pitchFamily="18" charset="0"/>
                          <a:ea typeface="+mn-ea"/>
                          <a:cs typeface="Times New Roman" pitchFamily="18" charset="0"/>
                        </a:rPr>
                        <a:t>заместителем начальника штаба начальника тыла Красной Армии генерал-майор тов. </a:t>
                      </a:r>
                      <a:r>
                        <a:rPr kumimoji="0" lang="ru-RU" sz="1400" b="0" i="0" kern="1200" dirty="0" err="1" smtClean="0">
                          <a:solidFill>
                            <a:schemeClr val="dk1"/>
                          </a:solidFill>
                          <a:latin typeface="Times New Roman" pitchFamily="18" charset="0"/>
                          <a:ea typeface="+mn-ea"/>
                          <a:cs typeface="Times New Roman" pitchFamily="18" charset="0"/>
                        </a:rPr>
                        <a:t>Миловской</a:t>
                      </a:r>
                      <a:r>
                        <a:rPr kumimoji="0" lang="ru-RU" sz="1400" b="0" i="0" kern="1200" dirty="0" smtClean="0">
                          <a:solidFill>
                            <a:schemeClr val="dk1"/>
                          </a:solidFill>
                          <a:latin typeface="Times New Roman" pitchFamily="18" charset="0"/>
                          <a:ea typeface="+mn-ea"/>
                          <a:cs typeface="Times New Roman" pitchFamily="18" charset="0"/>
                        </a:rPr>
                        <a:t> М.П.;</a:t>
                      </a:r>
                      <a:r>
                        <a:rPr kumimoji="0" lang="ru-RU" sz="1400" b="0" i="0" kern="1200" baseline="0" dirty="0" smtClean="0">
                          <a:solidFill>
                            <a:schemeClr val="dk1"/>
                          </a:solidFill>
                          <a:latin typeface="Times New Roman" pitchFamily="18" charset="0"/>
                          <a:ea typeface="+mn-ea"/>
                          <a:cs typeface="Times New Roman" pitchFamily="18" charset="0"/>
                        </a:rPr>
                        <a:t> </a:t>
                      </a:r>
                      <a:r>
                        <a:rPr kumimoji="0" lang="ru-RU" sz="1400" b="0" i="0" kern="1200" dirty="0" smtClean="0">
                          <a:solidFill>
                            <a:schemeClr val="dk1"/>
                          </a:solidFill>
                          <a:latin typeface="Times New Roman" pitchFamily="18" charset="0"/>
                          <a:ea typeface="+mn-ea"/>
                          <a:cs typeface="Times New Roman" pitchFamily="18" charset="0"/>
                        </a:rPr>
                        <a:t>заместителем начальника штаба начальника тыла Красной Армии генерал-майор интендантской службы тов. </a:t>
                      </a:r>
                      <a:r>
                        <a:rPr kumimoji="0" lang="ru-RU" sz="1400" b="0" i="0" kern="1200" dirty="0" err="1" smtClean="0">
                          <a:solidFill>
                            <a:schemeClr val="dk1"/>
                          </a:solidFill>
                          <a:latin typeface="Times New Roman" pitchFamily="18" charset="0"/>
                          <a:ea typeface="+mn-ea"/>
                          <a:cs typeface="Times New Roman" pitchFamily="18" charset="0"/>
                        </a:rPr>
                        <a:t>Драчев</a:t>
                      </a:r>
                      <a:r>
                        <a:rPr kumimoji="0" lang="ru-RU" sz="1400" b="0" i="0" kern="1200" dirty="0" smtClean="0">
                          <a:solidFill>
                            <a:schemeClr val="dk1"/>
                          </a:solidFill>
                          <a:latin typeface="Times New Roman" pitchFamily="18" charset="0"/>
                          <a:ea typeface="+mn-ea"/>
                          <a:cs typeface="Times New Roman" pitchFamily="18" charset="0"/>
                        </a:rPr>
                        <a:t> П.И.</a:t>
                      </a:r>
                    </a:p>
                    <a:p>
                      <a:r>
                        <a:rPr kumimoji="0" lang="ru-RU" sz="1400" b="0" i="0" kern="1200" dirty="0" smtClean="0">
                          <a:solidFill>
                            <a:schemeClr val="dk1"/>
                          </a:solidFill>
                          <a:latin typeface="Times New Roman" pitchFamily="18" charset="0"/>
                          <a:ea typeface="+mn-ea"/>
                          <a:cs typeface="Times New Roman" pitchFamily="18" charset="0"/>
                        </a:rPr>
                        <a:t>7. Во фронтах и армиях создать управления тыла во главе с начальником тыла фронта, армии, являвшегося вместе с тем заместителем командующего фронта, армии и подчиненного одновременно начальнику тыла Красной Армии.</a:t>
                      </a:r>
                    </a:p>
                    <a:p>
                      <a:r>
                        <a:rPr kumimoji="0" lang="ru-RU" sz="1400" b="0" i="0" kern="1200" dirty="0" smtClean="0">
                          <a:solidFill>
                            <a:schemeClr val="dk1"/>
                          </a:solidFill>
                          <a:latin typeface="Times New Roman" pitchFamily="18" charset="0"/>
                          <a:ea typeface="+mn-ea"/>
                          <a:cs typeface="Times New Roman" pitchFamily="18" charset="0"/>
                        </a:rPr>
                        <a:t>8. При начальнике тыла фронта, армии иметь Управление начальника тыла фронта, армии в составе:</a:t>
                      </a:r>
                    </a:p>
                    <a:p>
                      <a:r>
                        <a:rPr kumimoji="0" lang="ru-RU" sz="1400" b="0" i="0" kern="1200" dirty="0" smtClean="0">
                          <a:solidFill>
                            <a:schemeClr val="dk1"/>
                          </a:solidFill>
                          <a:latin typeface="Times New Roman" pitchFamily="18" charset="0"/>
                          <a:ea typeface="+mn-ea"/>
                          <a:cs typeface="Times New Roman" pitchFamily="18" charset="0"/>
                        </a:rPr>
                        <a:t>а) организационно-планового отдела;</a:t>
                      </a:r>
                      <a:r>
                        <a:rPr kumimoji="0" lang="ru-RU" sz="1400" b="0" i="0" kern="1200" baseline="0" dirty="0" smtClean="0">
                          <a:solidFill>
                            <a:schemeClr val="dk1"/>
                          </a:solidFill>
                          <a:latin typeface="Times New Roman" pitchFamily="18" charset="0"/>
                          <a:ea typeface="+mn-ea"/>
                          <a:cs typeface="Times New Roman" pitchFamily="18" charset="0"/>
                        </a:rPr>
                        <a:t>  </a:t>
                      </a:r>
                      <a:r>
                        <a:rPr kumimoji="0" lang="ru-RU" sz="1400" b="0" i="0" kern="1200" dirty="0" smtClean="0">
                          <a:solidFill>
                            <a:schemeClr val="dk1"/>
                          </a:solidFill>
                          <a:latin typeface="Times New Roman" pitchFamily="18" charset="0"/>
                          <a:ea typeface="+mn-ea"/>
                          <a:cs typeface="Times New Roman" pitchFamily="18" charset="0"/>
                        </a:rPr>
                        <a:t>б) отдела военных сообщений;</a:t>
                      </a:r>
                      <a:r>
                        <a:rPr kumimoji="0" lang="ru-RU" sz="1400" b="0" i="0" kern="1200" baseline="0" dirty="0" smtClean="0">
                          <a:solidFill>
                            <a:schemeClr val="dk1"/>
                          </a:solidFill>
                          <a:latin typeface="Times New Roman" pitchFamily="18" charset="0"/>
                          <a:ea typeface="+mn-ea"/>
                          <a:cs typeface="Times New Roman" pitchFamily="18" charset="0"/>
                        </a:rPr>
                        <a:t> </a:t>
                      </a:r>
                      <a:r>
                        <a:rPr kumimoji="0" lang="ru-RU" sz="1400" b="0" i="0" kern="1200" dirty="0" smtClean="0">
                          <a:solidFill>
                            <a:schemeClr val="dk1"/>
                          </a:solidFill>
                          <a:latin typeface="Times New Roman" pitchFamily="18" charset="0"/>
                          <a:ea typeface="+mn-ea"/>
                          <a:cs typeface="Times New Roman" pitchFamily="18" charset="0"/>
                        </a:rPr>
                        <a:t>в) отдела автодорожной службы;</a:t>
                      </a:r>
                      <a:r>
                        <a:rPr kumimoji="0" lang="ru-RU" sz="1400" b="0" i="0" kern="1200" baseline="0" dirty="0" smtClean="0">
                          <a:solidFill>
                            <a:schemeClr val="dk1"/>
                          </a:solidFill>
                          <a:latin typeface="Times New Roman" pitchFamily="18" charset="0"/>
                          <a:ea typeface="+mn-ea"/>
                          <a:cs typeface="Times New Roman" pitchFamily="18" charset="0"/>
                        </a:rPr>
                        <a:t>  </a:t>
                      </a:r>
                      <a:r>
                        <a:rPr kumimoji="0" lang="ru-RU" sz="1400" b="0" i="0" kern="1200" dirty="0" smtClean="0">
                          <a:solidFill>
                            <a:schemeClr val="dk1"/>
                          </a:solidFill>
                          <a:latin typeface="Times New Roman" pitchFamily="18" charset="0"/>
                          <a:ea typeface="+mn-ea"/>
                          <a:cs typeface="Times New Roman" pitchFamily="18" charset="0"/>
                        </a:rPr>
                        <a:t>г) инспекции начальника тыла фронта, армии.</a:t>
                      </a:r>
                    </a:p>
                    <a:p>
                      <a:r>
                        <a:rPr kumimoji="0" lang="ru-RU" sz="1400" b="0" i="0" kern="1200" dirty="0" smtClean="0">
                          <a:solidFill>
                            <a:schemeClr val="dk1"/>
                          </a:solidFill>
                          <a:latin typeface="Times New Roman" pitchFamily="18" charset="0"/>
                          <a:ea typeface="+mn-ea"/>
                          <a:cs typeface="Times New Roman" pitchFamily="18" charset="0"/>
                        </a:rPr>
                        <a:t>9. На формирование управлений тыла фронта, армии обратить соответственно отдел устройства тыла и снабжения, отдел военных сообщений и отдел автодорожной службы.</a:t>
                      </a:r>
                    </a:p>
                    <a:p>
                      <a:r>
                        <a:rPr kumimoji="0" lang="ru-RU" sz="1400" b="0" i="0" kern="1200" dirty="0" smtClean="0">
                          <a:solidFill>
                            <a:schemeClr val="dk1"/>
                          </a:solidFill>
                          <a:latin typeface="Times New Roman" pitchFamily="18" charset="0"/>
                          <a:ea typeface="+mn-ea"/>
                          <a:cs typeface="Times New Roman" pitchFamily="18" charset="0"/>
                        </a:rPr>
                        <a:t>10. Начальнику тыла фронта, армии соответственно подчинить:</a:t>
                      </a:r>
                    </a:p>
                    <a:p>
                      <a:r>
                        <a:rPr kumimoji="0" lang="ru-RU" sz="1400" b="0" i="0" kern="1200" dirty="0" smtClean="0">
                          <a:solidFill>
                            <a:schemeClr val="dk1"/>
                          </a:solidFill>
                          <a:latin typeface="Times New Roman" pitchFamily="18" charset="0"/>
                          <a:ea typeface="+mn-ea"/>
                          <a:cs typeface="Times New Roman" pitchFamily="18" charset="0"/>
                        </a:rPr>
                        <a:t>а) фронтовое интендантское управление (интендантский отдел армии);</a:t>
                      </a:r>
                      <a:r>
                        <a:rPr kumimoji="0" lang="ru-RU" sz="1400" b="0" i="0" kern="1200" baseline="0" dirty="0" smtClean="0">
                          <a:solidFill>
                            <a:schemeClr val="dk1"/>
                          </a:solidFill>
                          <a:latin typeface="Times New Roman" pitchFamily="18" charset="0"/>
                          <a:ea typeface="+mn-ea"/>
                          <a:cs typeface="Times New Roman" pitchFamily="18" charset="0"/>
                        </a:rPr>
                        <a:t> </a:t>
                      </a:r>
                      <a:r>
                        <a:rPr kumimoji="0" lang="ru-RU" sz="1400" b="0" i="0" kern="1200" dirty="0" smtClean="0">
                          <a:solidFill>
                            <a:schemeClr val="dk1"/>
                          </a:solidFill>
                          <a:latin typeface="Times New Roman" pitchFamily="18" charset="0"/>
                          <a:ea typeface="+mn-ea"/>
                          <a:cs typeface="Times New Roman" pitchFamily="18" charset="0"/>
                        </a:rPr>
                        <a:t>б) отдел снабжения горючим фронта, армии;</a:t>
                      </a:r>
                      <a:r>
                        <a:rPr kumimoji="0" lang="ru-RU" sz="1400" b="0" i="0" kern="1200" baseline="0" dirty="0" smtClean="0">
                          <a:solidFill>
                            <a:schemeClr val="dk1"/>
                          </a:solidFill>
                          <a:latin typeface="Times New Roman" pitchFamily="18" charset="0"/>
                          <a:ea typeface="+mn-ea"/>
                          <a:cs typeface="Times New Roman" pitchFamily="18" charset="0"/>
                        </a:rPr>
                        <a:t> </a:t>
                      </a:r>
                      <a:r>
                        <a:rPr kumimoji="0" lang="ru-RU" sz="1400" b="0" i="0" kern="1200" dirty="0" smtClean="0">
                          <a:solidFill>
                            <a:schemeClr val="dk1"/>
                          </a:solidFill>
                          <a:latin typeface="Times New Roman" pitchFamily="18" charset="0"/>
                          <a:ea typeface="+mn-ea"/>
                          <a:cs typeface="Times New Roman" pitchFamily="18" charset="0"/>
                        </a:rPr>
                        <a:t>в) санитарный отдел фронта, армии;</a:t>
                      </a:r>
                    </a:p>
                    <a:p>
                      <a:r>
                        <a:rPr kumimoji="0" lang="ru-RU" sz="1400" b="0" i="0" kern="1200" dirty="0" smtClean="0">
                          <a:solidFill>
                            <a:schemeClr val="dk1"/>
                          </a:solidFill>
                          <a:latin typeface="Times New Roman" pitchFamily="18" charset="0"/>
                          <a:ea typeface="+mn-ea"/>
                          <a:cs typeface="Times New Roman" pitchFamily="18" charset="0"/>
                        </a:rPr>
                        <a:t>г) ветеринарный отдел фронта, армии.</a:t>
                      </a:r>
                    </a:p>
                    <a:p>
                      <a:r>
                        <a:rPr kumimoji="0" lang="ru-RU" sz="1400" b="0" i="0" kern="1200" dirty="0" smtClean="0">
                          <a:solidFill>
                            <a:schemeClr val="dk1"/>
                          </a:solidFill>
                          <a:latin typeface="Times New Roman" pitchFamily="18" charset="0"/>
                          <a:ea typeface="+mn-ea"/>
                          <a:cs typeface="Times New Roman" pitchFamily="18" charset="0"/>
                        </a:rPr>
                        <a:t>11. Должности заместителей начальников штабов по тылу во фронтах и армиях упразднить.</a:t>
                      </a:r>
                    </a:p>
                    <a:p>
                      <a:r>
                        <a:rPr kumimoji="0" lang="ru-RU" sz="1400" b="0" i="0" kern="1200" dirty="0" smtClean="0">
                          <a:solidFill>
                            <a:schemeClr val="dk1"/>
                          </a:solidFill>
                          <a:latin typeface="Times New Roman" pitchFamily="18" charset="0"/>
                          <a:ea typeface="+mn-ea"/>
                          <a:cs typeface="Times New Roman" pitchFamily="18" charset="0"/>
                        </a:rPr>
                        <a:t>12. Командующим войсками фронтов и армий формирование управлений начальника тыла фронта и армии закончить к 3 августа 1941 года.</a:t>
                      </a:r>
                    </a:p>
                    <a:p>
                      <a:r>
                        <a:rPr kumimoji="0" lang="ru-RU" sz="1400" b="0" i="0" kern="1200" dirty="0" smtClean="0">
                          <a:solidFill>
                            <a:schemeClr val="dk1"/>
                          </a:solidFill>
                          <a:latin typeface="Times New Roman" pitchFamily="18" charset="0"/>
                          <a:ea typeface="+mn-ea"/>
                          <a:cs typeface="Times New Roman" pitchFamily="18" charset="0"/>
                        </a:rPr>
                        <a:t>Приказ передать по телеграфу.</a:t>
                      </a:r>
                    </a:p>
                    <a:p>
                      <a:r>
                        <a:rPr kumimoji="0" lang="ru-RU" sz="1400" b="1" i="0" kern="1200" dirty="0" smtClean="0">
                          <a:solidFill>
                            <a:schemeClr val="dk1"/>
                          </a:solidFill>
                          <a:latin typeface="Times New Roman" pitchFamily="18" charset="0"/>
                          <a:ea typeface="+mn-ea"/>
                          <a:cs typeface="Times New Roman" pitchFamily="18" charset="0"/>
                        </a:rPr>
                        <a:t>Народный комиссар обороны СССР</a:t>
                      </a:r>
                      <a:r>
                        <a:rPr kumimoji="0" lang="ru-RU" sz="1400" b="1" i="0" kern="1200" baseline="0" dirty="0" smtClean="0">
                          <a:solidFill>
                            <a:schemeClr val="dk1"/>
                          </a:solidFill>
                          <a:latin typeface="Times New Roman" pitchFamily="18" charset="0"/>
                          <a:ea typeface="+mn-ea"/>
                          <a:cs typeface="Times New Roman" pitchFamily="18" charset="0"/>
                        </a:rPr>
                        <a:t>      </a:t>
                      </a:r>
                      <a:r>
                        <a:rPr kumimoji="0" lang="ru-RU" sz="1400" b="1" i="0" kern="1200" dirty="0" smtClean="0">
                          <a:solidFill>
                            <a:schemeClr val="dk1"/>
                          </a:solidFill>
                          <a:latin typeface="Times New Roman" pitchFamily="18" charset="0"/>
                          <a:ea typeface="+mn-ea"/>
                          <a:cs typeface="Times New Roman" pitchFamily="18" charset="0"/>
                        </a:rPr>
                        <a:t>И.СТАЛИН</a:t>
                      </a:r>
                      <a:endParaRPr kumimoji="0" lang="ru-RU" sz="1400" b="1" i="0" kern="1200" dirty="0">
                        <a:solidFill>
                          <a:schemeClr val="dk1"/>
                        </a:solidFill>
                        <a:latin typeface="Times New Roman" pitchFamily="18" charset="0"/>
                        <a:ea typeface="+mn-ea"/>
                        <a:cs typeface="Times New Roman" pitchFamily="18" charset="0"/>
                      </a:endParaRPr>
                    </a:p>
                  </a:txBody>
                  <a:tcPr/>
                </a:tc>
              </a:tr>
            </a:tbl>
          </a:graphicData>
        </a:graphic>
      </p:graphicFrame>
      <p:pic>
        <p:nvPicPr>
          <p:cNvPr id="3088" name="Picture 16">
            <a:hlinkClick r:id="rId3" action="ppaction://hlinksldjump"/>
          </p:cNvPr>
          <p:cNvPicPr>
            <a:picLocks noChangeAspect="1" noChangeArrowheads="1"/>
          </p:cNvPicPr>
          <p:nvPr/>
        </p:nvPicPr>
        <p:blipFill>
          <a:blip r:embed="rId4" cstate="print"/>
          <a:srcRect/>
          <a:stretch>
            <a:fillRect/>
          </a:stretch>
        </p:blipFill>
        <p:spPr bwMode="auto">
          <a:xfrm>
            <a:off x="11062502" y="5804452"/>
            <a:ext cx="1129497" cy="105354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54157" y="821636"/>
            <a:ext cx="9846365" cy="3477875"/>
          </a:xfrm>
          <a:prstGeom prst="rect">
            <a:avLst/>
          </a:prstGeom>
        </p:spPr>
        <p:txBody>
          <a:bodyPr wrap="square">
            <a:spAutoFit/>
          </a:bodyPr>
          <a:lstStyle/>
          <a:p>
            <a:pPr algn="just"/>
            <a:r>
              <a:rPr lang="ru-RU" sz="2000" dirty="0" smtClean="0">
                <a:latin typeface="Times New Roman" pitchFamily="18" charset="0"/>
                <a:cs typeface="Times New Roman" pitchFamily="18" charset="0"/>
              </a:rPr>
              <a:t>Для использования всего потенциала имеющихся трудовых ресурсов, согласно Указу Президиума Верховного Совета СССР от 26 июня1941 г. «О режиме рабочего времени рабочих и служащих в военное время», была увеличена продолжительность, рабочего дня, обменены плановые и льготные отпуска, были введены обязательные сверхурочные работы продолжительностью от 1 до 3 часов в день. Эти меры, оперативно внедренные администрацией предприятий, позволили уже в начале войны увеличить загрузку производственных мощностей теми силами, которые были. Чтобы рационально распределить трудовые ресурсы на оборонных предприятиях, 30 июня 1941 г. при Совнаркоме СССР был создан Комитет по учету и распределению рабочей силы.</a:t>
            </a:r>
          </a:p>
          <a:p>
            <a:pPr algn="just"/>
            <a:endParaRPr lang="ru-RU" sz="2000" dirty="0" smtClean="0">
              <a:latin typeface="Times New Roman" pitchFamily="18" charset="0"/>
              <a:cs typeface="Times New Roman" pitchFamily="18" charset="0"/>
            </a:endParaRPr>
          </a:p>
          <a:p>
            <a:pPr algn="just"/>
            <a:endParaRPr lang="ru-RU" sz="2000" dirty="0">
              <a:latin typeface="Times New Roman" pitchFamily="18" charset="0"/>
              <a:cs typeface="Times New Roman" pitchFamily="18" charset="0"/>
            </a:endParaRPr>
          </a:p>
        </p:txBody>
      </p:sp>
      <p:pic>
        <p:nvPicPr>
          <p:cNvPr id="3" name="Picture 16">
            <a:hlinkClick r:id="rId2" action="ppaction://hlinksldjump"/>
          </p:cNvPr>
          <p:cNvPicPr>
            <a:picLocks noChangeAspect="1" noChangeArrowheads="1"/>
          </p:cNvPicPr>
          <p:nvPr/>
        </p:nvPicPr>
        <p:blipFill>
          <a:blip r:embed="rId3" cstate="print"/>
          <a:srcRect/>
          <a:stretch>
            <a:fillRect/>
          </a:stretch>
        </p:blipFill>
        <p:spPr bwMode="auto">
          <a:xfrm>
            <a:off x="10532415" y="5128591"/>
            <a:ext cx="1129497" cy="1053548"/>
          </a:xfrm>
          <a:prstGeom prst="rect">
            <a:avLst/>
          </a:prstGeom>
          <a:noFill/>
          <a:ln w="9525">
            <a:noFill/>
            <a:miter lim="800000"/>
            <a:headEnd/>
            <a:tailEnd/>
          </a:ln>
          <a:effectLst/>
        </p:spPr>
      </p:pic>
      <p:sp>
        <p:nvSpPr>
          <p:cNvPr id="4" name="Прямоугольник 3"/>
          <p:cNvSpPr/>
          <p:nvPr/>
        </p:nvSpPr>
        <p:spPr>
          <a:xfrm>
            <a:off x="821635" y="3776870"/>
            <a:ext cx="9369287" cy="2246769"/>
          </a:xfrm>
          <a:prstGeom prst="rect">
            <a:avLst/>
          </a:prstGeom>
        </p:spPr>
        <p:txBody>
          <a:bodyPr wrap="square">
            <a:spAutoFit/>
          </a:bodyPr>
          <a:lstStyle/>
          <a:p>
            <a:pPr algn="just"/>
            <a:r>
              <a:rPr lang="ru-RU" sz="2000" dirty="0" smtClean="0">
                <a:latin typeface="Times New Roman" pitchFamily="18" charset="0"/>
                <a:cs typeface="Times New Roman" pitchFamily="18" charset="0"/>
              </a:rPr>
              <a:t>С первых дней войны для работников тыла стал популярным лозунг «Заменим наших отцов, братьев, мужей, сыновей на производстве!». Именно патриотические настроения работников имели большое значение для обеспечения нормальной работы заводов и фабрик. Максимальная </a:t>
            </a:r>
            <a:r>
              <a:rPr lang="ru-RU" sz="2000" dirty="0" err="1" smtClean="0">
                <a:latin typeface="Times New Roman" pitchFamily="18" charset="0"/>
                <a:cs typeface="Times New Roman" pitchFamily="18" charset="0"/>
              </a:rPr>
              <a:t>привлеченность</a:t>
            </a:r>
            <a:r>
              <a:rPr lang="ru-RU" sz="2000" dirty="0" smtClean="0">
                <a:latin typeface="Times New Roman" pitchFamily="18" charset="0"/>
                <a:cs typeface="Times New Roman" pitchFamily="18" charset="0"/>
              </a:rPr>
              <a:t> трудовых ресурсов уже в 1943 г. дала не только увеличение числа рабочих и служащих в народном хозяйстве (свыше 1 млн. человек по сравнению с1942 г. составила около 19,4 млн. человек), но и повышение производительности труда, ценой невиданных усилий</a:t>
            </a:r>
            <a:endParaRPr lang="ru-RU"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cstate="print"/>
          <a:srcRect/>
          <a:stretch>
            <a:fillRect/>
          </a:stretch>
        </p:blipFill>
        <p:spPr bwMode="auto">
          <a:xfrm>
            <a:off x="1630017" y="0"/>
            <a:ext cx="9006410" cy="6801781"/>
          </a:xfrm>
          <a:prstGeom prst="rect">
            <a:avLst/>
          </a:prstGeom>
          <a:noFill/>
          <a:ln w="9525">
            <a:noFill/>
            <a:miter lim="800000"/>
            <a:headEnd/>
            <a:tailEnd/>
          </a:ln>
          <a:effectLst/>
        </p:spPr>
      </p:pic>
      <p:pic>
        <p:nvPicPr>
          <p:cNvPr id="19459" name="Picture 3">
            <a:hlinkClick r:id="rId3" action="ppaction://hlinksldjump"/>
          </p:cNvPr>
          <p:cNvPicPr>
            <a:picLocks noChangeAspect="1" noChangeArrowheads="1"/>
          </p:cNvPicPr>
          <p:nvPr/>
        </p:nvPicPr>
        <p:blipFill>
          <a:blip r:embed="rId4" cstate="print"/>
          <a:srcRect/>
          <a:stretch>
            <a:fillRect/>
          </a:stretch>
        </p:blipFill>
        <p:spPr bwMode="auto">
          <a:xfrm>
            <a:off x="10728463" y="5492873"/>
            <a:ext cx="1463537" cy="136512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a:hlinkClick r:id="rId2" action="ppaction://hlinksldjump"/>
          </p:cNvPr>
          <p:cNvSpPr/>
          <p:nvPr/>
        </p:nvSpPr>
        <p:spPr>
          <a:xfrm>
            <a:off x="8494646" y="3840071"/>
            <a:ext cx="3352800" cy="219986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400" dirty="0" smtClean="0"/>
              <a:t>Цифры и факты </a:t>
            </a:r>
            <a:endParaRPr lang="ru-RU" sz="4400" dirty="0"/>
          </a:p>
        </p:txBody>
      </p:sp>
      <p:sp>
        <p:nvSpPr>
          <p:cNvPr id="3" name="Скругленный прямоугольник 2">
            <a:hlinkClick r:id="rId3" action="ppaction://hlinksldjump"/>
          </p:cNvPr>
          <p:cNvSpPr/>
          <p:nvPr/>
        </p:nvSpPr>
        <p:spPr>
          <a:xfrm>
            <a:off x="665567" y="3591847"/>
            <a:ext cx="3352800" cy="219986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400" dirty="0" smtClean="0"/>
              <a:t>Пионеры - герои </a:t>
            </a:r>
            <a:endParaRPr lang="ru-RU" sz="4400" dirty="0"/>
          </a:p>
        </p:txBody>
      </p:sp>
      <p:sp>
        <p:nvSpPr>
          <p:cNvPr id="4" name="Скругленный прямоугольник 3">
            <a:hlinkClick r:id="rId4" action="ppaction://hlinksldjump"/>
          </p:cNvPr>
          <p:cNvSpPr/>
          <p:nvPr/>
        </p:nvSpPr>
        <p:spPr>
          <a:xfrm>
            <a:off x="8328075" y="337625"/>
            <a:ext cx="3667590" cy="214318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400" dirty="0" smtClean="0"/>
              <a:t>Дети блокадного Ленинграда</a:t>
            </a:r>
            <a:endParaRPr lang="ru-RU" sz="4400" dirty="0"/>
          </a:p>
        </p:txBody>
      </p:sp>
      <p:sp>
        <p:nvSpPr>
          <p:cNvPr id="5" name="Скругленный прямоугольник 4">
            <a:hlinkClick r:id="rId5" action="ppaction://hlinksldjump"/>
          </p:cNvPr>
          <p:cNvSpPr/>
          <p:nvPr/>
        </p:nvSpPr>
        <p:spPr>
          <a:xfrm>
            <a:off x="423866" y="337218"/>
            <a:ext cx="3419060" cy="227937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dirty="0" smtClean="0">
                <a:latin typeface="Times New Roman" pitchFamily="18" charset="0"/>
                <a:cs typeface="Times New Roman" pitchFamily="18" charset="0"/>
              </a:rPr>
              <a:t>Дети - труженики  тыла</a:t>
            </a:r>
            <a:endParaRPr lang="ru-RU" sz="4000" dirty="0">
              <a:latin typeface="Times New Roman" pitchFamily="18" charset="0"/>
              <a:cs typeface="Times New Roman" pitchFamily="18" charset="0"/>
            </a:endParaRPr>
          </a:p>
        </p:txBody>
      </p:sp>
      <p:pic>
        <p:nvPicPr>
          <p:cNvPr id="4098" name="Picture 2"/>
          <p:cNvPicPr>
            <a:picLocks noChangeAspect="1" noChangeArrowheads="1"/>
          </p:cNvPicPr>
          <p:nvPr/>
        </p:nvPicPr>
        <p:blipFill>
          <a:blip r:embed="rId6" cstate="print"/>
          <a:srcRect/>
          <a:stretch>
            <a:fillRect/>
          </a:stretch>
        </p:blipFill>
        <p:spPr bwMode="auto">
          <a:xfrm>
            <a:off x="4111469" y="1448971"/>
            <a:ext cx="4149417" cy="3032907"/>
          </a:xfrm>
          <a:prstGeom prst="ellipse">
            <a:avLst/>
          </a:prstGeom>
          <a:noFill/>
          <a:ln w="9525">
            <a:noFill/>
            <a:miter lim="800000"/>
            <a:headEnd/>
            <a:tailEnd/>
          </a:ln>
          <a:effectLst/>
        </p:spPr>
      </p:pic>
      <p:pic>
        <p:nvPicPr>
          <p:cNvPr id="7" name="Picture 3">
            <a:hlinkClick r:id="rId7" action="ppaction://hlinksldjump"/>
          </p:cNvPr>
          <p:cNvPicPr>
            <a:picLocks noChangeAspect="1" noChangeArrowheads="1"/>
          </p:cNvPicPr>
          <p:nvPr/>
        </p:nvPicPr>
        <p:blipFill>
          <a:blip r:embed="rId8" cstate="print"/>
          <a:srcRect/>
          <a:stretch>
            <a:fillRect/>
          </a:stretch>
        </p:blipFill>
        <p:spPr bwMode="auto">
          <a:xfrm>
            <a:off x="5441355" y="5047396"/>
            <a:ext cx="1463537" cy="136512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cstate="print"/>
          <a:srcRect/>
          <a:stretch>
            <a:fillRect/>
          </a:stretch>
        </p:blipFill>
        <p:spPr bwMode="auto">
          <a:xfrm>
            <a:off x="0" y="1547447"/>
            <a:ext cx="6876240" cy="3752550"/>
          </a:xfrm>
          <a:prstGeom prst="rect">
            <a:avLst/>
          </a:prstGeom>
          <a:noFill/>
          <a:ln w="9525">
            <a:noFill/>
            <a:miter lim="800000"/>
            <a:headEnd/>
            <a:tailEnd/>
          </a:ln>
          <a:effectLst/>
        </p:spPr>
      </p:pic>
      <p:pic>
        <p:nvPicPr>
          <p:cNvPr id="21507" name="Picture 3"/>
          <p:cNvPicPr>
            <a:picLocks noChangeAspect="1" noChangeArrowheads="1"/>
          </p:cNvPicPr>
          <p:nvPr/>
        </p:nvPicPr>
        <p:blipFill>
          <a:blip r:embed="rId3" cstate="print"/>
          <a:srcRect/>
          <a:stretch>
            <a:fillRect/>
          </a:stretch>
        </p:blipFill>
        <p:spPr bwMode="auto">
          <a:xfrm>
            <a:off x="499505" y="5410973"/>
            <a:ext cx="11152768" cy="1278214"/>
          </a:xfrm>
          <a:prstGeom prst="rect">
            <a:avLst/>
          </a:prstGeom>
          <a:noFill/>
          <a:ln w="9525">
            <a:noFill/>
            <a:miter lim="800000"/>
            <a:headEnd/>
            <a:tailEnd/>
          </a:ln>
          <a:effectLst/>
        </p:spPr>
      </p:pic>
      <p:graphicFrame>
        <p:nvGraphicFramePr>
          <p:cNvPr id="5" name="Таблица 4"/>
          <p:cNvGraphicFramePr>
            <a:graphicFrameLocks noGrp="1"/>
          </p:cNvGraphicFramePr>
          <p:nvPr/>
        </p:nvGraphicFramePr>
        <p:xfrm>
          <a:off x="6752492" y="1547446"/>
          <a:ext cx="5439507" cy="3727939"/>
        </p:xfrm>
        <a:graphic>
          <a:graphicData uri="http://schemas.openxmlformats.org/drawingml/2006/table">
            <a:tbl>
              <a:tblPr firstRow="1" bandRow="1">
                <a:tableStyleId>{5C22544A-7EE6-4342-B048-85BDC9FD1C3A}</a:tableStyleId>
              </a:tblPr>
              <a:tblGrid>
                <a:gridCol w="5439507"/>
              </a:tblGrid>
              <a:tr h="465992">
                <a:tc>
                  <a:txBody>
                    <a:bodyPr/>
                    <a:lstStyle/>
                    <a:p>
                      <a:endParaRPr lang="ru-RU" dirty="0"/>
                    </a:p>
                  </a:txBody>
                  <a:tcPr/>
                </a:tc>
              </a:tr>
              <a:tr h="3261947">
                <a:tc>
                  <a:txBody>
                    <a:bodyPr/>
                    <a:lstStyle/>
                    <a:p>
                      <a:r>
                        <a:rPr kumimoji="0" lang="ru-RU" b="0" i="0" kern="1200" dirty="0" smtClean="0">
                          <a:solidFill>
                            <a:schemeClr val="dk1"/>
                          </a:solidFill>
                          <a:latin typeface="+mn-lt"/>
                          <a:ea typeface="+mn-ea"/>
                          <a:cs typeface="+mn-cs"/>
                        </a:rPr>
                        <a:t>В соответствии с постановлением СНК СССР от 2 июля 1941 г. учащиеся с 8-летнего возраста на специальных занятиях получали навыки пользования средствами противовоздушной обороны. Увеличилось количество оборонных кружков общества содействия обороне химическому строительству СССР (ОСОАВИАХИМ). Так, ученики школ в 1941-1942 гг. массово сдавали нормы на оборонные значки</a:t>
                      </a:r>
                      <a:endParaRPr lang="ru-RU" dirty="0"/>
                    </a:p>
                  </a:txBody>
                  <a:tcPr/>
                </a:tc>
              </a:tr>
            </a:tbl>
          </a:graphicData>
        </a:graphic>
      </p:graphicFrame>
      <p:sp>
        <p:nvSpPr>
          <p:cNvPr id="6" name="Овал 5"/>
          <p:cNvSpPr/>
          <p:nvPr/>
        </p:nvSpPr>
        <p:spPr>
          <a:xfrm>
            <a:off x="3727938" y="253218"/>
            <a:ext cx="4586068"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t>ЦИФРЫ И ФАКТЫ</a:t>
            </a:r>
            <a:endParaRPr lang="ru-RU" b="1" dirty="0"/>
          </a:p>
        </p:txBody>
      </p:sp>
      <p:pic>
        <p:nvPicPr>
          <p:cNvPr id="7" name="Picture 16">
            <a:hlinkClick r:id="rId4" action="ppaction://hlinksldjump"/>
          </p:cNvPr>
          <p:cNvPicPr>
            <a:picLocks noChangeAspect="1" noChangeArrowheads="1"/>
          </p:cNvPicPr>
          <p:nvPr/>
        </p:nvPicPr>
        <p:blipFill>
          <a:blip r:embed="rId5" cstate="print"/>
          <a:srcRect/>
          <a:stretch>
            <a:fillRect/>
          </a:stretch>
        </p:blipFill>
        <p:spPr bwMode="auto">
          <a:xfrm>
            <a:off x="10942320" y="534571"/>
            <a:ext cx="604909" cy="56974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18053" y="3299791"/>
            <a:ext cx="4373217" cy="2246769"/>
          </a:xfrm>
          <a:prstGeom prst="rect">
            <a:avLst/>
          </a:prstGeom>
        </p:spPr>
        <p:txBody>
          <a:bodyPr wrap="square">
            <a:spAutoFit/>
          </a:bodyPr>
          <a:lstStyle/>
          <a:p>
            <a:endParaRPr lang="ru-RU" sz="2800" dirty="0" smtClean="0">
              <a:solidFill>
                <a:srgbClr val="FF0000"/>
              </a:solidFill>
              <a:hlinkClick r:id="rId2"/>
            </a:endParaRPr>
          </a:p>
          <a:p>
            <a:r>
              <a:rPr lang="ru-RU" sz="2800" b="1" dirty="0" smtClean="0">
                <a:solidFill>
                  <a:srgbClr val="FF0000"/>
                </a:solidFill>
              </a:rPr>
              <a:t>ФИЛЬМ </a:t>
            </a:r>
            <a:r>
              <a:rPr lang="en-US" sz="2800" dirty="0" smtClean="0">
                <a:hlinkClick r:id="rId2"/>
              </a:rPr>
              <a:t>https://disk.yandex.ru/i/vmMg6M62MHZ9TQ</a:t>
            </a:r>
            <a:endParaRPr lang="ru-RU" sz="2800" dirty="0" smtClean="0"/>
          </a:p>
          <a:p>
            <a:endParaRPr lang="ru-RU" sz="2800" dirty="0"/>
          </a:p>
        </p:txBody>
      </p:sp>
      <p:pic>
        <p:nvPicPr>
          <p:cNvPr id="20482" name="Picture 2"/>
          <p:cNvPicPr>
            <a:picLocks noChangeAspect="1" noChangeArrowheads="1"/>
          </p:cNvPicPr>
          <p:nvPr/>
        </p:nvPicPr>
        <p:blipFill>
          <a:blip r:embed="rId3" cstate="print"/>
          <a:srcRect/>
          <a:stretch>
            <a:fillRect/>
          </a:stretch>
        </p:blipFill>
        <p:spPr bwMode="auto">
          <a:xfrm>
            <a:off x="212035" y="233097"/>
            <a:ext cx="4705144" cy="3470885"/>
          </a:xfrm>
          <a:prstGeom prst="rect">
            <a:avLst/>
          </a:prstGeom>
          <a:noFill/>
          <a:ln w="9525">
            <a:noFill/>
            <a:miter lim="800000"/>
            <a:headEnd/>
            <a:tailEnd/>
          </a:ln>
          <a:effectLst/>
        </p:spPr>
      </p:pic>
      <p:sp>
        <p:nvSpPr>
          <p:cNvPr id="4" name="Прямоугольник 3"/>
          <p:cNvSpPr/>
          <p:nvPr/>
        </p:nvSpPr>
        <p:spPr>
          <a:xfrm>
            <a:off x="313900" y="5336275"/>
            <a:ext cx="4080680" cy="1138773"/>
          </a:xfrm>
          <a:prstGeom prst="rect">
            <a:avLst/>
          </a:prstGeom>
          <a:ln>
            <a:solidFill>
              <a:schemeClr val="accent1"/>
            </a:solidFill>
          </a:ln>
        </p:spPr>
        <p:txBody>
          <a:bodyPr wrap="square">
            <a:spAutoFit/>
          </a:bodyPr>
          <a:lstStyle/>
          <a:p>
            <a:r>
              <a:rPr lang="ru-RU" sz="3200" b="1" dirty="0" smtClean="0">
                <a:solidFill>
                  <a:srgbClr val="FF0000"/>
                </a:solidFill>
              </a:rPr>
              <a:t>ВИКТОРИНА  </a:t>
            </a:r>
            <a:r>
              <a:rPr lang="en-US" dirty="0" smtClean="0">
                <a:hlinkClick r:id="rId4"/>
              </a:rPr>
              <a:t>https://disk.yandex.ru/d/cHm7IZILad0g2g</a:t>
            </a:r>
            <a:endParaRPr lang="ru-RU" dirty="0" smtClean="0"/>
          </a:p>
          <a:p>
            <a:endParaRPr lang="ru-RU" dirty="0"/>
          </a:p>
        </p:txBody>
      </p:sp>
      <p:graphicFrame>
        <p:nvGraphicFramePr>
          <p:cNvPr id="6" name="Таблица 5"/>
          <p:cNvGraphicFramePr>
            <a:graphicFrameLocks noGrp="1"/>
          </p:cNvGraphicFramePr>
          <p:nvPr/>
        </p:nvGraphicFramePr>
        <p:xfrm>
          <a:off x="4993299" y="0"/>
          <a:ext cx="7198701" cy="6646460"/>
        </p:xfrm>
        <a:graphic>
          <a:graphicData uri="http://schemas.openxmlformats.org/drawingml/2006/table">
            <a:tbl>
              <a:tblPr firstRow="1" bandRow="1">
                <a:tableStyleId>{5C22544A-7EE6-4342-B048-85BDC9FD1C3A}</a:tableStyleId>
              </a:tblPr>
              <a:tblGrid>
                <a:gridCol w="7198701"/>
              </a:tblGrid>
              <a:tr h="428804">
                <a:tc>
                  <a:txBody>
                    <a:bodyPr/>
                    <a:lstStyle/>
                    <a:p>
                      <a:endParaRPr lang="ru-RU" dirty="0"/>
                    </a:p>
                  </a:txBody>
                  <a:tcPr/>
                </a:tc>
              </a:tr>
              <a:tr h="6217656">
                <a:tc>
                  <a:txBody>
                    <a:bodyPr/>
                    <a:lstStyle/>
                    <a:p>
                      <a:pPr algn="just"/>
                      <a:r>
                        <a:rPr kumimoji="0" lang="ru-RU" b="0" i="0" kern="1200" dirty="0" smtClean="0">
                          <a:solidFill>
                            <a:schemeClr val="dk1"/>
                          </a:solidFill>
                          <a:latin typeface="+mn-lt"/>
                          <a:ea typeface="+mn-ea"/>
                          <a:cs typeface="+mn-cs"/>
                        </a:rPr>
                        <a:t>Дети – герои, кто они? До  войны это были самые обыкновенные мальчишки и девчонки. Учились, помогали старшим, играли, бегали-прыгали. Пришел час – они показали, каким огромным может стать маленькое детское сердце, когда разгорается в нем любовь к Родине и ненависть к ее врагам. Они сражались рядом со старшими – отцами, братьями. </a:t>
                      </a:r>
                    </a:p>
                    <a:p>
                      <a:pPr algn="just"/>
                      <a:r>
                        <a:rPr kumimoji="0" lang="ru-RU" b="0" i="0" kern="1200" dirty="0" smtClean="0">
                          <a:solidFill>
                            <a:schemeClr val="dk1"/>
                          </a:solidFill>
                          <a:latin typeface="+mn-lt"/>
                          <a:ea typeface="+mn-ea"/>
                          <a:cs typeface="+mn-cs"/>
                        </a:rPr>
                        <a:t>Сотни тысяч мальчишек и девчонок в годы Великой Отечественной шли в военкоматы, прибавляли себе год-два и уходили защищать Родину, многие погибали за нее. Дети воевали наравне со взрослыми и в действующей армии, и в партизанских отрядах. И это были не единичные случаи. С первых дней оккупации мальчишки и девчонки начали действовать на свой страх и риск, который действительно был смертельным.</a:t>
                      </a:r>
                    </a:p>
                    <a:p>
                      <a:pPr algn="just"/>
                      <a:r>
                        <a:rPr kumimoji="0" lang="ru-RU" b="0" i="0" kern="1200" dirty="0" smtClean="0">
                          <a:solidFill>
                            <a:schemeClr val="dk1"/>
                          </a:solidFill>
                          <a:latin typeface="+mn-lt"/>
                          <a:ea typeface="+mn-ea"/>
                          <a:cs typeface="+mn-cs"/>
                        </a:rPr>
                        <a:t>Ребята собирали оставшиеся от боёв винтовки, патроны, пулемёты, гранаты, а затем передавали всё это </a:t>
                      </a:r>
                      <a:r>
                        <a:rPr kumimoji="0" lang="ru-RU" b="0" i="0" kern="1200" dirty="0" smtClean="0">
                          <a:solidFill>
                            <a:schemeClr val="dk1"/>
                          </a:solidFill>
                          <a:latin typeface="+mn-lt"/>
                          <a:ea typeface="+mn-ea"/>
                          <a:cs typeface="+mn-cs"/>
                          <a:hlinkClick r:id="rId5"/>
                        </a:rPr>
                        <a:t>партизанам</a:t>
                      </a:r>
                      <a:r>
                        <a:rPr kumimoji="0" lang="ru-RU" b="0" i="0" kern="1200" dirty="0" smtClean="0">
                          <a:solidFill>
                            <a:schemeClr val="dk1"/>
                          </a:solidFill>
                          <a:latin typeface="+mn-lt"/>
                          <a:ea typeface="+mn-ea"/>
                          <a:cs typeface="+mn-cs"/>
                        </a:rPr>
                        <a:t>. </a:t>
                      </a:r>
                    </a:p>
                    <a:p>
                      <a:pPr algn="just"/>
                      <a:r>
                        <a:rPr kumimoji="0" lang="ru-RU" b="0" i="0" kern="1200" dirty="0" smtClean="0">
                          <a:solidFill>
                            <a:schemeClr val="dk1"/>
                          </a:solidFill>
                          <a:latin typeface="+mn-lt"/>
                          <a:ea typeface="+mn-ea"/>
                          <a:cs typeface="+mn-cs"/>
                        </a:rPr>
                        <a:t>В частях и подразделениях на фронте вместе с бойцами и командирами нередко воевали подростки 13-15 лет. В основном это были дети, лишившиеся своих родителей, в большинстве случаев убитых или угнанных немцами в Германию.</a:t>
                      </a:r>
                    </a:p>
                    <a:p>
                      <a:pPr algn="just"/>
                      <a:r>
                        <a:rPr kumimoji="0" lang="ru-RU" b="0" i="0" kern="1200" dirty="0" smtClean="0">
                          <a:solidFill>
                            <a:schemeClr val="dk1"/>
                          </a:solidFill>
                          <a:latin typeface="+mn-lt"/>
                          <a:ea typeface="+mn-ea"/>
                          <a:cs typeface="+mn-cs"/>
                        </a:rPr>
                        <a:t>Смелость, отвага подростков, их изобретательность в выполнении заданий поражали даже старых и опытных солдат.</a:t>
                      </a:r>
                      <a:endParaRPr kumimoji="0" lang="ru-RU" b="0" i="0" kern="1200" dirty="0">
                        <a:solidFill>
                          <a:schemeClr val="dk1"/>
                        </a:solidFill>
                        <a:latin typeface="+mn-lt"/>
                        <a:ea typeface="+mn-ea"/>
                        <a:cs typeface="+mn-cs"/>
                      </a:endParaRPr>
                    </a:p>
                  </a:txBody>
                  <a:tcPr/>
                </a:tc>
              </a:tr>
            </a:tbl>
          </a:graphicData>
        </a:graphic>
      </p:graphicFrame>
      <p:pic>
        <p:nvPicPr>
          <p:cNvPr id="7" name="Picture 16">
            <a:hlinkClick r:id="rId6" action="ppaction://hlinksldjump"/>
          </p:cNvPr>
          <p:cNvPicPr>
            <a:picLocks noChangeAspect="1" noChangeArrowheads="1"/>
          </p:cNvPicPr>
          <p:nvPr/>
        </p:nvPicPr>
        <p:blipFill>
          <a:blip r:embed="rId7" cstate="print"/>
          <a:srcRect/>
          <a:stretch>
            <a:fillRect/>
          </a:stretch>
        </p:blipFill>
        <p:spPr bwMode="auto">
          <a:xfrm>
            <a:off x="11352628" y="6020971"/>
            <a:ext cx="604909" cy="56974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праведливость">
  <a:themeElements>
    <a:clrScheme name="Справедливость">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Справедливость">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Справедливость">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2591</TotalTime>
  <Words>3048</Words>
  <Application>Microsoft Office PowerPoint</Application>
  <PresentationFormat>Произвольный</PresentationFormat>
  <Paragraphs>170</Paragraphs>
  <Slides>31</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31</vt:i4>
      </vt:variant>
    </vt:vector>
  </HeadingPairs>
  <TitlesOfParts>
    <vt:vector size="32" baseType="lpstr">
      <vt:lpstr>Справедливость</vt:lpstr>
      <vt:lpstr>Слайд 1</vt:lpstr>
      <vt:lpstr>Цели и задачи: </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vector>
  </TitlesOfParts>
  <Company>Win-Yagd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ПК</dc:creator>
  <cp:lastModifiedBy>1</cp:lastModifiedBy>
  <cp:revision>184</cp:revision>
  <dcterms:created xsi:type="dcterms:W3CDTF">2022-02-28T02:40:28Z</dcterms:created>
  <dcterms:modified xsi:type="dcterms:W3CDTF">2023-08-07T07:00:34Z</dcterms:modified>
</cp:coreProperties>
</file>