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67" r:id="rId14"/>
    <p:sldId id="268" r:id="rId15"/>
    <p:sldId id="269" r:id="rId16"/>
    <p:sldId id="274" r:id="rId17"/>
    <p:sldId id="270" r:id="rId18"/>
    <p:sldId id="276" r:id="rId19"/>
    <p:sldId id="275" r:id="rId20"/>
    <p:sldId id="272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310D"/>
    <a:srgbClr val="33CC33"/>
    <a:srgbClr val="008000"/>
    <a:srgbClr val="669900"/>
    <a:srgbClr val="FF9933"/>
    <a:srgbClr val="FFFF00"/>
    <a:srgbClr val="CC3300"/>
    <a:srgbClr val="996633"/>
    <a:srgbClr val="FF66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76F1AA-D988-4F57-BC80-266C3419CD0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22C7F7-E80C-4390-BE1D-CF6417F386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0310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22C7F7-E80C-4390-BE1D-CF6417F38689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A752A-C1E8-4E55-B31B-5941677C2A08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360AE56-BB98-4D1E-92E1-30429AF122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A752A-C1E8-4E55-B31B-5941677C2A08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360AE56-BB98-4D1E-92E1-30429AF122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A752A-C1E8-4E55-B31B-5941677C2A08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AE56-BB98-4D1E-92E1-30429AF122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A752A-C1E8-4E55-B31B-5941677C2A08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AE56-BB98-4D1E-92E1-30429AF122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A752A-C1E8-4E55-B31B-5941677C2A08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360AE56-BB98-4D1E-92E1-30429AF122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A752A-C1E8-4E55-B31B-5941677C2A08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AE56-BB98-4D1E-92E1-30429AF122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A752A-C1E8-4E55-B31B-5941677C2A08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AE56-BB98-4D1E-92E1-30429AF122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A752A-C1E8-4E55-B31B-5941677C2A08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AE56-BB98-4D1E-92E1-30429AF122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A752A-C1E8-4E55-B31B-5941677C2A08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AE56-BB98-4D1E-92E1-30429AF122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A752A-C1E8-4E55-B31B-5941677C2A08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AE56-BB98-4D1E-92E1-30429AF122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A752A-C1E8-4E55-B31B-5941677C2A08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AE56-BB98-4D1E-92E1-30429AF122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EDA752A-C1E8-4E55-B31B-5941677C2A08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360AE56-BB98-4D1E-92E1-30429AF122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Click="0" advTm="500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jpeg"/><Relationship Id="rId10" Type="http://schemas.openxmlformats.org/officeDocument/2006/relationships/image" Target="../media/image68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11" Type="http://schemas.openxmlformats.org/officeDocument/2006/relationships/image" Target="../media/image78.jpeg"/><Relationship Id="rId5" Type="http://schemas.openxmlformats.org/officeDocument/2006/relationships/image" Target="../media/image72.jpeg"/><Relationship Id="rId10" Type="http://schemas.openxmlformats.org/officeDocument/2006/relationships/image" Target="../media/image77.jpeg"/><Relationship Id="rId4" Type="http://schemas.openxmlformats.org/officeDocument/2006/relationships/image" Target="../media/image71.jpeg"/><Relationship Id="rId9" Type="http://schemas.openxmlformats.org/officeDocument/2006/relationships/image" Target="../media/image7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C:\Documents and Settings\Игорь\Рабочий стол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0" y="241300"/>
            <a:ext cx="8890000" cy="63754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500298" y="4500570"/>
            <a:ext cx="60722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/>
              <a:t>Заказник «</a:t>
            </a:r>
            <a:r>
              <a:rPr lang="ru-RU" sz="5400" b="1" dirty="0" err="1" smtClean="0"/>
              <a:t>Мануйловский</a:t>
            </a:r>
            <a:r>
              <a:rPr lang="ru-RU" sz="5400" b="1" dirty="0" smtClean="0"/>
              <a:t>»</a:t>
            </a:r>
            <a:endParaRPr lang="ru-RU" sz="5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466336" y="2348880"/>
            <a:ext cx="7456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FF00"/>
                </a:solidFill>
              </a:rPr>
              <a:t>Достопримечательности </a:t>
            </a:r>
            <a:r>
              <a:rPr lang="ru-RU" sz="5400" b="1" dirty="0" err="1" smtClean="0">
                <a:solidFill>
                  <a:srgbClr val="FFFF00"/>
                </a:solidFill>
              </a:rPr>
              <a:t>Болотнинского</a:t>
            </a:r>
            <a:r>
              <a:rPr lang="ru-RU" sz="5400" b="1" dirty="0" smtClean="0">
                <a:solidFill>
                  <a:srgbClr val="FFFF00"/>
                </a:solidFill>
              </a:rPr>
              <a:t> района</a:t>
            </a:r>
            <a:endParaRPr lang="ru-RU" sz="5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C:\Documents and Settings\Игорь\Рабочий стол\заповедник\13433_580c2ec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8786874" cy="6660201"/>
          </a:xfrm>
          <a:prstGeom prst="rect">
            <a:avLst/>
          </a:prstGeom>
          <a:noFill/>
        </p:spPr>
      </p:pic>
      <p:pic>
        <p:nvPicPr>
          <p:cNvPr id="8" name="Picture 2" descr="C:\Documents and Settings\Игорь\Рабочий стол\заповедник\p13_clip_image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571612"/>
            <a:ext cx="3429024" cy="457242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929058" y="1000108"/>
            <a:ext cx="48577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C000"/>
                </a:solidFill>
                <a:latin typeface="Comic Sans MS" pitchFamily="66" charset="0"/>
              </a:rPr>
              <a:t>Государственный биологический заказник «</a:t>
            </a:r>
            <a:r>
              <a:rPr lang="ru-RU" b="1" dirty="0" err="1">
                <a:solidFill>
                  <a:srgbClr val="FFC000"/>
                </a:solidFill>
                <a:latin typeface="Comic Sans MS" pitchFamily="66" charset="0"/>
              </a:rPr>
              <a:t>Мануйловский</a:t>
            </a:r>
            <a:r>
              <a:rPr lang="ru-RU" b="1" dirty="0">
                <a:solidFill>
                  <a:srgbClr val="FFC000"/>
                </a:solidFill>
                <a:latin typeface="Comic Sans MS" pitchFamily="66" charset="0"/>
              </a:rPr>
              <a:t>» образован постановлением администрации Новосибирской области от 18 апреля 1995 года, расположен в </a:t>
            </a:r>
            <a:r>
              <a:rPr lang="ru-RU" b="1" dirty="0" err="1">
                <a:solidFill>
                  <a:srgbClr val="FFC000"/>
                </a:solidFill>
                <a:latin typeface="Comic Sans MS" pitchFamily="66" charset="0"/>
              </a:rPr>
              <a:t>Болотнинском</a:t>
            </a:r>
            <a:r>
              <a:rPr lang="ru-RU" b="1" dirty="0">
                <a:solidFill>
                  <a:srgbClr val="FFC000"/>
                </a:solidFill>
                <a:latin typeface="Comic Sans MS" pitchFamily="66" charset="0"/>
              </a:rPr>
              <a:t> районе южнее села </a:t>
            </a:r>
            <a:r>
              <a:rPr lang="ru-RU" b="1" dirty="0" err="1">
                <a:solidFill>
                  <a:srgbClr val="FFC000"/>
                </a:solidFill>
                <a:latin typeface="Comic Sans MS" pitchFamily="66" charset="0"/>
              </a:rPr>
              <a:t>Мануйлово</a:t>
            </a:r>
            <a:r>
              <a:rPr lang="ru-RU" b="1" dirty="0">
                <a:solidFill>
                  <a:srgbClr val="FFC000"/>
                </a:solidFill>
                <a:latin typeface="Comic Sans MS" pitchFamily="66" charset="0"/>
              </a:rPr>
              <a:t>. Общая площадь заказника 12 196 га, из них </a:t>
            </a:r>
            <a:r>
              <a:rPr lang="ru-RU" b="1" dirty="0" err="1">
                <a:solidFill>
                  <a:srgbClr val="FFC000"/>
                </a:solidFill>
                <a:latin typeface="Comic Sans MS" pitchFamily="66" charset="0"/>
              </a:rPr>
              <a:t>сельхозугодья</a:t>
            </a:r>
            <a:r>
              <a:rPr lang="ru-RU" b="1" dirty="0">
                <a:solidFill>
                  <a:srgbClr val="FFC000"/>
                </a:solidFill>
                <a:latin typeface="Comic Sans MS" pitchFamily="66" charset="0"/>
              </a:rPr>
              <a:t> занимают 66%, леса 24%, остальное – это кустарники и прочие угодья. Заказник предназначен для поддержания целостности устоявшихся экосистем, сохранения, воспроизводства и восстановления всех видов животных, обитающих на его территории, охраны типичных ландшафтов </a:t>
            </a:r>
            <a:r>
              <a:rPr lang="ru-RU" b="1" dirty="0" err="1">
                <a:solidFill>
                  <a:srgbClr val="FFC000"/>
                </a:solidFill>
                <a:latin typeface="Comic Sans MS" pitchFamily="66" charset="0"/>
              </a:rPr>
              <a:t>Сокурской</a:t>
            </a:r>
            <a:r>
              <a:rPr lang="ru-RU" b="1" dirty="0">
                <a:solidFill>
                  <a:srgbClr val="FFC000"/>
                </a:solidFill>
                <a:latin typeface="Comic Sans MS" pitchFamily="66" charset="0"/>
              </a:rPr>
              <a:t> </a:t>
            </a:r>
            <a:r>
              <a:rPr lang="ru-RU" b="1" dirty="0" err="1">
                <a:solidFill>
                  <a:srgbClr val="FFC000"/>
                </a:solidFill>
                <a:latin typeface="Comic Sans MS" pitchFamily="66" charset="0"/>
              </a:rPr>
              <a:t>возвышеннности</a:t>
            </a:r>
            <a:r>
              <a:rPr lang="ru-RU" b="1" dirty="0">
                <a:solidFill>
                  <a:srgbClr val="FFC000"/>
                </a:solidFill>
                <a:latin typeface="Comic Sans MS" pitchFamily="66" charset="0"/>
              </a:rPr>
              <a:t>, сохранения биологического разнообразия территории, а также экологического воспитания населения. </a:t>
            </a:r>
          </a:p>
        </p:txBody>
      </p:sp>
    </p:spTree>
  </p:cSld>
  <p:clrMapOvr>
    <a:masterClrMapping/>
  </p:clrMapOvr>
  <p:transition spd="slow" advClick="0" advTm="1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8000"/>
                </a:solidFill>
              </a:rPr>
              <a:t>Растительный мир</a:t>
            </a:r>
            <a:endParaRPr lang="ru-RU" dirty="0">
              <a:solidFill>
                <a:srgbClr val="008000"/>
              </a:solidFill>
            </a:endParaRPr>
          </a:p>
        </p:txBody>
      </p:sp>
      <p:pic>
        <p:nvPicPr>
          <p:cNvPr id="3077" name="Picture 5" descr="C:\Documents and Settings\Игорь\Рабочий стол\заповедник\0_447db_ff4bade2_XL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0379041">
            <a:off x="6410942" y="832745"/>
            <a:ext cx="2466178" cy="2037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8" name="Picture 6" descr="C:\Documents and Settings\Игорь\Рабочий стол\заповедник\0_c409_9ac4adba_XL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041649">
            <a:off x="374330" y="4037765"/>
            <a:ext cx="3291402" cy="2468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9" name="Picture 7" descr="C:\Documents and Settings\Игорь\Рабочий стол\заповедник\0_8eb56_cbf6b4c1_XL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182513">
            <a:off x="5486301" y="3868795"/>
            <a:ext cx="3333747" cy="2500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0" name="Picture 8" descr="C:\Documents and Settings\Игорь\Рабочий стол\заповедник\79.0.2009_0814004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169377">
            <a:off x="223504" y="941705"/>
            <a:ext cx="3024942" cy="2197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1" name="Picture 9" descr="C:\Documents and Settings\Игорь\Рабочий стол\заповедник\683_b2c0b8b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8926" y="1857364"/>
            <a:ext cx="3357586" cy="2513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Игорь\Рабочий стол\заповедник\Cypripedium macranthon Венерин башмачок крупноцветковый2ДудинИ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1276939">
            <a:off x="5879583" y="456257"/>
            <a:ext cx="2946863" cy="2303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C:\Documents and Settings\Игорь\Рабочий стол\заповедник\i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942234">
            <a:off x="4362116" y="2680020"/>
            <a:ext cx="2464121" cy="1857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1" name="Picture 5" descr="C:\Documents and Settings\Игорь\Рабочий стол\заповедник\i.jpeg1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644432">
            <a:off x="838024" y="2515220"/>
            <a:ext cx="2647648" cy="1995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C:\Documents and Settings\Игорь\Рабочий стол\заповедник\34633263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18194">
            <a:off x="6269036" y="4533018"/>
            <a:ext cx="2643206" cy="1982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3" name="Picture 7" descr="C:\Documents and Settings\Игорь\Рабочий стол\заповедник\man0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86116" y="214290"/>
            <a:ext cx="1857388" cy="24801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4" name="Picture 8" descr="C:\Documents and Settings\Игорь\Рабочий стол\заповедник\man00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452590">
            <a:off x="379723" y="434358"/>
            <a:ext cx="2474150" cy="18628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5" name="Picture 9" descr="C:\Documents and Settings\Игорь\Рабочий стол\заповедник\man02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454134">
            <a:off x="258446" y="4600727"/>
            <a:ext cx="2203405" cy="19504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6" name="Picture 10" descr="C:\Documents and Settings\Игорь\Рабочий стол\заповедник\yMzAtMDJk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7488" y="4786322"/>
            <a:ext cx="2571768" cy="19318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C:\Documents and Settings\Игорь\Рабочий стол\з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42844" y="214290"/>
            <a:ext cx="8912187" cy="650085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57158" y="357166"/>
            <a:ext cx="850112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8000"/>
                </a:solidFill>
                <a:latin typeface="Comic Sans MS" pitchFamily="66" charset="0"/>
              </a:rPr>
              <a:t>В настоящее время флора </a:t>
            </a:r>
            <a:r>
              <a:rPr lang="ru-RU" sz="2000" b="1" dirty="0" err="1" smtClean="0">
                <a:solidFill>
                  <a:srgbClr val="008000"/>
                </a:solidFill>
                <a:latin typeface="Comic Sans MS" pitchFamily="66" charset="0"/>
              </a:rPr>
              <a:t>Мануйловского</a:t>
            </a:r>
            <a:r>
              <a:rPr lang="ru-RU" sz="2000" b="1" dirty="0" smtClean="0">
                <a:solidFill>
                  <a:srgbClr val="008000"/>
                </a:solidFill>
                <a:latin typeface="Comic Sans MS" pitchFamily="66" charset="0"/>
              </a:rPr>
              <a:t> заказника представлена 315 видами высших сосудистых растений, из них 23 вида находятся под угрозой исчезновения и нуждаются в полной или частичной охране. Это, прежде всего, ряд наших северных орхидей, занесённых в Красную Книгу Новосибирской области - венерин башмачок обыкновенный </a:t>
            </a:r>
          </a:p>
          <a:p>
            <a:r>
              <a:rPr lang="ru-RU" sz="2000" b="1" dirty="0" smtClean="0">
                <a:solidFill>
                  <a:srgbClr val="008000"/>
                </a:solidFill>
                <a:latin typeface="Comic Sans MS" pitchFamily="66" charset="0"/>
              </a:rPr>
              <a:t>и венерин башмачок крупноцветковый, </a:t>
            </a:r>
          </a:p>
          <a:p>
            <a:r>
              <a:rPr lang="ru-RU" sz="2000" b="1" dirty="0" err="1" smtClean="0">
                <a:solidFill>
                  <a:srgbClr val="008000"/>
                </a:solidFill>
                <a:latin typeface="Comic Sans MS" pitchFamily="66" charset="0"/>
              </a:rPr>
              <a:t>пальцекорник</a:t>
            </a:r>
            <a:r>
              <a:rPr lang="ru-RU" sz="2000" b="1" dirty="0" smtClean="0">
                <a:solidFill>
                  <a:srgbClr val="008000"/>
                </a:solidFill>
                <a:latin typeface="Comic Sans MS" pitchFamily="66" charset="0"/>
              </a:rPr>
              <a:t> балтийский, </a:t>
            </a:r>
            <a:r>
              <a:rPr lang="ru-RU" sz="2000" b="1" dirty="0" err="1" smtClean="0">
                <a:solidFill>
                  <a:srgbClr val="008000"/>
                </a:solidFill>
                <a:latin typeface="Comic Sans MS" pitchFamily="66" charset="0"/>
              </a:rPr>
              <a:t>неоттианте</a:t>
            </a:r>
            <a: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  <a:t> </a:t>
            </a:r>
          </a:p>
          <a:p>
            <a:r>
              <a:rPr lang="ru-RU" sz="2000" b="1" dirty="0" err="1" smtClean="0">
                <a:solidFill>
                  <a:srgbClr val="008000"/>
                </a:solidFill>
                <a:latin typeface="Comic Sans MS" pitchFamily="66" charset="0"/>
              </a:rPr>
              <a:t>клобучковая</a:t>
            </a:r>
            <a:r>
              <a:rPr lang="ru-RU" sz="2000" b="1" dirty="0" smtClean="0">
                <a:solidFill>
                  <a:srgbClr val="008000"/>
                </a:solidFill>
                <a:latin typeface="Comic Sans MS" pitchFamily="66" charset="0"/>
              </a:rPr>
              <a:t>, ятрышник </a:t>
            </a:r>
            <a:r>
              <a:rPr lang="ru-RU" sz="2000" b="1" dirty="0" err="1" smtClean="0">
                <a:solidFill>
                  <a:srgbClr val="008000"/>
                </a:solidFill>
                <a:latin typeface="Comic Sans MS" pitchFamily="66" charset="0"/>
              </a:rPr>
              <a:t>шлемоносный</a:t>
            </a:r>
            <a:r>
              <a:rPr lang="ru-RU" sz="2000" b="1" dirty="0" smtClean="0">
                <a:solidFill>
                  <a:srgbClr val="008000"/>
                </a:solidFill>
                <a:latin typeface="Comic Sans MS" pitchFamily="66" charset="0"/>
              </a:rPr>
              <a:t>.</a:t>
            </a:r>
          </a:p>
          <a:p>
            <a:r>
              <a:rPr lang="ru-RU" sz="2000" b="1" dirty="0" smtClean="0">
                <a:solidFill>
                  <a:srgbClr val="FF6600"/>
                </a:solidFill>
                <a:latin typeface="Comic Sans MS" pitchFamily="66" charset="0"/>
              </a:rPr>
              <a:t> Некоторые растения, хоть и не занесены в Красную Книгу, тем не менее нуждаются в местной охране. Это те виды, которые на основной части своего ареала являются обычными, но в </a:t>
            </a:r>
            <a:r>
              <a:rPr lang="ru-RU" sz="2000" b="1" dirty="0" err="1" smtClean="0">
                <a:solidFill>
                  <a:srgbClr val="FF6600"/>
                </a:solidFill>
                <a:latin typeface="Comic Sans MS" pitchFamily="66" charset="0"/>
              </a:rPr>
              <a:t>Болотнинском</a:t>
            </a:r>
            <a:r>
              <a:rPr lang="ru-RU" sz="2000" b="1" dirty="0" smtClean="0">
                <a:solidFill>
                  <a:srgbClr val="FF6600"/>
                </a:solidFill>
                <a:latin typeface="Comic Sans MS" pitchFamily="66" charset="0"/>
              </a:rPr>
              <a:t> и сопредельных районах сокращают численность своих популяций, являются редкими. К таким растениям ботаники относят осоку </a:t>
            </a:r>
            <a:r>
              <a:rPr lang="ru-RU" sz="2000" b="1" dirty="0" err="1" smtClean="0">
                <a:solidFill>
                  <a:srgbClr val="FF6600"/>
                </a:solidFill>
                <a:latin typeface="Comic Sans MS" pitchFamily="66" charset="0"/>
              </a:rPr>
              <a:t>Седакова</a:t>
            </a:r>
            <a:r>
              <a:rPr lang="ru-RU" sz="2000" b="1" dirty="0" smtClean="0">
                <a:solidFill>
                  <a:srgbClr val="FF6600"/>
                </a:solidFill>
                <a:latin typeface="Comic Sans MS" pitchFamily="66" charset="0"/>
              </a:rPr>
              <a:t>, папоротник щитовник мужской, прострел раскрытый (сон-трава), купальницу азиатскую (огоньки или жарки), полынь горькую, пион </a:t>
            </a:r>
            <a:r>
              <a:rPr lang="ru-RU" sz="2000" b="1" dirty="0" err="1" smtClean="0">
                <a:solidFill>
                  <a:srgbClr val="FF6600"/>
                </a:solidFill>
                <a:latin typeface="Comic Sans MS" pitchFamily="66" charset="0"/>
              </a:rPr>
              <a:t>марьин</a:t>
            </a:r>
            <a:r>
              <a:rPr lang="ru-RU" sz="2000" b="1" dirty="0" smtClean="0">
                <a:solidFill>
                  <a:srgbClr val="FF6600"/>
                </a:solidFill>
                <a:latin typeface="Comic Sans MS" pitchFamily="66" charset="0"/>
              </a:rPr>
              <a:t> корень, бальзамин недотрогу, а также несколько видов орхидей: </a:t>
            </a:r>
            <a:r>
              <a:rPr lang="ru-RU" sz="2000" b="1" dirty="0" err="1" smtClean="0">
                <a:solidFill>
                  <a:srgbClr val="FF6600"/>
                </a:solidFill>
                <a:latin typeface="Comic Sans MS" pitchFamily="66" charset="0"/>
              </a:rPr>
              <a:t>любку</a:t>
            </a:r>
            <a:r>
              <a:rPr lang="ru-RU" sz="2000" b="1" dirty="0" smtClean="0">
                <a:solidFill>
                  <a:srgbClr val="FF6600"/>
                </a:solidFill>
                <a:latin typeface="Comic Sans MS" pitchFamily="66" charset="0"/>
              </a:rPr>
              <a:t> двулистную, тайник яйцевидный, </a:t>
            </a:r>
            <a:r>
              <a:rPr lang="ru-RU" sz="2000" b="1" dirty="0" err="1" smtClean="0">
                <a:solidFill>
                  <a:srgbClr val="FF6600"/>
                </a:solidFill>
                <a:latin typeface="Comic Sans MS" pitchFamily="66" charset="0"/>
              </a:rPr>
              <a:t>дремлик</a:t>
            </a:r>
            <a:r>
              <a:rPr lang="ru-RU" sz="2000" b="1" dirty="0" smtClean="0">
                <a:solidFill>
                  <a:srgbClr val="FF6600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rgbClr val="FF6600"/>
                </a:solidFill>
                <a:latin typeface="Comic Sans MS" pitchFamily="66" charset="0"/>
              </a:rPr>
              <a:t>зимовниковый</a:t>
            </a:r>
            <a:r>
              <a:rPr lang="ru-RU" sz="2000" b="1" dirty="0" smtClean="0">
                <a:solidFill>
                  <a:srgbClr val="FF6600"/>
                </a:solidFill>
                <a:latin typeface="Comic Sans MS" pitchFamily="66" charset="0"/>
              </a:rPr>
              <a:t>.</a:t>
            </a:r>
          </a:p>
          <a:p>
            <a:r>
              <a:rPr lang="ru-RU" sz="2000" b="1" dirty="0" smtClean="0">
                <a:solidFill>
                  <a:srgbClr val="FF6600"/>
                </a:solidFill>
                <a:latin typeface="Comic Sans MS" pitchFamily="66" charset="0"/>
              </a:rPr>
              <a:t> </a:t>
            </a:r>
          </a:p>
        </p:txBody>
      </p:sp>
    </p:spTree>
  </p:cSld>
  <p:clrMapOvr>
    <a:masterClrMapping/>
  </p:clrMapOvr>
  <p:transition spd="slow" advClick="0" advTm="15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928694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solidFill>
                  <a:srgbClr val="996633"/>
                </a:solidFill>
              </a:rPr>
              <a:t>Птицы</a:t>
            </a:r>
            <a:endParaRPr lang="ru-RU" sz="5400" dirty="0">
              <a:solidFill>
                <a:srgbClr val="996633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4865703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996633"/>
                </a:solidFill>
              </a:rPr>
              <a:t>В угодьях заказника орнитологи отмечают пребывание 160 видов птиц. Из них свыше 100 видов гнездятся на его территории. Особый интерес представляют хищные птицы: осоед, полевой, степной и луговой луни, пустельга, </a:t>
            </a:r>
            <a:r>
              <a:rPr lang="ru-RU" sz="1800" b="1" dirty="0" err="1" smtClean="0">
                <a:solidFill>
                  <a:srgbClr val="996633"/>
                </a:solidFill>
              </a:rPr>
              <a:t>дербник</a:t>
            </a:r>
            <a:r>
              <a:rPr lang="ru-RU" sz="1800" b="1" dirty="0" smtClean="0">
                <a:solidFill>
                  <a:srgbClr val="996633"/>
                </a:solidFill>
              </a:rPr>
              <a:t>, кобчик, чеглок. </a:t>
            </a:r>
            <a:endParaRPr lang="ru-RU" sz="1800" b="1" dirty="0">
              <a:solidFill>
                <a:srgbClr val="996633"/>
              </a:solidFill>
            </a:endParaRPr>
          </a:p>
        </p:txBody>
      </p:sp>
      <p:pic>
        <p:nvPicPr>
          <p:cNvPr id="7171" name="Picture 3" descr="C:\Documents and Settings\Игорь\Рабочий стол\осое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34996">
            <a:off x="256996" y="2499774"/>
            <a:ext cx="2207060" cy="24529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 rot="20715569">
            <a:off x="1149487" y="4471605"/>
            <a:ext cx="1508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i="1" dirty="0" smtClean="0">
                <a:solidFill>
                  <a:schemeClr val="bg1"/>
                </a:solidFill>
              </a:rPr>
              <a:t>осоед</a:t>
            </a:r>
            <a:endParaRPr lang="ru-RU" b="1" i="1" dirty="0">
              <a:solidFill>
                <a:schemeClr val="bg1"/>
              </a:solidFill>
            </a:endParaRPr>
          </a:p>
        </p:txBody>
      </p:sp>
      <p:pic>
        <p:nvPicPr>
          <p:cNvPr id="10" name="Picture 1" descr="C:\Documents and Settings\Игорь\Рабочий стол\пуст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2500307"/>
            <a:ext cx="2129177" cy="21600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10"/>
          <p:cNvSpPr txBox="1"/>
          <p:nvPr/>
        </p:nvSpPr>
        <p:spPr>
          <a:xfrm>
            <a:off x="3071802" y="4214818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i="1" dirty="0" smtClean="0">
                <a:solidFill>
                  <a:schemeClr val="bg1"/>
                </a:solidFill>
              </a:rPr>
              <a:t>пустельга</a:t>
            </a:r>
            <a:endParaRPr lang="ru-RU" b="1" i="1" dirty="0">
              <a:solidFill>
                <a:schemeClr val="bg1"/>
              </a:solidFill>
            </a:endParaRPr>
          </a:p>
        </p:txBody>
      </p:sp>
      <p:pic>
        <p:nvPicPr>
          <p:cNvPr id="12" name="Picture 2" descr="C:\Documents and Settings\Игорь\Рабочий стол\дер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979719">
            <a:off x="2012368" y="4731778"/>
            <a:ext cx="2299541" cy="19356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extBox 12"/>
          <p:cNvSpPr txBox="1"/>
          <p:nvPr/>
        </p:nvSpPr>
        <p:spPr>
          <a:xfrm rot="20903486">
            <a:off x="2143108" y="6215082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i="1" dirty="0" err="1" smtClean="0">
                <a:solidFill>
                  <a:schemeClr val="bg1"/>
                </a:solidFill>
              </a:rPr>
              <a:t>дербник</a:t>
            </a:r>
            <a:endParaRPr lang="ru-RU" b="1" i="1" dirty="0">
              <a:solidFill>
                <a:schemeClr val="bg1"/>
              </a:solidFill>
            </a:endParaRPr>
          </a:p>
        </p:txBody>
      </p:sp>
      <p:pic>
        <p:nvPicPr>
          <p:cNvPr id="14" name="Picture 3" descr="C:\Documents and Settings\Игорь\Рабочий стол\коб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68930">
            <a:off x="6145882" y="2264891"/>
            <a:ext cx="2772513" cy="19086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TextBox 14"/>
          <p:cNvSpPr txBox="1"/>
          <p:nvPr/>
        </p:nvSpPr>
        <p:spPr>
          <a:xfrm rot="20488217">
            <a:off x="7080210" y="3696798"/>
            <a:ext cx="1762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i="1" dirty="0" smtClean="0">
                <a:solidFill>
                  <a:schemeClr val="bg1"/>
                </a:solidFill>
              </a:rPr>
              <a:t>кобчик</a:t>
            </a:r>
            <a:endParaRPr lang="ru-RU" b="1" i="1" dirty="0">
              <a:solidFill>
                <a:schemeClr val="bg1"/>
              </a:solidFill>
            </a:endParaRPr>
          </a:p>
        </p:txBody>
      </p:sp>
      <p:pic>
        <p:nvPicPr>
          <p:cNvPr id="16" name="Picture 4" descr="C:\Documents and Settings\Игорь\Рабочий стол\чег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308914">
            <a:off x="5146191" y="4443272"/>
            <a:ext cx="2785535" cy="20891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7" name="TextBox 16"/>
          <p:cNvSpPr txBox="1"/>
          <p:nvPr/>
        </p:nvSpPr>
        <p:spPr>
          <a:xfrm rot="1675106">
            <a:off x="6602816" y="6305949"/>
            <a:ext cx="1021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bg1"/>
                </a:solidFill>
              </a:rPr>
              <a:t>чеглок</a:t>
            </a:r>
            <a:endParaRPr lang="ru-RU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dirty="0" smtClean="0">
                <a:latin typeface="Comic Sans MS" pitchFamily="66" charset="0"/>
              </a:rPr>
              <a:t>Во время миграции в заказнике возможны встречи крупных соколов – сапсана, кречета, </a:t>
            </a:r>
            <a:r>
              <a:rPr lang="ru-RU" sz="2400" b="1" dirty="0" err="1" smtClean="0">
                <a:latin typeface="Comic Sans MS" pitchFamily="66" charset="0"/>
              </a:rPr>
              <a:t>балобана</a:t>
            </a:r>
            <a:r>
              <a:rPr lang="ru-RU" sz="2400" b="1" dirty="0" smtClean="0">
                <a:latin typeface="Comic Sans MS" pitchFamily="66" charset="0"/>
              </a:rPr>
              <a:t>. </a:t>
            </a:r>
            <a:endParaRPr lang="ru-RU" sz="2400" b="1" dirty="0">
              <a:latin typeface="Comic Sans MS" pitchFamily="66" charset="0"/>
            </a:endParaRPr>
          </a:p>
        </p:txBody>
      </p:sp>
      <p:pic>
        <p:nvPicPr>
          <p:cNvPr id="6149" name="Picture 5" descr="C:\Documents and Settings\Игорь\Рабочий стол\заповедник\кречет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1154198">
            <a:off x="5072886" y="1671984"/>
            <a:ext cx="3460042" cy="26008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 rot="1046248">
            <a:off x="6817925" y="3966700"/>
            <a:ext cx="14351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chemeClr val="bg1"/>
                </a:solidFill>
              </a:rPr>
              <a:t>кречет</a:t>
            </a:r>
            <a:endParaRPr lang="ru-RU" sz="2000" b="1" i="1" dirty="0">
              <a:solidFill>
                <a:schemeClr val="bg1"/>
              </a:solidFill>
            </a:endParaRPr>
          </a:p>
        </p:txBody>
      </p:sp>
      <p:pic>
        <p:nvPicPr>
          <p:cNvPr id="6150" name="Picture 6" descr="C:\Documents and Settings\Игорь\Рабочий стол\заповедник\сапсан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818651">
            <a:off x="307797" y="1529880"/>
            <a:ext cx="3730625" cy="25990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4"/>
          <p:cNvSpPr txBox="1"/>
          <p:nvPr/>
        </p:nvSpPr>
        <p:spPr>
          <a:xfrm rot="20868152">
            <a:off x="2836016" y="3266389"/>
            <a:ext cx="1451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chemeClr val="bg1"/>
                </a:solidFill>
              </a:rPr>
              <a:t>сапсан</a:t>
            </a:r>
            <a:endParaRPr lang="ru-RU" sz="2000" b="1" i="1" dirty="0">
              <a:solidFill>
                <a:schemeClr val="bg1"/>
              </a:solidFill>
            </a:endParaRPr>
          </a:p>
        </p:txBody>
      </p:sp>
      <p:pic>
        <p:nvPicPr>
          <p:cNvPr id="6151" name="Picture 7" descr="C:\Documents and Settings\Игорь\Рабочий стол\заповедник\балобан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4143380"/>
            <a:ext cx="3444868" cy="2583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TextBox 16"/>
          <p:cNvSpPr txBox="1"/>
          <p:nvPr/>
        </p:nvSpPr>
        <p:spPr>
          <a:xfrm>
            <a:off x="5143504" y="6143644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err="1" smtClean="0">
                <a:solidFill>
                  <a:schemeClr val="bg1"/>
                </a:solidFill>
              </a:rPr>
              <a:t>балобан</a:t>
            </a:r>
            <a:endParaRPr lang="ru-RU" sz="20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C:\Documents and Settings\Игорь\Рабочий стол\заповедник\17666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435016">
            <a:off x="298663" y="405338"/>
            <a:ext cx="2729724" cy="2194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9" name="Picture 5" descr="C:\Documents and Settings\Игорь\Рабочий стол\заповедник\26448774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23045">
            <a:off x="5448509" y="4086798"/>
            <a:ext cx="3497018" cy="2331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1" name="Picture 7" descr="C:\Documents and Settings\Игорь\Рабочий стол\заповедник\выпь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2071678"/>
            <a:ext cx="3433186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 descr="C:\Documents and Settings\Игорь\Рабочий стол\заповедник\гагара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47846">
            <a:off x="350773" y="4103092"/>
            <a:ext cx="3492622" cy="2336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2" name="Picture 8" descr="C:\Documents and Settings\Игорь\Рабочий стол\заповедник\дубонос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376140">
            <a:off x="5964734" y="654169"/>
            <a:ext cx="3033025" cy="20153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57166"/>
            <a:ext cx="8686800" cy="938234"/>
          </a:xfrm>
        </p:spPr>
        <p:txBody>
          <a:bodyPr>
            <a:noAutofit/>
          </a:bodyPr>
          <a:lstStyle/>
          <a:p>
            <a:r>
              <a:rPr lang="ru-RU" sz="2000" dirty="0" smtClean="0"/>
              <a:t>Отмечено пять видов сов. Из них наиболее распространены ушастая и болотная. Неясыти относительно малочисленны. Иногда на пролётах бывает белая сова. </a:t>
            </a:r>
            <a:endParaRPr lang="ru-RU" sz="2000" dirty="0"/>
          </a:p>
        </p:txBody>
      </p:sp>
      <p:pic>
        <p:nvPicPr>
          <p:cNvPr id="20482" name="Picture 2" descr="C:\Documents and Settings\Игорь\Рабочий стол\сов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20235025">
            <a:off x="420402" y="1660744"/>
            <a:ext cx="3237746" cy="2428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3" name="Picture 3" descr="C:\Documents and Settings\Игорь\Рабочий стол\с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82374">
            <a:off x="5120952" y="1555468"/>
            <a:ext cx="3332436" cy="2499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4" descr="C:\Documents and Settings\Игорь\Рабочий стол\с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3857628"/>
            <a:ext cx="3810000" cy="2781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:\Documents and Settings\Игорь\Рабочий стол\заповедник\беркут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20355491">
            <a:off x="535326" y="3577098"/>
            <a:ext cx="3911650" cy="2674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 descr="C:\Documents and Settings\Игорь\Рабочий стол\заповедник\4a7f9f68afdc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91563">
            <a:off x="4992313" y="499338"/>
            <a:ext cx="3593236" cy="26302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1" name="Picture 3" descr="C:\Documents and Settings\Игорь\Рабочий стол\заповедник\скоп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271752">
            <a:off x="425945" y="329163"/>
            <a:ext cx="3880436" cy="3019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2" name="Picture 4" descr="C:\Documents and Settings\Игорь\Рабочий стол\заповедник\1690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207265">
            <a:off x="4954713" y="3633445"/>
            <a:ext cx="3803537" cy="25320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Игорь\Рабочий стол\заповедник\поганк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220209">
            <a:off x="4913502" y="560320"/>
            <a:ext cx="3757954" cy="2974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5" name="Picture 3" descr="C:\Documents and Settings\Игорь\Рабочий стол\заповедник\удод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86331">
            <a:off x="177835" y="531635"/>
            <a:ext cx="4076481" cy="28127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6" name="Picture 4" descr="C:\Documents and Settings\Игорь\Рабочий стол\заповедник\конек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3286124"/>
            <a:ext cx="4095778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428604"/>
            <a:ext cx="8686800" cy="6215106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latin typeface="Comic Sans MS" pitchFamily="66" charset="0"/>
              </a:rPr>
              <a:t>В </a:t>
            </a:r>
            <a:r>
              <a:rPr lang="ru-RU" b="1" dirty="0" err="1" smtClean="0">
                <a:latin typeface="Comic Sans MS" pitchFamily="66" charset="0"/>
              </a:rPr>
              <a:t>Мануйловском</a:t>
            </a:r>
            <a:r>
              <a:rPr lang="ru-RU" b="1" dirty="0" smtClean="0">
                <a:latin typeface="Comic Sans MS" pitchFamily="66" charset="0"/>
              </a:rPr>
              <a:t> заказнике встречается целый ряд птиц, занесенных в Красную Книгу Новосибирской области. Это: </a:t>
            </a:r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чернозобая гагара, красношейная поганка, малая выпь, лебедь-шипун, большой подорлик, луговой лунь, кобчик, чёрный журавль, длиннохвостая неясыть, бородатая неясыть, белая сова, удод, полевой конек, серый сорокопут, дубонос.</a:t>
            </a:r>
            <a:r>
              <a:rPr lang="ru-RU" b="1" dirty="0" smtClean="0">
                <a:latin typeface="Comic Sans MS" pitchFamily="66" charset="0"/>
              </a:rPr>
              <a:t> А такие птицы, как </a:t>
            </a:r>
            <a:r>
              <a:rPr lang="ru-RU" b="1" dirty="0" err="1" smtClean="0">
                <a:solidFill>
                  <a:srgbClr val="FF0000"/>
                </a:solidFill>
                <a:latin typeface="Comic Sans MS" pitchFamily="66" charset="0"/>
              </a:rPr>
              <a:t>пискулька</a:t>
            </a: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ru-RU" b="1" dirty="0" err="1" smtClean="0">
                <a:solidFill>
                  <a:srgbClr val="FF0000"/>
                </a:solidFill>
                <a:latin typeface="Comic Sans MS" pitchFamily="66" charset="0"/>
              </a:rPr>
              <a:t>орлан-белохвост</a:t>
            </a: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, беркут, степной лунь, скопа, сапсан, </a:t>
            </a:r>
            <a:r>
              <a:rPr lang="ru-RU" b="1" dirty="0" err="1" smtClean="0">
                <a:solidFill>
                  <a:srgbClr val="FF0000"/>
                </a:solidFill>
                <a:latin typeface="Comic Sans MS" pitchFamily="66" charset="0"/>
              </a:rPr>
              <a:t>балобан</a:t>
            </a: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, кречет, серый сорокопут </a:t>
            </a:r>
            <a:r>
              <a:rPr lang="ru-RU" b="1" dirty="0" smtClean="0">
                <a:latin typeface="Comic Sans MS" pitchFamily="66" charset="0"/>
              </a:rPr>
              <a:t>занесены ещё и в Красную Книгу Российской Федерации.</a:t>
            </a:r>
          </a:p>
          <a:p>
            <a:endParaRPr lang="ru-RU" dirty="0"/>
          </a:p>
        </p:txBody>
      </p:sp>
    </p:spTree>
  </p:cSld>
  <p:clrMapOvr>
    <a:masterClrMapping/>
  </p:clrMapOvr>
  <p:transition spd="slow" advClick="0" advTm="15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996633"/>
                </a:solidFill>
              </a:rPr>
              <a:t>Животный мир</a:t>
            </a:r>
            <a:endParaRPr lang="ru-RU" sz="4800" dirty="0">
              <a:solidFill>
                <a:srgbClr val="996633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60986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rgbClr val="996633"/>
                </a:solidFill>
                <a:latin typeface="Comic Sans MS" pitchFamily="66" charset="0"/>
              </a:rPr>
              <a:t>Животный мир </a:t>
            </a:r>
            <a:r>
              <a:rPr lang="ru-RU" b="1" dirty="0" err="1" smtClean="0">
                <a:solidFill>
                  <a:srgbClr val="996633"/>
                </a:solidFill>
                <a:latin typeface="Comic Sans MS" pitchFamily="66" charset="0"/>
              </a:rPr>
              <a:t>Мануйловского</a:t>
            </a:r>
            <a:r>
              <a:rPr lang="ru-RU" b="1" dirty="0" smtClean="0">
                <a:solidFill>
                  <a:srgbClr val="996633"/>
                </a:solidFill>
                <a:latin typeface="Comic Sans MS" pitchFamily="66" charset="0"/>
              </a:rPr>
              <a:t> заказника является типичным для </a:t>
            </a:r>
            <a:r>
              <a:rPr lang="ru-RU" b="1" dirty="0" err="1" smtClean="0">
                <a:solidFill>
                  <a:srgbClr val="996633"/>
                </a:solidFill>
                <a:latin typeface="Comic Sans MS" pitchFamily="66" charset="0"/>
              </a:rPr>
              <a:t>Болотнинского</a:t>
            </a:r>
            <a:r>
              <a:rPr lang="ru-RU" b="1" dirty="0" smtClean="0">
                <a:solidFill>
                  <a:srgbClr val="996633"/>
                </a:solidFill>
                <a:latin typeface="Comic Sans MS" pitchFamily="66" charset="0"/>
              </a:rPr>
              <a:t> района, но в то же время здесь отмечен целый ряд редких и локально распространенных видов, а также видов, нуждающихся в постоянном контроле за состоянием их популяций. Разнообразие ландшафтов на территории заказника создает благоприятные условия и для разнообразия местной фауны. Наряду с типично лесостепными видами здесь встречаются животные, характерные для </a:t>
            </a:r>
            <a:r>
              <a:rPr lang="ru-RU" b="1" dirty="0" err="1" smtClean="0">
                <a:solidFill>
                  <a:srgbClr val="996633"/>
                </a:solidFill>
                <a:latin typeface="Comic Sans MS" pitchFamily="66" charset="0"/>
              </a:rPr>
              <a:t>Салаирского</a:t>
            </a:r>
            <a:r>
              <a:rPr lang="ru-RU" b="1" dirty="0" smtClean="0">
                <a:solidFill>
                  <a:srgbClr val="996633"/>
                </a:solidFill>
                <a:latin typeface="Comic Sans MS" pitchFamily="66" charset="0"/>
              </a:rPr>
              <a:t> природного комплекса, например сурки, а также виды, присущие приобским борам и лесам севера области – белка, глухарь. Многие дикие животные обитают в заказнике среди сельскохозяйственных угодий и в окрестностях посёлков.</a:t>
            </a:r>
          </a:p>
          <a:p>
            <a:endParaRPr lang="ru-RU" dirty="0"/>
          </a:p>
        </p:txBody>
      </p:sp>
    </p:spTree>
  </p:cSld>
  <p:clrMapOvr>
    <a:masterClrMapping/>
  </p:clrMapOvr>
  <p:transition spd="slow" advClick="0" advTm="15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Documents and Settings\Игорь\Рабочий стол\заповедник\3609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20394166">
            <a:off x="370259" y="323359"/>
            <a:ext cx="3536513" cy="27634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0" name="Picture 4" descr="C:\Documents and Settings\Игорь\Рабочий стол\заповедник\886439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35367">
            <a:off x="5859145" y="306091"/>
            <a:ext cx="3072243" cy="2304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2" name="Picture 6" descr="C:\Documents and Settings\Игорь\Рабочий стол\заповедник\strela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058386">
            <a:off x="6365687" y="4231676"/>
            <a:ext cx="2958639" cy="22189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C:\Documents and Settings\Игорь\Рабочий стол\заповедник\0_35e74_57f669df_XL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44340">
            <a:off x="287012" y="4021351"/>
            <a:ext cx="3214710" cy="2411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4" descr="C:\Documents and Settings\Игорь\Рабочий стол\заповедник\6058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9058" y="5214950"/>
            <a:ext cx="2179456" cy="1541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5" descr="C:\Documents and Settings\Игорь\Рабочий стол\заповедник\1290880386_0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28926" y="1571612"/>
            <a:ext cx="3714776" cy="3462171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Игорь\Рабочий стол\заповедник\51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1864208">
            <a:off x="6316605" y="622034"/>
            <a:ext cx="2381250" cy="1885950"/>
          </a:xfrm>
          <a:prstGeom prst="rect">
            <a:avLst/>
          </a:prstGeom>
          <a:noFill/>
        </p:spPr>
      </p:pic>
      <p:pic>
        <p:nvPicPr>
          <p:cNvPr id="25603" name="Picture 3" descr="C:\Documents and Settings\Игорь\Рабочий стол\заповедник\716b466070ef03260c3b9f47345cc1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919862">
            <a:off x="233434" y="4270282"/>
            <a:ext cx="2870768" cy="2152178"/>
          </a:xfrm>
          <a:prstGeom prst="rect">
            <a:avLst/>
          </a:prstGeom>
          <a:noFill/>
        </p:spPr>
      </p:pic>
      <p:pic>
        <p:nvPicPr>
          <p:cNvPr id="25606" name="Picture 6" descr="C:\Documents and Settings\Игорь\Рабочий стол\заповедник\img_1805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68153">
            <a:off x="2891635" y="2200427"/>
            <a:ext cx="3206741" cy="2405056"/>
          </a:xfrm>
          <a:prstGeom prst="rect">
            <a:avLst/>
          </a:prstGeom>
          <a:noFill/>
        </p:spPr>
      </p:pic>
      <p:pic>
        <p:nvPicPr>
          <p:cNvPr id="25607" name="Picture 7" descr="C:\Documents and Settings\Игорь\Рабочий стол\заповедник\hare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14290"/>
            <a:ext cx="3286148" cy="2464611"/>
          </a:xfrm>
          <a:prstGeom prst="rect">
            <a:avLst/>
          </a:prstGeom>
          <a:noFill/>
        </p:spPr>
      </p:pic>
      <p:pic>
        <p:nvPicPr>
          <p:cNvPr id="25608" name="Picture 8" descr="C:\Documents and Settings\Игорь\Рабочий стол\заповедник\resize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926245">
            <a:off x="5672587" y="4141677"/>
            <a:ext cx="2973396" cy="22312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C:\Documents and Settings\Игорь\Рабочий стол\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8858580" cy="6500858"/>
          </a:xfrm>
          <a:prstGeom prst="rect">
            <a:avLst/>
          </a:prstGeom>
          <a:noFill/>
        </p:spPr>
      </p:pic>
      <p:pic>
        <p:nvPicPr>
          <p:cNvPr id="5" name="Picture 2" descr="C:\Documents and Settings\Игорь\Рабочий стол\заповедник\juokingi-gyvunaii-0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428604"/>
            <a:ext cx="2843236" cy="2576683"/>
          </a:xfrm>
          <a:prstGeom prst="rect">
            <a:avLst/>
          </a:prstGeom>
          <a:noFill/>
        </p:spPr>
      </p:pic>
      <p:pic>
        <p:nvPicPr>
          <p:cNvPr id="6" name="Picture 3" descr="C:\Documents and Settings\Игорь\Рабочий стол\заповедник\wrbcp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572008"/>
            <a:ext cx="2968025" cy="1975592"/>
          </a:xfrm>
          <a:prstGeom prst="rect">
            <a:avLst/>
          </a:prstGeom>
          <a:noFill/>
        </p:spPr>
      </p:pic>
      <p:pic>
        <p:nvPicPr>
          <p:cNvPr id="7" name="Picture 5" descr="C:\Documents and Settings\Игорь\Рабочий стол\заповедник\1260222712_5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57166"/>
            <a:ext cx="3071834" cy="2517779"/>
          </a:xfrm>
          <a:prstGeom prst="rect">
            <a:avLst/>
          </a:prstGeom>
          <a:noFill/>
        </p:spPr>
      </p:pic>
      <p:pic>
        <p:nvPicPr>
          <p:cNvPr id="8" name="Picture 6" descr="C:\Documents and Settings\Игорь\Рабочий стол\заповедник\kolonok_bi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4071942"/>
            <a:ext cx="3149839" cy="2548078"/>
          </a:xfrm>
          <a:prstGeom prst="rect">
            <a:avLst/>
          </a:prstGeom>
          <a:noFill/>
        </p:spPr>
      </p:pic>
      <p:pic>
        <p:nvPicPr>
          <p:cNvPr id="9" name="Picture 9" descr="C:\Documents and Settings\Игорь\Рабочий стол\заповедник\1578719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43174" y="2428868"/>
            <a:ext cx="3592926" cy="23034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Documents and Settings\Игорь\Рабочий стол\заповедник\1307005917_talpidae0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854" y="214290"/>
            <a:ext cx="8955302" cy="6614021"/>
          </a:xfrm>
          <a:prstGeom prst="rect">
            <a:avLst/>
          </a:prstGeom>
          <a:noFill/>
        </p:spPr>
      </p:pic>
      <p:pic>
        <p:nvPicPr>
          <p:cNvPr id="6" name="Picture 2" descr="C:\Documents and Settings\Игорь\Рабочий стол\заповедник\21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4143380"/>
            <a:ext cx="2116890" cy="25177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 descr="C:\Documents and Settings\Игорь\Рабочий стол\заповедник\2232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532395">
            <a:off x="406455" y="1335156"/>
            <a:ext cx="2045472" cy="2045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4" descr="C:\Documents and Settings\Игорь\Рабочий стол\заповедник\63065194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1071546"/>
            <a:ext cx="2883348" cy="21605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5" descr="C:\Documents and Settings\Игорь\Рабочий стол\заповедник\clip_image003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72132" y="4688988"/>
            <a:ext cx="3393165" cy="2057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6" descr="C:\Documents and Settings\Игорь\Рабочий стол\заповедник\post-72-113449950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928605">
            <a:off x="6743577" y="1598001"/>
            <a:ext cx="2124398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7" descr="C:\Documents and Settings\Игорь\Рабочий стол\заповедник\m3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1654858">
            <a:off x="2552317" y="4215151"/>
            <a:ext cx="2928958" cy="1869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7" descr="C:\Documents and Settings\Игорь\Рабочий стол\заповедник\1247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869550">
            <a:off x="5306435" y="3190248"/>
            <a:ext cx="1835558" cy="1152602"/>
          </a:xfrm>
          <a:prstGeom prst="rect">
            <a:avLst/>
          </a:prstGeom>
          <a:noFill/>
        </p:spPr>
      </p:pic>
      <p:pic>
        <p:nvPicPr>
          <p:cNvPr id="15" name="Picture 8" descr="C:\Documents and Settings\Игорь\Рабочий стол\заповедник\rahrjihczbabaispgl - zoologi.no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20198967">
            <a:off x="1656473" y="3007591"/>
            <a:ext cx="1714512" cy="11430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C:\Documents and Settings\Игорь\Рабочий стол\3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8858312" cy="6572296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428728" y="1357298"/>
            <a:ext cx="671517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Comic Sans MS" pitchFamily="66" charset="0"/>
              </a:rPr>
              <a:t>В </a:t>
            </a:r>
            <a:r>
              <a:rPr lang="ru-RU" sz="2800" b="1" dirty="0">
                <a:solidFill>
                  <a:srgbClr val="CC3300"/>
                </a:solidFill>
                <a:latin typeface="Comic Sans MS" pitchFamily="66" charset="0"/>
              </a:rPr>
              <a:t>Красную Книгу</a:t>
            </a:r>
            <a:r>
              <a:rPr lang="ru-RU" sz="2800" b="1" dirty="0">
                <a:solidFill>
                  <a:schemeClr val="bg1"/>
                </a:solidFill>
                <a:latin typeface="Comic Sans MS" pitchFamily="66" charset="0"/>
              </a:rPr>
              <a:t> Новосибирской области внесены 6 видов животных заказника – </a:t>
            </a:r>
            <a:r>
              <a:rPr lang="ru-RU" sz="2800" b="1" dirty="0">
                <a:solidFill>
                  <a:srgbClr val="FFFF00"/>
                </a:solidFill>
                <a:latin typeface="Comic Sans MS" pitchFamily="66" charset="0"/>
              </a:rPr>
              <a:t>летучие мыши: бурый ушан, северный кожанок, двухцветный кожан, прудовая и водяная ночницы,</a:t>
            </a:r>
            <a:r>
              <a:rPr lang="ru-RU" sz="2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800" b="1" dirty="0">
                <a:solidFill>
                  <a:srgbClr val="FF9933"/>
                </a:solidFill>
                <a:latin typeface="Comic Sans MS" pitchFamily="66" charset="0"/>
              </a:rPr>
              <a:t>и представитель грызунов – серый сурок; </a:t>
            </a:r>
            <a:r>
              <a:rPr lang="ru-RU" sz="2800" b="1" dirty="0">
                <a:solidFill>
                  <a:srgbClr val="33CC33"/>
                </a:solidFill>
                <a:latin typeface="Comic Sans MS" pitchFamily="66" charset="0"/>
              </a:rPr>
              <a:t>множество птиц: чернозобая гагара, большой подорлик, длиннохвостая неясыть, бородатая неясыть, чёрный журавль, белая сова, удод.</a:t>
            </a:r>
          </a:p>
        </p:txBody>
      </p:sp>
    </p:spTree>
  </p:cSld>
  <p:clrMapOvr>
    <a:masterClrMapping/>
  </p:clrMapOvr>
  <p:transition spd="slow" advClick="0" advTm="15000">
    <p:cover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30" name="Picture 10" descr="C:\Documents and Settings\Игорь\Рабочий стол\заповедник\13433_580c2ec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1268" y="57869"/>
            <a:ext cx="8899887" cy="6657280"/>
          </a:xfrm>
          <a:prstGeom prst="rect">
            <a:avLst/>
          </a:prstGeom>
          <a:noFill/>
        </p:spPr>
      </p:pic>
      <p:pic>
        <p:nvPicPr>
          <p:cNvPr id="21" name="Picture 9" descr="C:\Documents and Settings\Игорь\Рабочий стол\заповедник\785px-Apollo_butterfl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214554"/>
            <a:ext cx="3214710" cy="2497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Picture 10" descr="C:\Documents and Settings\Игорь\Рабочий стол\заповедник\29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43165">
            <a:off x="7341045" y="3264981"/>
            <a:ext cx="1758480" cy="1436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12" descr="C:\Documents and Settings\Игорь\Рабочий стол\заповедник\th_20071015-juk-0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5984" y="5143512"/>
            <a:ext cx="1620842" cy="1392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Picture 13" descr="C:\Documents and Settings\Игорь\Рабочий стол\заповедник\salamandrella-keyserlingii-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4929198"/>
            <a:ext cx="2088074" cy="1044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Picture 15" descr="C:\Documents and Settings\Игорь\Рабочий стол\заповедник\attach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00826" y="5429264"/>
            <a:ext cx="2180424" cy="12318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Picture 16" descr="C:\Documents and Settings\Игорь\Рабочий стол\заповедник\Eptesicus-nilssoni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86182" y="214290"/>
            <a:ext cx="1992422" cy="13747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Picture 18" descr="C:\Documents and Settings\Игорь\Рабочий стол\заповедник\910ceb9d23da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4282" y="285728"/>
            <a:ext cx="3273966" cy="1483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Picture 19" descr="C:\Documents and Settings\Игорь\Рабочий стол\заповедник\6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572396" y="214290"/>
            <a:ext cx="1105477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Picture 21" descr="C:\Documents and Settings\Игорь\Рабочий стол\заповедник\DSC07615мим.jpe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71934" y="5214950"/>
            <a:ext cx="2232910" cy="1381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3428992" y="1571613"/>
            <a:ext cx="41434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  <a:latin typeface="Arial Black" pitchFamily="34" charset="0"/>
              </a:rPr>
              <a:t>На </a:t>
            </a:r>
            <a:r>
              <a:rPr lang="ru-RU" sz="1600" b="1" dirty="0">
                <a:solidFill>
                  <a:schemeClr val="bg1"/>
                </a:solidFill>
                <a:latin typeface="Arial Black" pitchFamily="34" charset="0"/>
              </a:rPr>
              <a:t>территории </a:t>
            </a:r>
            <a:r>
              <a:rPr lang="ru-RU" sz="1600" b="1" dirty="0" err="1">
                <a:solidFill>
                  <a:schemeClr val="bg1"/>
                </a:solidFill>
                <a:latin typeface="Arial Black" pitchFamily="34" charset="0"/>
              </a:rPr>
              <a:t>Мануйловского</a:t>
            </a:r>
            <a:r>
              <a:rPr lang="ru-RU" sz="1600" b="1" dirty="0">
                <a:solidFill>
                  <a:schemeClr val="bg1"/>
                </a:solidFill>
                <a:latin typeface="Arial Black" pitchFamily="34" charset="0"/>
              </a:rPr>
              <a:t> заказника отмечено более 20 видов ценных для сельского хозяйства насекомых-опылителей Несколько видов насекомых, встречающихся в заказнике, занесены в Красные Книги Российской Федерации и Новосибирской области. Это ряд шмелей, пчела-плотник. Изредка в заказнике встречается </a:t>
            </a:r>
            <a:r>
              <a:rPr lang="ru-RU" sz="1600" b="1" dirty="0">
                <a:solidFill>
                  <a:srgbClr val="CC3300"/>
                </a:solidFill>
                <a:latin typeface="Arial Black" pitchFamily="34" charset="0"/>
              </a:rPr>
              <a:t>бабочка аполлон</a:t>
            </a:r>
            <a:r>
              <a:rPr lang="ru-RU" sz="1600" b="1" dirty="0">
                <a:solidFill>
                  <a:schemeClr val="bg1"/>
                </a:solidFill>
                <a:latin typeface="Arial Black" pitchFamily="34" charset="0"/>
              </a:rPr>
              <a:t>, внесённая не только в местную, но и в Международную Красную Книгу. </a:t>
            </a:r>
          </a:p>
        </p:txBody>
      </p:sp>
    </p:spTree>
  </p:cSld>
  <p:clrMapOvr>
    <a:masterClrMapping/>
  </p:clrMapOvr>
  <p:transition spd="slow" advClick="0" advTm="15000">
    <p:strip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70" name="Picture 22" descr="C:\Documents and Settings\Игорь\Рабочий стол\заповедник\46aac614eaf6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578" y="0"/>
            <a:ext cx="9144578" cy="6858000"/>
          </a:xfrm>
          <a:prstGeom prst="rect">
            <a:avLst/>
          </a:prstGeom>
          <a:noFill/>
        </p:spPr>
      </p:pic>
      <p:sp>
        <p:nvSpPr>
          <p:cNvPr id="40" name="Прямоугольник 39"/>
          <p:cNvSpPr/>
          <p:nvPr/>
        </p:nvSpPr>
        <p:spPr>
          <a:xfrm>
            <a:off x="500034" y="214290"/>
            <a:ext cx="5357850" cy="6954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Arial Black" pitchFamily="34" charset="0"/>
              </a:rPr>
              <a:t>Особо охраняемые природные территории областного значения служат сохранению биологического разнообразия, генетического фонда и поддержанию равновесия экосистем. В условиях всё ухудшающейся экологической обстановки заказники – это островки относительно благополучного состояния природы. Одним из таких островков на территории Новосибирской области является </a:t>
            </a:r>
            <a:r>
              <a:rPr lang="ru-RU" sz="2400" dirty="0" err="1">
                <a:solidFill>
                  <a:schemeClr val="bg1"/>
                </a:solidFill>
                <a:latin typeface="Arial Black" pitchFamily="34" charset="0"/>
              </a:rPr>
              <a:t>Мануйловский</a:t>
            </a:r>
            <a:r>
              <a:rPr lang="ru-RU" sz="2400" dirty="0">
                <a:solidFill>
                  <a:schemeClr val="bg1"/>
                </a:solidFill>
                <a:latin typeface="Arial Black" pitchFamily="34" charset="0"/>
              </a:rPr>
              <a:t> заказник.</a:t>
            </a:r>
          </a:p>
        </p:txBody>
      </p:sp>
    </p:spTree>
  </p:cSld>
  <p:clrMapOvr>
    <a:masterClrMapping/>
  </p:clrMapOvr>
  <p:transition spd="slow" advClick="0" advTm="15000">
    <p:strips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   Презентацию «Заказник «</a:t>
            </a:r>
            <a:r>
              <a:rPr lang="ru-RU" dirty="0" err="1" smtClean="0"/>
              <a:t>Мануйловский</a:t>
            </a:r>
            <a:r>
              <a:rPr lang="ru-RU" dirty="0" smtClean="0"/>
              <a:t>»</a:t>
            </a:r>
          </a:p>
          <a:p>
            <a:pPr lvl="0" algn="ctr">
              <a:buClr>
                <a:srgbClr val="F0A22E"/>
              </a:buClr>
              <a:buNone/>
            </a:pPr>
            <a:r>
              <a:rPr lang="ru-RU" dirty="0" smtClean="0"/>
              <a:t>     выполнила </a:t>
            </a:r>
            <a:r>
              <a:rPr lang="ru-RU" dirty="0">
                <a:solidFill>
                  <a:srgbClr val="4E3B30"/>
                </a:solidFill>
              </a:rPr>
              <a:t>Мальцева Л.А</a:t>
            </a:r>
            <a:r>
              <a:rPr lang="ru-RU" dirty="0" smtClean="0">
                <a:solidFill>
                  <a:srgbClr val="4E3B30"/>
                </a:solidFill>
              </a:rPr>
              <a:t>., учитель</a:t>
            </a:r>
            <a:endParaRPr lang="ru-RU" dirty="0">
              <a:solidFill>
                <a:srgbClr val="4E3B30"/>
              </a:solidFill>
            </a:endParaRPr>
          </a:p>
          <a:p>
            <a:pPr algn="ctr">
              <a:buNone/>
            </a:pPr>
            <a:r>
              <a:rPr lang="ru-RU" dirty="0" smtClean="0"/>
              <a:t>МАОУ СОШ № 4 г.Болотного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</p:spTree>
  </p:cSld>
  <p:clrMapOvr>
    <a:masterClrMapping/>
  </p:clrMapOvr>
  <p:transition spd="slow" advClick="0" advTm="5000"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229</TotalTime>
  <Words>721</Words>
  <Application>Microsoft Office PowerPoint</Application>
  <PresentationFormat>Экран (4:3)</PresentationFormat>
  <Paragraphs>34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Трек</vt:lpstr>
      <vt:lpstr>Презентация PowerPoint</vt:lpstr>
      <vt:lpstr>Презентация PowerPoint</vt:lpstr>
      <vt:lpstr>Растительный мир</vt:lpstr>
      <vt:lpstr>Презентация PowerPoint</vt:lpstr>
      <vt:lpstr>Презентация PowerPoint</vt:lpstr>
      <vt:lpstr>Птицы</vt:lpstr>
      <vt:lpstr>Во время миграции в заказнике возможны встречи крупных соколов – сапсана, кречета, балобана. </vt:lpstr>
      <vt:lpstr>Презентация PowerPoint</vt:lpstr>
      <vt:lpstr>Отмечено пять видов сов. Из них наиболее распространены ушастая и болотная. Неясыти относительно малочисленны. Иногда на пролётах бывает белая сова. </vt:lpstr>
      <vt:lpstr>Презентация PowerPoint</vt:lpstr>
      <vt:lpstr>Презентация PowerPoint</vt:lpstr>
      <vt:lpstr>Презентация PowerPoint</vt:lpstr>
      <vt:lpstr>Животный мир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Игорь</dc:creator>
  <cp:lastModifiedBy>Пользователь Windows</cp:lastModifiedBy>
  <cp:revision>26</cp:revision>
  <dcterms:created xsi:type="dcterms:W3CDTF">2013-04-08T13:33:24Z</dcterms:created>
  <dcterms:modified xsi:type="dcterms:W3CDTF">2025-10-27T13:25:35Z</dcterms:modified>
</cp:coreProperties>
</file>