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86" r:id="rId3"/>
    <p:sldId id="271" r:id="rId4"/>
    <p:sldId id="269" r:id="rId5"/>
    <p:sldId id="272" r:id="rId6"/>
    <p:sldId id="281" r:id="rId7"/>
    <p:sldId id="283" r:id="rId8"/>
    <p:sldId id="282" r:id="rId9"/>
    <p:sldId id="284" r:id="rId10"/>
    <p:sldId id="285" r:id="rId11"/>
    <p:sldId id="293" r:id="rId12"/>
    <p:sldId id="290" r:id="rId13"/>
    <p:sldId id="289" r:id="rId14"/>
    <p:sldId id="287" r:id="rId15"/>
    <p:sldId id="288" r:id="rId16"/>
    <p:sldId id="294" r:id="rId17"/>
    <p:sldId id="291" r:id="rId18"/>
    <p:sldId id="292" r:id="rId19"/>
    <p:sldId id="295" r:id="rId20"/>
    <p:sldId id="298" r:id="rId21"/>
    <p:sldId id="299" r:id="rId22"/>
    <p:sldId id="273" r:id="rId23"/>
    <p:sldId id="300" r:id="rId24"/>
    <p:sldId id="278" r:id="rId25"/>
    <p:sldId id="279" r:id="rId26"/>
    <p:sldId id="280" r:id="rId27"/>
  </p:sldIdLst>
  <p:sldSz cx="9144000" cy="6858000" type="screen4x3"/>
  <p:notesSz cx="6858000" cy="9144000"/>
  <p:photoAlbum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6A26E-D189-40F0-8389-35E5A0844921}" type="datetimeFigureOut">
              <a:rPr lang="ru-RU" smtClean="0"/>
              <a:t>10.03.2021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B4AC6-3756-468F-8761-0BF45B1103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6A26E-D189-40F0-8389-35E5A0844921}" type="datetimeFigureOut">
              <a:rPr lang="ru-RU" smtClean="0"/>
              <a:t>10.03.2021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B4AC6-3756-468F-8761-0BF45B1103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6A26E-D189-40F0-8389-35E5A0844921}" type="datetimeFigureOut">
              <a:rPr lang="ru-RU" smtClean="0"/>
              <a:t>10.03.2021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B4AC6-3756-468F-8761-0BF45B1103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6A26E-D189-40F0-8389-35E5A0844921}" type="datetimeFigureOut">
              <a:rPr lang="ru-RU" smtClean="0"/>
              <a:t>10.03.2021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B4AC6-3756-468F-8761-0BF45B1103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6A26E-D189-40F0-8389-35E5A0844921}" type="datetimeFigureOut">
              <a:rPr lang="ru-RU" smtClean="0"/>
              <a:t>10.03.2021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B4AC6-3756-468F-8761-0BF45B1103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6A26E-D189-40F0-8389-35E5A0844921}" type="datetimeFigureOut">
              <a:rPr lang="ru-RU" smtClean="0"/>
              <a:t>10.03.2021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B4AC6-3756-468F-8761-0BF45B1103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6A26E-D189-40F0-8389-35E5A0844921}" type="datetimeFigureOut">
              <a:rPr lang="ru-RU" smtClean="0"/>
              <a:t>10.03.2021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B4AC6-3756-468F-8761-0BF45B1103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6A26E-D189-40F0-8389-35E5A0844921}" type="datetimeFigureOut">
              <a:rPr lang="ru-RU" smtClean="0"/>
              <a:t>10.03.2021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B4AC6-3756-468F-8761-0BF45B1103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6A26E-D189-40F0-8389-35E5A0844921}" type="datetimeFigureOut">
              <a:rPr lang="ru-RU" smtClean="0"/>
              <a:t>10.03.2021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B4AC6-3756-468F-8761-0BF45B1103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6A26E-D189-40F0-8389-35E5A0844921}" type="datetimeFigureOut">
              <a:rPr lang="ru-RU" smtClean="0"/>
              <a:t>10.03.2021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B4AC6-3756-468F-8761-0BF45B1103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6A26E-D189-40F0-8389-35E5A0844921}" type="datetimeFigureOut">
              <a:rPr lang="ru-RU" smtClean="0"/>
              <a:t>10.03.2021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B4AC6-3756-468F-8761-0BF45B1103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6A26E-D189-40F0-8389-35E5A0844921}" type="datetimeFigureOut">
              <a:rPr lang="ru-RU" smtClean="0"/>
              <a:t>10.03.2021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CB4AC6-3756-468F-8761-0BF45B1103C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4522"/>
            <a:ext cx="9144000" cy="6368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5247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bc80d6f371d7a9a7ec567135d23dec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5104" y="0"/>
            <a:ext cx="46137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3832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e26af9c7bf4a2c71a82431cfb4822a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cale_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7432" y="0"/>
            <a:ext cx="450913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5e998e792ae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2880"/>
            <a:ext cx="9144000" cy="649224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www.wallpapers.net/web/wallpapers/captain-jack-sparrow-hd-wallpapers/2880x18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65" y="980728"/>
            <a:ext cx="8064896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8028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automobile-zip.ru/wp-content/uploads/7/a/d/7ada1bec5c3f4e058beca1d2243f18bc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99" y="306774"/>
            <a:ext cx="8212701" cy="6159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37608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www.wallpapers.net/web/wallpapers/captain-jack-sparrow-hd-wallpapers/2880x18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61" y="4143063"/>
            <a:ext cx="2941534" cy="2160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img_5e998e792ae9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1820" y="3888155"/>
            <a:ext cx="3572180" cy="2670056"/>
          </a:xfrm>
          <a:prstGeom prst="rect">
            <a:avLst/>
          </a:prstGeom>
        </p:spPr>
      </p:pic>
      <p:pic>
        <p:nvPicPr>
          <p:cNvPr id="6" name="Рисунок 5" descr="scale_120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7495" y="2473779"/>
            <a:ext cx="2680675" cy="4077072"/>
          </a:xfrm>
          <a:prstGeom prst="rect">
            <a:avLst/>
          </a:prstGeom>
        </p:spPr>
      </p:pic>
      <p:pic>
        <p:nvPicPr>
          <p:cNvPr id="7" name="Рисунок 6" descr="0e26af9c7bf4a2c71a82431cfb4822a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065" y="134237"/>
            <a:ext cx="2733768" cy="3645024"/>
          </a:xfrm>
          <a:prstGeom prst="rect">
            <a:avLst/>
          </a:prstGeom>
        </p:spPr>
      </p:pic>
      <p:pic>
        <p:nvPicPr>
          <p:cNvPr id="8" name="Рисунок 7" descr="bc80d6f371d7a9a7ec567135d23deca4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44208" y="228411"/>
            <a:ext cx="2452228" cy="3645024"/>
          </a:xfrm>
          <a:prstGeom prst="rect">
            <a:avLst/>
          </a:prstGeom>
        </p:spPr>
      </p:pic>
      <p:pic>
        <p:nvPicPr>
          <p:cNvPr id="2050" name="Picture 2" descr="https://automobile-zip.ru/wp-content/uploads/7/a/d/7ada1bec5c3f4e058beca1d2243f18bc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397" y="-33791"/>
            <a:ext cx="3343427" cy="2507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05474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Тема урока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/>
              <a:t>Северная Америка. </a:t>
            </a:r>
          </a:p>
          <a:p>
            <a:r>
              <a:rPr lang="ru-RU" dirty="0" smtClean="0"/>
              <a:t>Географическое положение. История открытия.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47482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Цель урока:</a:t>
            </a:r>
            <a:br>
              <a:rPr lang="ru-RU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1">
              <a:buFont typeface="Arial" pitchFamily="34" charset="0"/>
              <a:buChar char="•"/>
            </a:pPr>
            <a:r>
              <a:rPr lang="ru-RU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определить </a:t>
            </a:r>
            <a:r>
              <a:rPr lang="ru-RU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особенности географического </a:t>
            </a:r>
          </a:p>
          <a:p>
            <a:pPr lvl="1"/>
            <a:r>
              <a:rPr lang="ru-RU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положения Северной Америки;</a:t>
            </a:r>
          </a:p>
          <a:p>
            <a:pPr lvl="1">
              <a:buFont typeface="Arial" pitchFamily="34" charset="0"/>
              <a:buChar char="•"/>
            </a:pPr>
            <a:r>
              <a:rPr lang="ru-RU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познакомиться с историей открытия и исследования материка.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93189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82794" y="260649"/>
            <a:ext cx="8861208" cy="40010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Задание:</a:t>
            </a:r>
          </a:p>
          <a:p>
            <a:pPr marL="914400" indent="-914400"/>
            <a:r>
              <a:rPr lang="ru-RU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1.выполнить практическую работу </a:t>
            </a:r>
          </a:p>
          <a:p>
            <a:pPr marL="914400" indent="-914400"/>
            <a:r>
              <a:rPr lang="ru-RU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«Определение ГП Северной Америки»</a:t>
            </a:r>
          </a:p>
          <a:p>
            <a:pPr marL="914400" indent="-914400"/>
            <a:r>
              <a:rPr lang="ru-RU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(по плану);</a:t>
            </a:r>
          </a:p>
          <a:p>
            <a:pPr marL="914400" indent="-914400"/>
            <a:endParaRPr lang="ru-RU" sz="4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marL="914400" indent="-914400"/>
            <a:endParaRPr lang="ru-RU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7542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1778"/>
          <p:cNvPicPr>
            <a:picLocks noChangeAspect="1" noChangeArrowheads="1"/>
          </p:cNvPicPr>
          <p:nvPr/>
        </p:nvPicPr>
        <p:blipFill>
          <a:blip r:embed="rId3" cstate="print">
            <a:lum bright="-6000" contrast="18000"/>
          </a:blip>
          <a:srcRect/>
          <a:stretch>
            <a:fillRect/>
          </a:stretch>
        </p:blipFill>
        <p:spPr bwMode="auto">
          <a:xfrm>
            <a:off x="0" y="0"/>
            <a:ext cx="5445125" cy="6858000"/>
          </a:xfrm>
          <a:prstGeom prst="rect">
            <a:avLst/>
          </a:prstGeom>
          <a:noFill/>
        </p:spPr>
      </p:pic>
      <p:sp>
        <p:nvSpPr>
          <p:cNvPr id="5123" name="WordArt 3"/>
          <p:cNvSpPr>
            <a:spLocks noChangeArrowheads="1" noChangeShapeType="1" noTextEdit="1"/>
          </p:cNvSpPr>
          <p:nvPr/>
        </p:nvSpPr>
        <p:spPr bwMode="auto">
          <a:xfrm>
            <a:off x="5580063" y="188913"/>
            <a:ext cx="3563937" cy="1125537"/>
          </a:xfrm>
          <a:custGeom>
            <a:avLst/>
            <a:gdLst>
              <a:gd name="connsiteX0" fmla="*/ 0 w 3563937"/>
              <a:gd name="connsiteY0" fmla="*/ 0 h 1125537"/>
              <a:gd name="connsiteX1" fmla="*/ 3563937 w 3563937"/>
              <a:gd name="connsiteY1" fmla="*/ 0 h 1125537"/>
              <a:gd name="connsiteX2" fmla="*/ 3563937 w 3563937"/>
              <a:gd name="connsiteY2" fmla="*/ 1125537 h 1125537"/>
              <a:gd name="connsiteX3" fmla="*/ 0 w 3563937"/>
              <a:gd name="connsiteY3" fmla="*/ 1125537 h 1125537"/>
              <a:gd name="connsiteX4" fmla="*/ 0 w 3563937"/>
              <a:gd name="connsiteY4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63937" h="1125537">
                <a:moveTo>
                  <a:pt x="0" y="0"/>
                </a:moveTo>
                <a:lnTo>
                  <a:pt x="3563937" y="0"/>
                </a:lnTo>
                <a:lnTo>
                  <a:pt x="3563937" y="1125537"/>
                </a:lnTo>
                <a:lnTo>
                  <a:pt x="0" y="1125537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Impact"/>
              </a:rPr>
              <a:t>Общие данные о материке.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5508625" y="1700213"/>
            <a:ext cx="36353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ru-RU" sz="2000" b="1" i="1" dirty="0">
                <a:solidFill>
                  <a:srgbClr val="FF0000"/>
                </a:solidFill>
              </a:rPr>
              <a:t>Площадь</a:t>
            </a:r>
            <a:r>
              <a:rPr lang="ru-RU" dirty="0">
                <a:solidFill>
                  <a:srgbClr val="FF0000"/>
                </a:solidFill>
              </a:rPr>
              <a:t>: </a:t>
            </a:r>
            <a:r>
              <a:rPr lang="ru-RU" dirty="0">
                <a:solidFill>
                  <a:sysClr val="windowText" lastClr="000000"/>
                </a:solidFill>
              </a:rPr>
              <a:t>а) без островов – 20.3 млн. кв.км. б) с островами – 24.3 млн. кв. км.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5580063" y="2781300"/>
            <a:ext cx="3563937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ru-RU" sz="2000" b="1" i="1" dirty="0">
                <a:solidFill>
                  <a:srgbClr val="FF0000"/>
                </a:solidFill>
              </a:rPr>
              <a:t>Крайние точки</a:t>
            </a:r>
            <a:r>
              <a:rPr lang="ru-RU" dirty="0">
                <a:solidFill>
                  <a:srgbClr val="FF0000"/>
                </a:solidFill>
              </a:rPr>
              <a:t>: </a:t>
            </a:r>
            <a:r>
              <a:rPr lang="ru-RU" dirty="0"/>
              <a:t>а) Северная -  мыс </a:t>
            </a:r>
            <a:r>
              <a:rPr lang="ru-RU" dirty="0" err="1" smtClean="0"/>
              <a:t>Мерчисон</a:t>
            </a:r>
            <a:r>
              <a:rPr lang="ru-RU" dirty="0" smtClean="0"/>
              <a:t>. </a:t>
            </a:r>
            <a:r>
              <a:rPr lang="ru-RU" dirty="0"/>
              <a:t>б) Южная – мыс </a:t>
            </a:r>
            <a:r>
              <a:rPr lang="ru-RU" dirty="0" err="1" smtClean="0"/>
              <a:t>Марьято</a:t>
            </a:r>
            <a:r>
              <a:rPr lang="ru-RU" dirty="0" smtClean="0"/>
              <a:t> </a:t>
            </a:r>
            <a:r>
              <a:rPr lang="ru-RU" dirty="0"/>
              <a:t>в) Западная – мыс Принца </a:t>
            </a:r>
            <a:r>
              <a:rPr lang="ru-RU" dirty="0" smtClean="0"/>
              <a:t>Уэльского </a:t>
            </a:r>
            <a:r>
              <a:rPr lang="ru-RU" dirty="0"/>
              <a:t>г) Восточная – мыс </a:t>
            </a:r>
            <a:r>
              <a:rPr lang="ru-RU" dirty="0" err="1" smtClean="0"/>
              <a:t>Сент-Чарльз</a:t>
            </a:r>
            <a:r>
              <a:rPr lang="ru-RU" dirty="0" smtClean="0">
                <a:solidFill>
                  <a:srgbClr val="00FFFF"/>
                </a:solidFill>
              </a:rPr>
              <a:t>.</a:t>
            </a:r>
            <a:endParaRPr lang="ru-RU" dirty="0">
              <a:solidFill>
                <a:srgbClr val="00FFFF"/>
              </a:solidFill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5436096" y="4509120"/>
            <a:ext cx="34925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ru-RU" sz="2000" b="1" i="1" dirty="0">
                <a:solidFill>
                  <a:srgbClr val="FF0000"/>
                </a:solidFill>
              </a:rPr>
              <a:t>Длина береговой линии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/>
              <a:t>– </a:t>
            </a:r>
            <a:r>
              <a:rPr lang="en-US" dirty="0"/>
              <a:t>75 600</a:t>
            </a:r>
            <a:r>
              <a:rPr lang="ru-RU" dirty="0"/>
              <a:t>  км.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5580063" y="5373216"/>
            <a:ext cx="3563937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ru-RU" sz="2000" b="1" i="1" dirty="0">
                <a:solidFill>
                  <a:srgbClr val="FF0000"/>
                </a:solidFill>
              </a:rPr>
              <a:t>Высота</a:t>
            </a:r>
            <a:r>
              <a:rPr lang="ru-RU" dirty="0">
                <a:solidFill>
                  <a:srgbClr val="FF0000"/>
                </a:solidFill>
              </a:rPr>
              <a:t>: </a:t>
            </a:r>
            <a:r>
              <a:rPr lang="ru-RU" dirty="0"/>
              <a:t>а) средняя – 720 м. б) максимальная – 6194 м, г. Мак-Кинли, в) минимальная – минус 85 м., Долина Смерти.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3924300" y="5876925"/>
            <a:ext cx="1008063" cy="244475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 i="1">
                <a:solidFill>
                  <a:srgbClr val="FF0000"/>
                </a:solidFill>
              </a:rPr>
              <a:t>м.Марьято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250825" y="765175"/>
            <a:ext cx="863600" cy="396875"/>
          </a:xfrm>
          <a:prstGeom prst="rect">
            <a:avLst/>
          </a:prstGeom>
          <a:solidFill>
            <a:schemeClr val="accent1">
              <a:alpha val="63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 i="1">
                <a:solidFill>
                  <a:srgbClr val="FF0000"/>
                </a:solidFill>
              </a:rPr>
              <a:t>м.Принца Уэльского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2627313" y="1268413"/>
            <a:ext cx="1008062" cy="244475"/>
          </a:xfrm>
          <a:prstGeom prst="rect">
            <a:avLst/>
          </a:prstGeom>
          <a:solidFill>
            <a:schemeClr val="accent1">
              <a:alpha val="49001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 i="1">
                <a:solidFill>
                  <a:srgbClr val="FF0000"/>
                </a:solidFill>
              </a:rPr>
              <a:t>м.Мерчисон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4643438" y="1916113"/>
            <a:ext cx="792162" cy="396875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 i="1">
                <a:solidFill>
                  <a:srgbClr val="FF0000"/>
                </a:solidFill>
              </a:rPr>
              <a:t>м.Сент-Чарльз</a:t>
            </a:r>
          </a:p>
        </p:txBody>
      </p:sp>
      <p:sp>
        <p:nvSpPr>
          <p:cNvPr id="5132" name="AutoShape 12"/>
          <p:cNvSpPr>
            <a:spLocks noChangeArrowheads="1"/>
          </p:cNvSpPr>
          <p:nvPr/>
        </p:nvSpPr>
        <p:spPr bwMode="auto">
          <a:xfrm rot="-1741496">
            <a:off x="611188" y="1557338"/>
            <a:ext cx="576262" cy="217487"/>
          </a:xfrm>
          <a:prstGeom prst="rightArrow">
            <a:avLst>
              <a:gd name="adj1" fmla="val 50000"/>
              <a:gd name="adj2" fmla="val 66241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1187450" y="1196975"/>
            <a:ext cx="720725" cy="396875"/>
          </a:xfrm>
          <a:prstGeom prst="rect">
            <a:avLst/>
          </a:prstGeom>
          <a:solidFill>
            <a:schemeClr val="folHlink">
              <a:alpha val="63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 i="1">
                <a:solidFill>
                  <a:srgbClr val="990033"/>
                </a:solidFill>
              </a:rPr>
              <a:t>г. Мак-Кинли</a:t>
            </a:r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1908175" y="3573463"/>
            <a:ext cx="720725" cy="396875"/>
          </a:xfrm>
          <a:prstGeom prst="rect">
            <a:avLst/>
          </a:prstGeom>
          <a:solidFill>
            <a:schemeClr val="folHlink">
              <a:alpha val="63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 i="1">
                <a:solidFill>
                  <a:srgbClr val="990033"/>
                </a:solidFill>
              </a:rPr>
              <a:t>Долина Смерти</a:t>
            </a:r>
          </a:p>
        </p:txBody>
      </p:sp>
      <p:sp>
        <p:nvSpPr>
          <p:cNvPr id="5135" name="AutoShape 15"/>
          <p:cNvSpPr>
            <a:spLocks noChangeArrowheads="1"/>
          </p:cNvSpPr>
          <p:nvPr/>
        </p:nvSpPr>
        <p:spPr bwMode="auto">
          <a:xfrm rot="-1741496">
            <a:off x="1258888" y="4005263"/>
            <a:ext cx="576262" cy="217487"/>
          </a:xfrm>
          <a:prstGeom prst="rightArrow">
            <a:avLst>
              <a:gd name="adj1" fmla="val 50000"/>
              <a:gd name="adj2" fmla="val 66241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126867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70" decel="100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770" decel="100000"/>
                                        <p:tgtEl>
                                          <p:spTgt spid="513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70" decel="100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770" decel="100000"/>
                                        <p:tgtEl>
                                          <p:spTgt spid="51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5" dur="77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70" decel="100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770" decel="100000"/>
                                        <p:tgtEl>
                                          <p:spTgt spid="512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70" decel="100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770" decel="100000"/>
                                        <p:tgtEl>
                                          <p:spTgt spid="513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7" dur="77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9" dur="77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70" decel="100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770" decel="100000"/>
                                        <p:tgtEl>
                                          <p:spTgt spid="513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2" dur="77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4" dur="77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770" decel="100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770" decel="100000"/>
                                        <p:tgtEl>
                                          <p:spTgt spid="51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1" dur="77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3" dur="77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770" decel="100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770" decel="100000"/>
                                        <p:tgtEl>
                                          <p:spTgt spid="51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2" dur="77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4" dur="77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770" decel="100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770" decel="100000"/>
                                        <p:tgtEl>
                                          <p:spTgt spid="513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1" dur="77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3" dur="77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/>
      <p:bldP spid="5126" grpId="0"/>
      <p:bldP spid="5127" grpId="0"/>
      <p:bldP spid="5128" grpId="0" animBg="1"/>
      <p:bldP spid="5129" grpId="0" animBg="1"/>
      <p:bldP spid="5130" grpId="0" animBg="1"/>
      <p:bldP spid="5131" grpId="0" animBg="1"/>
      <p:bldP spid="5132" grpId="0" animBg="1"/>
      <p:bldP spid="5133" grpId="0" animBg="1"/>
      <p:bldP spid="5134" grpId="0" animBg="1"/>
      <p:bldP spid="513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Расположение материка по отношению к экватору и нулевому меридиану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4638"/>
            <a:ext cx="8665221" cy="6498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99641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Крайние точки материка Северная Америка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41"/>
            <a:ext cx="8694003" cy="6520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01234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Северный Ледовитый океан Т и х и й Море Баффина о к е а н А т л а н т и ч е с к и й о к е а н Берингово море Море Лабрадор Саргассово море Карибское море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2" y="111755"/>
            <a:ext cx="8958813" cy="6719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47802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0" indent="-914400"/>
            <a:r>
              <a:rPr lang="ru-RU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2. По вариантам:</a:t>
            </a:r>
          </a:p>
          <a:p>
            <a:pPr marL="914400" indent="-914400"/>
            <a:r>
              <a:rPr lang="en-US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 </a:t>
            </a:r>
            <a:r>
              <a:rPr lang="ru-RU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вариант – выделить сходства ГП </a:t>
            </a:r>
          </a:p>
          <a:p>
            <a:pPr marL="914400" indent="-914400"/>
            <a:r>
              <a:rPr lang="ru-RU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Северной и Южной Америки.</a:t>
            </a:r>
          </a:p>
          <a:p>
            <a:pPr marL="914400" indent="-914400"/>
            <a:r>
              <a:rPr lang="en-US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II </a:t>
            </a:r>
            <a:r>
              <a:rPr lang="ru-RU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вариант – выделить отличия ГП</a:t>
            </a:r>
          </a:p>
          <a:p>
            <a:pPr marL="914400" indent="-914400"/>
            <a:r>
              <a:rPr lang="ru-RU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Северной и Южной Америки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82138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0-tub-ru.yandex.net/i?id=382873461-61-72&amp;n=21"/>
          <p:cNvPicPr>
            <a:picLocks noChangeAspect="1" noChangeArrowheads="1"/>
          </p:cNvPicPr>
          <p:nvPr/>
        </p:nvPicPr>
        <p:blipFill>
          <a:blip r:embed="rId2" cstate="print">
            <a:lum bright="10000" contrast="20000"/>
          </a:blip>
          <a:srcRect/>
          <a:stretch>
            <a:fillRect/>
          </a:stretch>
        </p:blipFill>
        <p:spPr bwMode="auto">
          <a:xfrm>
            <a:off x="-29210" y="0"/>
            <a:ext cx="917321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563888" y="4509120"/>
            <a:ext cx="44644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СХОДСТВА: 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находятся в западном полушарии относительного нулевого меридиана;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западное побережье омывается Тихим океаном;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восточное побережье омывается Атлантическим океаном;</a:t>
            </a:r>
          </a:p>
        </p:txBody>
      </p:sp>
    </p:spTree>
    <p:extLst>
      <p:ext uri="{BB962C8B-B14F-4D97-AF65-F5344CB8AC3E}">
        <p14:creationId xmlns:p14="http://schemas.microsoft.com/office/powerpoint/2010/main" val="364912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0-tub-ru.yandex.net/i?id=382873461-61-72&amp;n=21"/>
          <p:cNvPicPr>
            <a:picLocks noChangeAspect="1" noChangeArrowheads="1"/>
          </p:cNvPicPr>
          <p:nvPr/>
        </p:nvPicPr>
        <p:blipFill>
          <a:blip r:embed="rId2" cstate="print">
            <a:lum bright="10000" contrast="20000"/>
          </a:blip>
          <a:srcRect/>
          <a:stretch>
            <a:fillRect/>
          </a:stretch>
        </p:blipFill>
        <p:spPr bwMode="auto">
          <a:xfrm>
            <a:off x="-29210" y="0"/>
            <a:ext cx="917321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707904" y="3356992"/>
            <a:ext cx="44644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РАЗЛИЧИЯ: 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Северная Америка полностью находится в северном полушарии относительно экватора;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на территории Северной Америки нет экваториального, субэкваториального, тропического климатических поясов;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Северная Америки близко расположена к Евразии;</a:t>
            </a:r>
          </a:p>
          <a:p>
            <a:pPr marL="342900" indent="-342900">
              <a:buAutoNum type="arabicPeriod"/>
            </a:pPr>
            <a:r>
              <a:rPr lang="ru-RU" b="1" dirty="0" smtClean="0"/>
              <a:t>Северная Америка на севере омывается Северным Ледовитым океаном.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619283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23528" y="1916832"/>
          <a:ext cx="8640960" cy="2824088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2880320"/>
                <a:gridCol w="2880320"/>
                <a:gridCol w="2880320"/>
              </a:tblGrid>
              <a:tr h="1458800">
                <a:tc>
                  <a:txBody>
                    <a:bodyPr/>
                    <a:lstStyle/>
                    <a:p>
                      <a:pPr algn="ctr"/>
                      <a:endParaRPr lang="ru-RU" sz="2800" dirty="0" smtClean="0"/>
                    </a:p>
                    <a:p>
                      <a:pPr algn="ctr"/>
                      <a:r>
                        <a:rPr lang="ru-RU" sz="2800" dirty="0" smtClean="0"/>
                        <a:t>Дата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 smtClean="0"/>
                    </a:p>
                    <a:p>
                      <a:pPr algn="ctr"/>
                      <a:r>
                        <a:rPr lang="ru-RU" sz="2800" dirty="0" smtClean="0"/>
                        <a:t>Исследователь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 smtClean="0"/>
                    </a:p>
                    <a:p>
                      <a:pPr algn="ctr"/>
                      <a:r>
                        <a:rPr lang="ru-RU" sz="2800" dirty="0" smtClean="0"/>
                        <a:t>Событие</a:t>
                      </a:r>
                      <a:endParaRPr lang="ru-RU" sz="2800" dirty="0"/>
                    </a:p>
                  </a:txBody>
                  <a:tcPr/>
                </a:tc>
              </a:tr>
              <a:tr h="136528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36654" y="404664"/>
            <a:ext cx="716644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История открытия и </a:t>
            </a:r>
          </a:p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</a:t>
            </a:r>
            <a:r>
              <a:rPr lang="ru-RU" sz="36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сследования </a:t>
            </a:r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Северной Америки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286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89652" y="188640"/>
            <a:ext cx="81565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Найди на карте имена путешественников…</a:t>
            </a:r>
            <a:endParaRPr lang="ru-RU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1259632" y="1628800"/>
            <a:ext cx="6738191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Гудзон Генри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</a:t>
            </a:r>
            <a:endParaRPr kumimoji="0" lang="ru-RU" sz="3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Барроу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Джон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Врангель Фердинанд Петрович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Баффин Уильям</a:t>
            </a:r>
            <a:endParaRPr kumimoji="0" lang="ru-RU" sz="3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Беринг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Витус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Ионассен</a:t>
            </a:r>
            <a:endParaRPr kumimoji="0" lang="ru-RU" sz="3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</a:tabLst>
            </a:pP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Александер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Маккензи</a:t>
            </a:r>
            <a:endParaRPr kumimoji="0" lang="ru-RU" sz="3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05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76672"/>
            <a:ext cx="79208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Это  великолепная горная система – Кордильеры (протяженность, которых 7000 км). Большой Каньон - самое большое в мире ущелье, образованное течением реки Колорадо. Это удивительная Долина Десяти Тысяч Дымов на Аляске. Не оставит вас равнодушным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Йеллоустонский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национальный парк – самый первый в мире национальный парк. Загадка природы – скала, которое носит название Башня Дьявола. На территории этого материка находится второй по величине водопад Ниагарский. Здесь же можно соприкоснуться с древней цивилизации Майя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66601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8132" y="0"/>
            <a:ext cx="63371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лимат Северной Америки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1886"/>
            <a:ext cx="7727180" cy="5795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81116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81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88640"/>
            <a:ext cx="7848872" cy="6741474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81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395287"/>
            <a:ext cx="7715250" cy="606742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81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4.7|3.3|1.5|1.4|1.7|2.3|2.5|4.7|1.6|2.5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352</Words>
  <Application>Microsoft Office PowerPoint</Application>
  <PresentationFormat>Экран (4:3)</PresentationFormat>
  <Paragraphs>52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Calibri</vt:lpstr>
      <vt:lpstr>Impact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Тема урока</vt:lpstr>
      <vt:lpstr>Цель урока: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123</dc:creator>
  <cp:lastModifiedBy>Вика</cp:lastModifiedBy>
  <cp:revision>8</cp:revision>
  <dcterms:created xsi:type="dcterms:W3CDTF">2021-03-10T09:30:44Z</dcterms:created>
  <dcterms:modified xsi:type="dcterms:W3CDTF">2021-03-10T19:20:46Z</dcterms:modified>
</cp:coreProperties>
</file>