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7" d="100"/>
          <a:sy n="117" d="100"/>
        </p:scale>
        <p:origin x="3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2512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914250" y="2686350"/>
            <a:ext cx="103635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Сборка и разборка асинхронного электродвигателя
</a:t>
            </a:r>
            <a:r>
              <a:rPr lang="en-US" sz="3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ru-RU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</a:t>
            </a:r>
            <a:r>
              <a:rPr lang="en-US" sz="2000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уководство</a:t>
            </a:r>
            <a:r>
              <a:rPr lang="en-US" sz="2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ключевыми шагами и советами.</a:t>
            </a:r>
            <a:endParaRPr lang="en-US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0509" y="0"/>
            <a:ext cx="6864900" cy="68649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12655410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277465" y="4433850"/>
            <a:ext cx="5835600" cy="431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Процесс сборки и разборки асинхронного электродвигателя требует особого подхода для обеспечения безопасности и эффективности. Важно следовать определенной последовательности шагов, чтобы избежать повреждений и обеспечить долгий срок службы оборудования.</a:t>
            </a:r>
            <a:endParaRPr lang="en-US" sz="1600" dirty="0"/>
          </a:p>
        </p:txBody>
      </p:sp>
      <p:sp>
        <p:nvSpPr>
          <p:cNvPr id="6" name="Text 1"/>
          <p:cNvSpPr txBox="1"/>
          <p:nvPr/>
        </p:nvSpPr>
        <p:spPr>
          <a:xfrm>
            <a:off x="277465" y="1261000"/>
            <a:ext cx="58356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этапы и советы</a:t>
            </a:r>
            <a:endParaRPr lang="en-US" sz="3200" dirty="0"/>
          </a:p>
        </p:txBody>
      </p:sp>
      <p:sp>
        <p:nvSpPr>
          <p:cNvPr id="7" name="Text 2"/>
          <p:cNvSpPr txBox="1"/>
          <p:nvPr/>
        </p:nvSpPr>
        <p:spPr>
          <a:xfrm>
            <a:off x="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2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2300" dirty="0"/>
          </a:p>
        </p:txBody>
      </p:sp>
      <p:sp>
        <p:nvSpPr>
          <p:cNvPr id="4" name="Text 1"/>
          <p:cNvSpPr txBox="1"/>
          <p:nvPr/>
        </p:nvSpPr>
        <p:spPr>
          <a:xfrm>
            <a:off x="504500" y="2031800"/>
            <a:ext cx="3725700" cy="1268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Перед началом разбора двигателя отключите его от сети. Используйте соответствующие инструменты и снаряжение для избежания травм. Убедитесь в наличии запасных частей и смазочных материалов.</a:t>
            </a:r>
            <a:endParaRPr lang="en-US" sz="1400" dirty="0"/>
          </a:p>
        </p:txBody>
      </p:sp>
      <p:sp>
        <p:nvSpPr>
          <p:cNvPr id="5" name="Text 2"/>
          <p:cNvSpPr txBox="1"/>
          <p:nvPr/>
        </p:nvSpPr>
        <p:spPr>
          <a:xfrm>
            <a:off x="8026400" y="2628075"/>
            <a:ext cx="3606900" cy="1268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Очистите двигатель от грязи и пыли. Проверка состояния электроизоляции обмоток позволит определить необходимость замены или ремонта. Внимательно проведите внешний осмотр корпуса двигателя.</a:t>
            </a: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516200" y="4417275"/>
            <a:ext cx="3725700" cy="115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Снимите крышки подшипников и вал. Обеспечьте сохранность деталей и маркируйте их для последующей правильной сборки. Обратите внимание на состояние подшипников и уплотнений.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8026400" y="4973775"/>
            <a:ext cx="3606900" cy="1268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разборки убедитесь в целостности всех компонентов. Оцените необходимость замены поврежденных частей. При необходимости используйте протоколы технического обслуживания или инструкции производителя.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398600" y="482825"/>
            <a:ext cx="11394900" cy="738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Начальные шаги</a:t>
            </a:r>
            <a:endParaRPr lang="en-US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017" y="2511713"/>
            <a:ext cx="485100" cy="4851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933" y="2553383"/>
            <a:ext cx="502200" cy="40176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466" y="4795495"/>
            <a:ext cx="502200" cy="40176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3483" y="4753825"/>
            <a:ext cx="485100" cy="4851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1379075" y="2600375"/>
            <a:ext cx="38622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Полный набор инструментов</a:t>
            </a:r>
            <a:endParaRPr lang="en-US" sz="1800" dirty="0"/>
          </a:p>
        </p:txBody>
      </p:sp>
      <p:sp>
        <p:nvSpPr>
          <p:cNvPr id="8" name="Text 1"/>
          <p:cNvSpPr txBox="1"/>
          <p:nvPr/>
        </p:nvSpPr>
        <p:spPr>
          <a:xfrm>
            <a:off x="693428" y="3223257"/>
            <a:ext cx="4899600" cy="215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Используйте профессиональные инструменты для точной сборки всех компонентов.</a:t>
            </a:r>
            <a:endParaRPr lang="en-US" sz="1400" dirty="0"/>
          </a:p>
        </p:txBody>
      </p:sp>
      <p:sp>
        <p:nvSpPr>
          <p:cNvPr id="9" name="Text 2"/>
          <p:cNvSpPr txBox="1"/>
          <p:nvPr/>
        </p:nvSpPr>
        <p:spPr>
          <a:xfrm>
            <a:off x="7017527" y="2600375"/>
            <a:ext cx="38622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Совместимость деталей</a:t>
            </a:r>
            <a:endParaRPr lang="en-US" sz="1800" dirty="0"/>
          </a:p>
        </p:txBody>
      </p:sp>
      <p:sp>
        <p:nvSpPr>
          <p:cNvPr id="10" name="Text 3"/>
          <p:cNvSpPr txBox="1"/>
          <p:nvPr/>
        </p:nvSpPr>
        <p:spPr>
          <a:xfrm>
            <a:off x="6331895" y="3223257"/>
            <a:ext cx="4899600" cy="215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Убедитесь в соответствии всех деталей, чтобы избежать проблем в будущем.</a:t>
            </a:r>
            <a:endParaRPr lang="en-US" sz="1400" dirty="0"/>
          </a:p>
        </p:txBody>
      </p:sp>
      <p:sp>
        <p:nvSpPr>
          <p:cNvPr id="11" name="Text 4"/>
          <p:cNvSpPr txBox="1"/>
          <p:nvPr/>
        </p:nvSpPr>
        <p:spPr>
          <a:xfrm>
            <a:off x="1379075" y="4842475"/>
            <a:ext cx="38622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Правильная смазка</a:t>
            </a:r>
            <a:endParaRPr lang="en-US" sz="1800" dirty="0"/>
          </a:p>
        </p:txBody>
      </p:sp>
      <p:sp>
        <p:nvSpPr>
          <p:cNvPr id="12" name="Text 5"/>
          <p:cNvSpPr txBox="1"/>
          <p:nvPr/>
        </p:nvSpPr>
        <p:spPr>
          <a:xfrm>
            <a:off x="693427" y="5469769"/>
            <a:ext cx="4899600" cy="215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Наносите рекомендованную смазку на подвижные части для уменьшения трения.</a:t>
            </a:r>
            <a:endParaRPr lang="en-US" sz="1400" dirty="0"/>
          </a:p>
        </p:txBody>
      </p:sp>
      <p:sp>
        <p:nvSpPr>
          <p:cNvPr id="13" name="Text 6"/>
          <p:cNvSpPr txBox="1"/>
          <p:nvPr/>
        </p:nvSpPr>
        <p:spPr>
          <a:xfrm>
            <a:off x="7017527" y="4842475"/>
            <a:ext cx="38622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Проверка функционирования</a:t>
            </a:r>
            <a:endParaRPr lang="en-US" sz="1800" dirty="0"/>
          </a:p>
        </p:txBody>
      </p:sp>
      <p:sp>
        <p:nvSpPr>
          <p:cNvPr id="14" name="Text 7"/>
          <p:cNvSpPr txBox="1"/>
          <p:nvPr/>
        </p:nvSpPr>
        <p:spPr>
          <a:xfrm>
            <a:off x="6331894" y="5469769"/>
            <a:ext cx="4899600" cy="215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Проверьте мотор на наличие шумов и вибраций после сборки.</a:t>
            </a:r>
            <a:endParaRPr lang="en-US" sz="1400" dirty="0"/>
          </a:p>
        </p:txBody>
      </p:sp>
      <p:sp>
        <p:nvSpPr>
          <p:cNvPr id="15" name="Text 8"/>
          <p:cNvSpPr txBox="1"/>
          <p:nvPr/>
        </p:nvSpPr>
        <p:spPr>
          <a:xfrm>
            <a:off x="11558958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2300" dirty="0"/>
          </a:p>
        </p:txBody>
      </p:sp>
      <p:sp>
        <p:nvSpPr>
          <p:cNvPr id="16" name="Text 9"/>
          <p:cNvSpPr txBox="1"/>
          <p:nvPr/>
        </p:nvSpPr>
        <p:spPr>
          <a:xfrm>
            <a:off x="565500" y="559250"/>
            <a:ext cx="11061000" cy="62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Ключевые элементы сборки</a:t>
            </a:r>
            <a:endParaRPr lang="en-US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322401" y="2606225"/>
            <a:ext cx="4730400" cy="231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Подготовка
</a:t>
            </a:r>
            <a:r>
              <a:rPr lang="en-US" sz="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Подготовьте инструменты и области работы. Проверьте наличие всех компонентов.</a:t>
            </a:r>
            <a:endParaRPr lang="en-US" sz="1900" dirty="0"/>
          </a:p>
        </p:txBody>
      </p:sp>
      <p:sp>
        <p:nvSpPr>
          <p:cNvPr id="4" name="Text 1"/>
          <p:cNvSpPr txBox="1"/>
          <p:nvPr/>
        </p:nvSpPr>
        <p:spPr>
          <a:xfrm>
            <a:off x="4191598" y="4872249"/>
            <a:ext cx="5270400" cy="231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Сборка
</a:t>
            </a:r>
            <a:r>
              <a:rPr lang="en-US" sz="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Соберите основные и вспомогательные блоки двигателя. Следуйте инструкциям.</a:t>
            </a:r>
            <a:endParaRPr lang="en-US" sz="1900" dirty="0"/>
          </a:p>
        </p:txBody>
      </p:sp>
      <p:sp>
        <p:nvSpPr>
          <p:cNvPr id="5" name="Text 2"/>
          <p:cNvSpPr txBox="1"/>
          <p:nvPr/>
        </p:nvSpPr>
        <p:spPr>
          <a:xfrm>
            <a:off x="7040476" y="2606225"/>
            <a:ext cx="4730400" cy="231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Тестирование
</a:t>
            </a:r>
            <a:r>
              <a:rPr lang="en-US" sz="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Проведите тестирование функциональности. Убедитесь в отсутствии утечек.</a:t>
            </a:r>
            <a:endParaRPr lang="en-US" sz="1900" dirty="0"/>
          </a:p>
        </p:txBody>
      </p:sp>
      <p:sp>
        <p:nvSpPr>
          <p:cNvPr id="6" name="Text 3"/>
          <p:cNvSpPr txBox="1"/>
          <p:nvPr/>
        </p:nvSpPr>
        <p:spPr>
          <a:xfrm>
            <a:off x="1386799" y="526300"/>
            <a:ext cx="9418500" cy="62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Процесс сборки</a:t>
            </a:r>
            <a:endParaRPr lang="en-US" sz="2900" dirty="0"/>
          </a:p>
        </p:txBody>
      </p:sp>
      <p:sp>
        <p:nvSpPr>
          <p:cNvPr id="7" name="Text 4"/>
          <p:cNvSpPr txBox="1"/>
          <p:nvPr/>
        </p:nvSpPr>
        <p:spPr>
          <a:xfrm>
            <a:off x="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2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49482" y="159818"/>
            <a:ext cx="6537900" cy="65379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49482" y="0"/>
            <a:ext cx="12741482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155920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2300" dirty="0"/>
          </a:p>
        </p:txBody>
      </p:sp>
      <p:sp>
        <p:nvSpPr>
          <p:cNvPr id="6" name="Text 1"/>
          <p:cNvSpPr txBox="1"/>
          <p:nvPr/>
        </p:nvSpPr>
        <p:spPr>
          <a:xfrm>
            <a:off x="5682475" y="853075"/>
            <a:ext cx="6140100" cy="5159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Разборка ротора и статора
</a:t>
            </a:r>
            <a:r>
              <a:rPr lang="en-US" sz="3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Разделение ротора и статора
</a:t>
            </a:r>
            <a:r>
              <a:rPr lang="en-US" sz="13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Аккуратно извлеките ротор из статора, избегая повреждений. Используйте специализированное оборудование для снятия, если это требуется.
</a:t>
            </a:r>
            <a:r>
              <a:rPr lang="en-US" sz="27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Обзор и анализ состояния
</a:t>
            </a:r>
            <a:r>
              <a:rPr lang="en-US" sz="13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Оцените состояние поверхности ротора и внутренние поверхности статора. Проверьте обмотки на целостность и отсутствие перегрева.</a:t>
            </a:r>
            <a:endParaRPr lang="en-US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5625" y="177200"/>
            <a:ext cx="6495600" cy="64956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5625" y="0"/>
            <a:ext cx="12717625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5567331" y="1278567"/>
            <a:ext cx="6432000" cy="62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Подготовка к обратной сборке</a:t>
            </a:r>
            <a:endParaRPr lang="en-US" sz="3200" dirty="0"/>
          </a:p>
        </p:txBody>
      </p:sp>
      <p:sp>
        <p:nvSpPr>
          <p:cNvPr id="6" name="Text 1"/>
          <p:cNvSpPr txBox="1"/>
          <p:nvPr/>
        </p:nvSpPr>
        <p:spPr>
          <a:xfrm>
            <a:off x="5570836" y="2185509"/>
            <a:ext cx="6107047" cy="190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Перед началом сборки убедитесь в чистоте всех деталей. Проверьте наличие новых уплотнений и подшипников. Эти элементы должны быть всегда в наличии.</a:t>
            </a:r>
            <a:endParaRPr lang="en-US" sz="1600" dirty="0"/>
          </a:p>
        </p:txBody>
      </p:sp>
      <p:sp>
        <p:nvSpPr>
          <p:cNvPr id="7" name="Text 2"/>
          <p:cNvSpPr txBox="1"/>
          <p:nvPr/>
        </p:nvSpPr>
        <p:spPr>
          <a:xfrm>
            <a:off x="5570836" y="3859655"/>
            <a:ext cx="6107047" cy="190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Соблюдайте инструкции по установке деталей на свои места. Внимательно следуйте инструкциям и используйте контрольный список, чтобы избежать ошибок.</a:t>
            </a:r>
            <a:endParaRPr lang="en-US" sz="1600" dirty="0"/>
          </a:p>
        </p:txBody>
      </p:sp>
      <p:sp>
        <p:nvSpPr>
          <p:cNvPr id="8" name="Text 3"/>
          <p:cNvSpPr txBox="1"/>
          <p:nvPr/>
        </p:nvSpPr>
        <p:spPr>
          <a:xfrm>
            <a:off x="1155920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2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225" y="468600"/>
            <a:ext cx="5910600" cy="59106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12722825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202425" y="1372975"/>
            <a:ext cx="5707500" cy="738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Проверка перед запуском</a:t>
            </a:r>
            <a:endParaRPr lang="en-US" sz="3200" dirty="0"/>
          </a:p>
        </p:txBody>
      </p:sp>
      <p:sp>
        <p:nvSpPr>
          <p:cNvPr id="6" name="Text 1"/>
          <p:cNvSpPr txBox="1"/>
          <p:nvPr/>
        </p:nvSpPr>
        <p:spPr>
          <a:xfrm>
            <a:off x="11640843" y="6400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2300" dirty="0"/>
          </a:p>
        </p:txBody>
      </p:sp>
      <p:sp>
        <p:nvSpPr>
          <p:cNvPr id="7" name="Text 2"/>
          <p:cNvSpPr txBox="1"/>
          <p:nvPr/>
        </p:nvSpPr>
        <p:spPr>
          <a:xfrm>
            <a:off x="1250860" y="4740398"/>
            <a:ext cx="5659200" cy="49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Проверьте стабильность работы двигателя. Отсутствие вибраций и посторонних шумов свидетельствует о успешной реализации процесса.</a:t>
            </a:r>
            <a:endParaRPr lang="en-US" sz="1600" dirty="0"/>
          </a:p>
        </p:txBody>
      </p:sp>
      <p:sp>
        <p:nvSpPr>
          <p:cNvPr id="8" name="Text 3"/>
          <p:cNvSpPr txBox="1"/>
          <p:nvPr/>
        </p:nvSpPr>
        <p:spPr>
          <a:xfrm>
            <a:off x="1250860" y="3265467"/>
            <a:ext cx="5659200" cy="49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завершения сборки подключите двигатель к источнику питания. Убедитесь в отсутствии обрыва в цепи или недостатков крепления.</a:t>
            </a:r>
            <a:endParaRPr lang="en-US" sz="1600" dirty="0"/>
          </a:p>
        </p:txBody>
      </p:sp>
      <p:sp>
        <p:nvSpPr>
          <p:cNvPr id="9" name="Text 4"/>
          <p:cNvSpPr txBox="1"/>
          <p:nvPr/>
        </p:nvSpPr>
        <p:spPr>
          <a:xfrm>
            <a:off x="576814" y="3250176"/>
            <a:ext cx="691200" cy="52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2800" dirty="0"/>
          </a:p>
        </p:txBody>
      </p:sp>
      <p:sp>
        <p:nvSpPr>
          <p:cNvPr id="10" name="Text 5"/>
          <p:cNvSpPr txBox="1"/>
          <p:nvPr/>
        </p:nvSpPr>
        <p:spPr>
          <a:xfrm>
            <a:off x="576814" y="4725101"/>
            <a:ext cx="691200" cy="52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48800" y="1607375"/>
            <a:ext cx="5122800" cy="312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95%
</a:t>
            </a:r>
            <a:r>
              <a:rPr lang="en-US" sz="1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Важное число </a:t>
            </a:r>
            <a:r>
              <a:rPr lang="en-US" sz="19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9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обслуживания</a:t>
            </a:r>
            <a:endParaRPr lang="en-US" sz="3000" dirty="0"/>
          </a:p>
        </p:txBody>
      </p:sp>
      <p:sp>
        <p:nvSpPr>
          <p:cNvPr id="4" name="Text 1"/>
          <p:cNvSpPr txBox="1"/>
          <p:nvPr/>
        </p:nvSpPr>
        <p:spPr>
          <a:xfrm>
            <a:off x="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2300" dirty="0"/>
          </a:p>
        </p:txBody>
      </p:sp>
      <p:sp>
        <p:nvSpPr>
          <p:cNvPr id="5" name="Text 2"/>
          <p:cNvSpPr txBox="1"/>
          <p:nvPr/>
        </p:nvSpPr>
        <p:spPr>
          <a:xfrm>
            <a:off x="6420400" y="2951825"/>
            <a:ext cx="5122800" cy="431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Правильная сборка и обслуживание двигателей обеспечивают эффективную работу на уровне до 95%.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5625" y="177200"/>
            <a:ext cx="6495600" cy="64956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5625" y="0"/>
            <a:ext cx="12717625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5567331" y="1278567"/>
            <a:ext cx="6432000" cy="62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Обслуживание и уход</a:t>
            </a:r>
            <a:endParaRPr lang="en-US" sz="3200" dirty="0"/>
          </a:p>
        </p:txBody>
      </p:sp>
      <p:sp>
        <p:nvSpPr>
          <p:cNvPr id="6" name="Text 1"/>
          <p:cNvSpPr txBox="1"/>
          <p:nvPr/>
        </p:nvSpPr>
        <p:spPr>
          <a:xfrm>
            <a:off x="5570836" y="2185509"/>
            <a:ext cx="6107047" cy="190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Регулярное обслуживание увеличивает срок службы двигателя. Периодически проверяйте состояние всех компонентов, особенно контактных соединений.</a:t>
            </a:r>
            <a:endParaRPr lang="en-US" sz="1600" dirty="0"/>
          </a:p>
        </p:txBody>
      </p:sp>
      <p:sp>
        <p:nvSpPr>
          <p:cNvPr id="7" name="Text 2"/>
          <p:cNvSpPr txBox="1"/>
          <p:nvPr/>
        </p:nvSpPr>
        <p:spPr>
          <a:xfrm>
            <a:off x="5570836" y="3859655"/>
            <a:ext cx="6107047" cy="190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Своевременная замена износившихся деталей помогает избежать простоев. Придерживайтесь стандартных процедур технического обслуживания.</a:t>
            </a:r>
            <a:endParaRPr lang="en-US" sz="1600" dirty="0"/>
          </a:p>
        </p:txBody>
      </p:sp>
      <p:sp>
        <p:nvSpPr>
          <p:cNvPr id="8" name="Text 3"/>
          <p:cNvSpPr txBox="1"/>
          <p:nvPr/>
        </p:nvSpPr>
        <p:spPr>
          <a:xfrm>
            <a:off x="1155920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23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335" y="2511713"/>
            <a:ext cx="424462" cy="4851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3483" y="2511713"/>
            <a:ext cx="485100" cy="4851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016" y="4753825"/>
            <a:ext cx="485100" cy="4851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3483" y="4753825"/>
            <a:ext cx="485100" cy="4851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1379075" y="2600375"/>
            <a:ext cx="38622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Инструкции производителя</a:t>
            </a:r>
            <a:endParaRPr lang="en-US" sz="1800" dirty="0"/>
          </a:p>
        </p:txBody>
      </p:sp>
      <p:sp>
        <p:nvSpPr>
          <p:cNvPr id="8" name="Text 1"/>
          <p:cNvSpPr txBox="1"/>
          <p:nvPr/>
        </p:nvSpPr>
        <p:spPr>
          <a:xfrm>
            <a:off x="693428" y="3223257"/>
            <a:ext cx="4899600" cy="215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Следуйте рекомендациям производителя для настройки и ремонта двигателя.</a:t>
            </a:r>
            <a:endParaRPr lang="en-US" sz="1400" dirty="0"/>
          </a:p>
        </p:txBody>
      </p:sp>
      <p:sp>
        <p:nvSpPr>
          <p:cNvPr id="9" name="Text 2"/>
          <p:cNvSpPr txBox="1"/>
          <p:nvPr/>
        </p:nvSpPr>
        <p:spPr>
          <a:xfrm>
            <a:off x="7017527" y="2600375"/>
            <a:ext cx="38622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Специализированные инструменты</a:t>
            </a:r>
            <a:endParaRPr lang="en-US" sz="1800" dirty="0"/>
          </a:p>
        </p:txBody>
      </p:sp>
      <p:sp>
        <p:nvSpPr>
          <p:cNvPr id="10" name="Text 3"/>
          <p:cNvSpPr txBox="1"/>
          <p:nvPr/>
        </p:nvSpPr>
        <p:spPr>
          <a:xfrm>
            <a:off x="6331895" y="3223257"/>
            <a:ext cx="4899600" cy="215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Специализированные инструменты необходимы для комплексной разборки и сборки.</a:t>
            </a:r>
            <a:endParaRPr lang="en-US" sz="1400" dirty="0"/>
          </a:p>
        </p:txBody>
      </p:sp>
      <p:sp>
        <p:nvSpPr>
          <p:cNvPr id="11" name="Text 4"/>
          <p:cNvSpPr txBox="1"/>
          <p:nvPr/>
        </p:nvSpPr>
        <p:spPr>
          <a:xfrm>
            <a:off x="1379075" y="4842475"/>
            <a:ext cx="38622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Проверка безопасности</a:t>
            </a:r>
            <a:endParaRPr lang="en-US" sz="1800" dirty="0"/>
          </a:p>
        </p:txBody>
      </p:sp>
      <p:sp>
        <p:nvSpPr>
          <p:cNvPr id="12" name="Text 5"/>
          <p:cNvSpPr txBox="1"/>
          <p:nvPr/>
        </p:nvSpPr>
        <p:spPr>
          <a:xfrm>
            <a:off x="693427" y="5469769"/>
            <a:ext cx="4899600" cy="215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Всегда проводите проверку на безопасность после всех процедур.</a:t>
            </a:r>
            <a:endParaRPr lang="en-US" sz="1400" dirty="0"/>
          </a:p>
        </p:txBody>
      </p:sp>
      <p:sp>
        <p:nvSpPr>
          <p:cNvPr id="13" name="Text 6"/>
          <p:cNvSpPr txBox="1"/>
          <p:nvPr/>
        </p:nvSpPr>
        <p:spPr>
          <a:xfrm>
            <a:off x="7017527" y="4842475"/>
            <a:ext cx="38622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Регулировка и подгонка</a:t>
            </a:r>
            <a:endParaRPr lang="en-US" sz="1800" dirty="0"/>
          </a:p>
        </p:txBody>
      </p:sp>
      <p:sp>
        <p:nvSpPr>
          <p:cNvPr id="14" name="Text 7"/>
          <p:cNvSpPr txBox="1"/>
          <p:nvPr/>
        </p:nvSpPr>
        <p:spPr>
          <a:xfrm>
            <a:off x="6331894" y="5469769"/>
            <a:ext cx="4899600" cy="215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Регулировка и проверка после замены деталей обеспечивают снижение риска поломок.</a:t>
            </a:r>
            <a:endParaRPr lang="en-US" sz="1400" dirty="0"/>
          </a:p>
        </p:txBody>
      </p:sp>
      <p:sp>
        <p:nvSpPr>
          <p:cNvPr id="15" name="Text 8"/>
          <p:cNvSpPr txBox="1"/>
          <p:nvPr/>
        </p:nvSpPr>
        <p:spPr>
          <a:xfrm>
            <a:off x="11558958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2300" dirty="0"/>
          </a:p>
        </p:txBody>
      </p:sp>
      <p:sp>
        <p:nvSpPr>
          <p:cNvPr id="16" name="Text 9"/>
          <p:cNvSpPr txBox="1"/>
          <p:nvPr/>
        </p:nvSpPr>
        <p:spPr>
          <a:xfrm>
            <a:off x="565500" y="559250"/>
            <a:ext cx="11061000" cy="62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Используемые ресурсы для обслуживания</a:t>
            </a:r>
            <a:endParaRPr lang="en-US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49482" y="159818"/>
            <a:ext cx="6537900" cy="65379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49482" y="0"/>
            <a:ext cx="12741482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155920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2300" dirty="0"/>
          </a:p>
        </p:txBody>
      </p:sp>
      <p:sp>
        <p:nvSpPr>
          <p:cNvPr id="6" name="Text 1"/>
          <p:cNvSpPr txBox="1"/>
          <p:nvPr/>
        </p:nvSpPr>
        <p:spPr>
          <a:xfrm>
            <a:off x="5682475" y="853075"/>
            <a:ext cx="6140100" cy="5159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Частые проблемы и решения
</a:t>
            </a:r>
            <a:r>
              <a:rPr lang="en-US" sz="3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Причины перегрева
</a:t>
            </a:r>
            <a:r>
              <a:rPr lang="en-US" sz="13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Перегрев может быть вызван неправильной смазкой или изношенными обмотками. Регулярная профилактика может предотвратить эти проблемы.
</a:t>
            </a:r>
            <a:r>
              <a:rPr lang="en-US" sz="27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Устранение вибраций
</a:t>
            </a:r>
            <a:r>
              <a:rPr lang="en-US" sz="13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Вибрации могут возникать из-за несбалансированного ротора или изношенных подшипников. Отбалансируйте ротор и замените подшипники при необходимости.</a:t>
            </a:r>
            <a:endParaRPr lang="en-US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225" y="468600"/>
            <a:ext cx="5910600" cy="59106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12722825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202425" y="1372975"/>
            <a:ext cx="5707500" cy="738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Повторная проверка после установки</a:t>
            </a:r>
            <a:endParaRPr lang="en-US" sz="3200" dirty="0"/>
          </a:p>
        </p:txBody>
      </p:sp>
      <p:sp>
        <p:nvSpPr>
          <p:cNvPr id="6" name="Text 1"/>
          <p:cNvSpPr txBox="1"/>
          <p:nvPr/>
        </p:nvSpPr>
        <p:spPr>
          <a:xfrm>
            <a:off x="1155920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2300" dirty="0"/>
          </a:p>
        </p:txBody>
      </p:sp>
      <p:sp>
        <p:nvSpPr>
          <p:cNvPr id="7" name="Text 2"/>
          <p:cNvSpPr txBox="1"/>
          <p:nvPr/>
        </p:nvSpPr>
        <p:spPr>
          <a:xfrm>
            <a:off x="1250860" y="4740398"/>
            <a:ext cx="5659200" cy="49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 двигатель несколько раз для проверки основных и вспомогательных функций. Оцените общее состояние после установки.</a:t>
            </a:r>
            <a:endParaRPr lang="en-US" sz="1600" dirty="0"/>
          </a:p>
        </p:txBody>
      </p:sp>
      <p:sp>
        <p:nvSpPr>
          <p:cNvPr id="8" name="Text 3"/>
          <p:cNvSpPr txBox="1"/>
          <p:nvPr/>
        </p:nvSpPr>
        <p:spPr>
          <a:xfrm>
            <a:off x="1250860" y="3265467"/>
            <a:ext cx="5659200" cy="49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Проверьте на утечки и стабильность работы, чтобы избежать будущих неисправностей. Это обеспечит долгий срок службы двигателя без простоев.</a:t>
            </a:r>
            <a:endParaRPr lang="en-US" sz="1600" dirty="0"/>
          </a:p>
        </p:txBody>
      </p:sp>
      <p:sp>
        <p:nvSpPr>
          <p:cNvPr id="9" name="Text 4"/>
          <p:cNvSpPr txBox="1"/>
          <p:nvPr/>
        </p:nvSpPr>
        <p:spPr>
          <a:xfrm>
            <a:off x="576814" y="3250176"/>
            <a:ext cx="691200" cy="52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2800" dirty="0"/>
          </a:p>
        </p:txBody>
      </p:sp>
      <p:sp>
        <p:nvSpPr>
          <p:cNvPr id="10" name="Text 5"/>
          <p:cNvSpPr txBox="1"/>
          <p:nvPr/>
        </p:nvSpPr>
        <p:spPr>
          <a:xfrm>
            <a:off x="576814" y="4725101"/>
            <a:ext cx="691200" cy="52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49482" y="159818"/>
            <a:ext cx="6537900" cy="65379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49482" y="0"/>
            <a:ext cx="12741482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155920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2300" dirty="0"/>
          </a:p>
        </p:txBody>
      </p:sp>
      <p:sp>
        <p:nvSpPr>
          <p:cNvPr id="6" name="Text 1"/>
          <p:cNvSpPr txBox="1"/>
          <p:nvPr/>
        </p:nvSpPr>
        <p:spPr>
          <a:xfrm>
            <a:off x="5682475" y="853075"/>
            <a:ext cx="6140100" cy="5159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Долговечность и экономичность
</a:t>
            </a:r>
            <a:r>
              <a:rPr lang="en-US" sz="3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Увеличение срока службы
</a:t>
            </a:r>
            <a:r>
              <a:rPr lang="en-US" sz="13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Регулярные проверки и корректное обслуживание обеспечивают долговечность двигателя. Это позволяет избежать частых замен и ремонтов.
</a:t>
            </a:r>
            <a:r>
              <a:rPr lang="en-US" sz="27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Экономия затрат
</a:t>
            </a:r>
            <a:r>
              <a:rPr lang="en-US" sz="13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Эффективное обслуживание помогает снизить расходы на энергию и ремонт. В долгосрочной перспективе это приводит к значительной экономии.</a:t>
            </a:r>
            <a:endParaRPr lang="en-US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896496" y="2857252"/>
            <a:ext cx="3806700" cy="600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Text 1"/>
          <p:cNvSpPr txBox="1"/>
          <p:nvPr/>
        </p:nvSpPr>
        <p:spPr>
          <a:xfrm>
            <a:off x="593525" y="1222350"/>
            <a:ext cx="11004900" cy="6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Заключительные шаги обслуживания</a:t>
            </a:r>
            <a:endParaRPr lang="en-US" sz="3200" dirty="0"/>
          </a:p>
        </p:txBody>
      </p:sp>
      <p:sp>
        <p:nvSpPr>
          <p:cNvPr id="5" name="Text 2"/>
          <p:cNvSpPr txBox="1"/>
          <p:nvPr/>
        </p:nvSpPr>
        <p:spPr>
          <a:xfrm>
            <a:off x="589875" y="2955038"/>
            <a:ext cx="3339600" cy="431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Позаботьтесь о возможности регулярной оценки состояния двигателя. Проводите проверки каждые полгода для поддержания функций.</a:t>
            </a:r>
            <a:endParaRPr lang="en-US" sz="1600" dirty="0"/>
          </a:p>
        </p:txBody>
      </p:sp>
      <p:sp>
        <p:nvSpPr>
          <p:cNvPr id="6" name="Text 3"/>
          <p:cNvSpPr txBox="1"/>
          <p:nvPr/>
        </p:nvSpPr>
        <p:spPr>
          <a:xfrm>
            <a:off x="4207675" y="2955038"/>
            <a:ext cx="3862200" cy="190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Рассмотрите внедрение предиктивного обслуживания. Это позволит заранее выявлять потенциальные проблемы.
</a:t>
            </a:r>
            <a:r>
              <a:rPr lang="en-US" sz="1600" dirty="0">
                <a:solidFill>
                  <a:srgbClr val="59595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00" dirty="0"/>
          </a:p>
        </p:txBody>
      </p:sp>
      <p:sp>
        <p:nvSpPr>
          <p:cNvPr id="7" name="Text 4"/>
          <p:cNvSpPr txBox="1"/>
          <p:nvPr/>
        </p:nvSpPr>
        <p:spPr>
          <a:xfrm>
            <a:off x="8258825" y="2955038"/>
            <a:ext cx="3339600" cy="1662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Поддерживайте документацию о сервисных работах. Это поможет в дальнейшем обслуживании и ремонтных работах.
</a:t>
            </a:r>
            <a:r>
              <a:rPr lang="en-US" sz="1600" dirty="0">
                <a:solidFill>
                  <a:srgbClr val="59595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00" dirty="0"/>
          </a:p>
        </p:txBody>
      </p:sp>
      <p:sp>
        <p:nvSpPr>
          <p:cNvPr id="8" name="Text 5"/>
          <p:cNvSpPr txBox="1"/>
          <p:nvPr/>
        </p:nvSpPr>
        <p:spPr>
          <a:xfrm>
            <a:off x="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23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1175" y="2123519"/>
            <a:ext cx="6488400" cy="3992862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2300" dirty="0"/>
          </a:p>
        </p:txBody>
      </p:sp>
      <p:sp>
        <p:nvSpPr>
          <p:cNvPr id="5" name="Text 1"/>
          <p:cNvSpPr txBox="1"/>
          <p:nvPr/>
        </p:nvSpPr>
        <p:spPr>
          <a:xfrm>
            <a:off x="461400" y="3035750"/>
            <a:ext cx="4634100" cy="2168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Эта диаграмма отображает расходы на обслуживание и замену асинхронного двигателя на протяжении пятилетнего периода.На графике видно, что расходы на замену двигателя снижаются с увеличением времени, в то время как затраты на обслуживание постепенно растут.</a:t>
            </a:r>
            <a:endParaRPr lang="en-US" sz="1600" dirty="0"/>
          </a:p>
        </p:txBody>
      </p:sp>
      <p:sp>
        <p:nvSpPr>
          <p:cNvPr id="6" name="Text 2"/>
          <p:cNvSpPr txBox="1"/>
          <p:nvPr/>
        </p:nvSpPr>
        <p:spPr>
          <a:xfrm>
            <a:off x="5541167" y="6420933"/>
            <a:ext cx="64884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r">
              <a:buNone/>
            </a:pPr>
            <a:r>
              <a:rPr lang="en-US" sz="1200" i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Инженерный отчет компании 'ЭнергоМаш', октябрь 2023</a:t>
            </a:r>
            <a:endParaRPr lang="en-US" sz="1200" dirty="0"/>
          </a:p>
        </p:txBody>
      </p:sp>
      <p:sp>
        <p:nvSpPr>
          <p:cNvPr id="7" name="Text 3"/>
          <p:cNvSpPr txBox="1"/>
          <p:nvPr/>
        </p:nvSpPr>
        <p:spPr>
          <a:xfrm>
            <a:off x="367592" y="444575"/>
            <a:ext cx="11456700" cy="620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Затраты на двигатель</a:t>
            </a:r>
            <a:endParaRPr lang="en-US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322401" y="2606225"/>
            <a:ext cx="4730400" cy="231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Внедрение новых технологий
</a:t>
            </a:r>
            <a:r>
              <a:rPr lang="en-US" sz="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Используйте новые материалы и методы для повышения надежности двигателей.</a:t>
            </a:r>
            <a:endParaRPr lang="en-US" sz="1900" dirty="0"/>
          </a:p>
        </p:txBody>
      </p:sp>
      <p:sp>
        <p:nvSpPr>
          <p:cNvPr id="4" name="Text 1"/>
          <p:cNvSpPr txBox="1"/>
          <p:nvPr/>
        </p:nvSpPr>
        <p:spPr>
          <a:xfrm>
            <a:off x="4191598" y="4872249"/>
            <a:ext cx="5270400" cy="231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Эффективное управление ресурсами
</a:t>
            </a:r>
            <a:r>
              <a:rPr lang="en-US" sz="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Рационально распределяйте ресурсы и средства для баланса затрат.</a:t>
            </a:r>
            <a:endParaRPr lang="en-US" sz="1900" dirty="0"/>
          </a:p>
        </p:txBody>
      </p:sp>
      <p:sp>
        <p:nvSpPr>
          <p:cNvPr id="5" name="Text 2"/>
          <p:cNvSpPr txBox="1"/>
          <p:nvPr/>
        </p:nvSpPr>
        <p:spPr>
          <a:xfrm>
            <a:off x="7040476" y="2606225"/>
            <a:ext cx="4730400" cy="231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Постоянное обучение персонала
</a:t>
            </a:r>
            <a:r>
              <a:rPr lang="en-US" sz="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Инвестируйте в обучение и повышение квалификации сотрудников.</a:t>
            </a:r>
            <a:endParaRPr lang="en-US" sz="1900" dirty="0"/>
          </a:p>
        </p:txBody>
      </p:sp>
      <p:sp>
        <p:nvSpPr>
          <p:cNvPr id="6" name="Text 3"/>
          <p:cNvSpPr txBox="1"/>
          <p:nvPr/>
        </p:nvSpPr>
        <p:spPr>
          <a:xfrm>
            <a:off x="1386799" y="526300"/>
            <a:ext cx="9418500" cy="62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Совершенствование процесса</a:t>
            </a:r>
            <a:endParaRPr lang="en-US" sz="2900" dirty="0"/>
          </a:p>
        </p:txBody>
      </p:sp>
      <p:sp>
        <p:nvSpPr>
          <p:cNvPr id="7" name="Text 4"/>
          <p:cNvSpPr txBox="1"/>
          <p:nvPr/>
        </p:nvSpPr>
        <p:spPr>
          <a:xfrm>
            <a:off x="0" y="6358500"/>
            <a:ext cx="632100" cy="1485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D9D9D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</a:t>
            </a:r>
            <a:endParaRPr lang="en-US" sz="23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54825" y="2567100"/>
            <a:ext cx="9940500" cy="1723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Эффективное обслуживание двигателей
</a:t>
            </a:r>
            <a:r>
              <a:rPr lang="en-US" sz="2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 правильном подходе, разборка и сборка асинхронного двигателя могут продлить его жизнь и повысить производительность. Обеспечение регулярных проверок и обслуживания предотвращает многие неисправности.</a:t>
            </a:r>
            <a:endParaRPr lang="en-US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862</Words>
  <Application>Microsoft Office PowerPoint</Application>
  <PresentationFormat>Широкоэкранный</PresentationFormat>
  <Paragraphs>97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Алексей Сергеевич Сторожилов</dc:creator>
  <cp:lastModifiedBy>Алексей</cp:lastModifiedBy>
  <cp:revision>4</cp:revision>
  <dcterms:created xsi:type="dcterms:W3CDTF">2024-11-20T03:41:50Z</dcterms:created>
  <dcterms:modified xsi:type="dcterms:W3CDTF">2025-01-16T02:39:12Z</dcterms:modified>
</cp:coreProperties>
</file>