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5" r:id="rId5"/>
    <p:sldId id="260" r:id="rId6"/>
    <p:sldId id="264" r:id="rId7"/>
    <p:sldId id="261" r:id="rId8"/>
    <p:sldId id="263" r:id="rId9"/>
    <p:sldId id="262" r:id="rId10"/>
    <p:sldId id="267" r:id="rId11"/>
    <p:sldId id="268"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0" d="100"/>
          <a:sy n="60" d="100"/>
        </p:scale>
        <p:origin x="-1572"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24.01.2023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24.01.2023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24.01.2023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24.01.2023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24.01.2023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24.01.2023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24.01.2023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24.01.2023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24.01.2023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24.01.2023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24.01.2023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24.01.2023</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https://catherineasquithgallery.com/uploads/posts/2021-02/1613462849_41-p-fon-dlya-prezentatsii-pro-pedagoga-46.png"/>
          <p:cNvPicPr>
            <a:picLocks noChangeAspect="1" noChangeArrowheads="1"/>
          </p:cNvPicPr>
          <p:nvPr/>
        </p:nvPicPr>
        <p:blipFill>
          <a:blip r:embed="rId2" cstate="print"/>
          <a:srcRect/>
          <a:stretch>
            <a:fillRect/>
          </a:stretch>
        </p:blipFill>
        <p:spPr bwMode="auto">
          <a:xfrm>
            <a:off x="0" y="-4551"/>
            <a:ext cx="9144000" cy="6862551"/>
          </a:xfrm>
          <a:prstGeom prst="rect">
            <a:avLst/>
          </a:prstGeom>
          <a:noFill/>
        </p:spPr>
      </p:pic>
      <p:sp>
        <p:nvSpPr>
          <p:cNvPr id="2" name="Заголовок 1"/>
          <p:cNvSpPr>
            <a:spLocks noGrp="1"/>
          </p:cNvSpPr>
          <p:nvPr>
            <p:ph type="ctrTitle"/>
          </p:nvPr>
        </p:nvSpPr>
        <p:spPr>
          <a:xfrm>
            <a:off x="395536" y="476672"/>
            <a:ext cx="8424936" cy="1470025"/>
          </a:xfrm>
        </p:spPr>
        <p:txBody>
          <a:bodyPr>
            <a:normAutofit fontScale="90000"/>
          </a:bodyPr>
          <a:lstStyle/>
          <a:p>
            <a:r>
              <a:rPr lang="ru-RU" sz="6000" dirty="0" smtClean="0">
                <a:solidFill>
                  <a:srgbClr val="C00000"/>
                </a:solidFill>
                <a:latin typeface="Comic Sans MS" pitchFamily="66" charset="0"/>
              </a:rPr>
              <a:t>5 языков </a:t>
            </a:r>
            <a:r>
              <a:rPr lang="ru-RU" sz="6000" dirty="0" smtClean="0">
                <a:solidFill>
                  <a:srgbClr val="C00000"/>
                </a:solidFill>
                <a:latin typeface="Comic Sans MS" pitchFamily="66" charset="0"/>
              </a:rPr>
              <a:t>любви </a:t>
            </a:r>
            <a:br>
              <a:rPr lang="ru-RU" sz="6000" dirty="0" smtClean="0">
                <a:solidFill>
                  <a:srgbClr val="C00000"/>
                </a:solidFill>
                <a:latin typeface="Comic Sans MS" pitchFamily="66" charset="0"/>
              </a:rPr>
            </a:br>
            <a:r>
              <a:rPr lang="ru-RU" sz="4000" dirty="0" smtClean="0">
                <a:solidFill>
                  <a:srgbClr val="C00000"/>
                </a:solidFill>
                <a:latin typeface="Comic Sans MS" pitchFamily="66" charset="0"/>
              </a:rPr>
              <a:t>или говорите</a:t>
            </a:r>
            <a:br>
              <a:rPr lang="ru-RU" sz="4000" dirty="0" smtClean="0">
                <a:solidFill>
                  <a:srgbClr val="C00000"/>
                </a:solidFill>
                <a:latin typeface="Comic Sans MS" pitchFamily="66" charset="0"/>
              </a:rPr>
            </a:br>
            <a:r>
              <a:rPr lang="ru-RU" sz="4000" dirty="0" smtClean="0">
                <a:solidFill>
                  <a:srgbClr val="C00000"/>
                </a:solidFill>
                <a:latin typeface="Comic Sans MS" pitchFamily="66" charset="0"/>
              </a:rPr>
              <a:t> </a:t>
            </a:r>
            <a:r>
              <a:rPr lang="ru-RU" sz="4000" dirty="0" smtClean="0">
                <a:solidFill>
                  <a:srgbClr val="C00000"/>
                </a:solidFill>
                <a:latin typeface="Comic Sans MS" pitchFamily="66" charset="0"/>
              </a:rPr>
              <a:t>на «языке любви» своего </a:t>
            </a:r>
            <a:r>
              <a:rPr lang="ru-RU" sz="4000" dirty="0" smtClean="0">
                <a:solidFill>
                  <a:srgbClr val="C00000"/>
                </a:solidFill>
                <a:latin typeface="Comic Sans MS" pitchFamily="66" charset="0"/>
              </a:rPr>
              <a:t>ребенка. </a:t>
            </a:r>
            <a:endParaRPr lang="ru-RU" sz="6000" dirty="0">
              <a:solidFill>
                <a:srgbClr val="C00000"/>
              </a:solidFill>
              <a:latin typeface="Comic Sans MS" pitchFamily="66" charset="0"/>
            </a:endParaRPr>
          </a:p>
        </p:txBody>
      </p:sp>
      <p:sp>
        <p:nvSpPr>
          <p:cNvPr id="3" name="Подзаголовок 2"/>
          <p:cNvSpPr>
            <a:spLocks noGrp="1"/>
          </p:cNvSpPr>
          <p:nvPr>
            <p:ph type="subTitle" idx="1"/>
          </p:nvPr>
        </p:nvSpPr>
        <p:spPr/>
        <p:txBody>
          <a:bodyPr/>
          <a:lstStyle/>
          <a:p>
            <a:endParaRPr lang="ru-RU"/>
          </a:p>
        </p:txBody>
      </p:sp>
      <p:pic>
        <p:nvPicPr>
          <p:cNvPr id="9218" name="Picture 2" descr="https://paradisedate.com.ua/wp-content/uploads/2017/01/yaziky_lybvi_1.png"/>
          <p:cNvPicPr>
            <a:picLocks noChangeAspect="1" noChangeArrowheads="1"/>
          </p:cNvPicPr>
          <p:nvPr/>
        </p:nvPicPr>
        <p:blipFill>
          <a:blip r:embed="rId3" cstate="print"/>
          <a:srcRect/>
          <a:stretch>
            <a:fillRect/>
          </a:stretch>
        </p:blipFill>
        <p:spPr bwMode="auto">
          <a:xfrm>
            <a:off x="1403648" y="2492896"/>
            <a:ext cx="6324444" cy="3096344"/>
          </a:xfrm>
          <a:prstGeom prst="rect">
            <a:avLst/>
          </a:prstGeom>
          <a:ln w="88900" cap="sq" cmpd="thickThin">
            <a:solidFill>
              <a:srgbClr val="FF0000"/>
            </a:solidFill>
            <a:prstDash val="solid"/>
            <a:miter lim="800000"/>
          </a:ln>
          <a:effectLst>
            <a:innerShdw blurRad="76200">
              <a:srgbClr val="000000"/>
            </a:innerShdw>
          </a:effectLst>
        </p:spPr>
      </p:pic>
      <p:sp>
        <p:nvSpPr>
          <p:cNvPr id="6" name="Прямоугольник 5"/>
          <p:cNvSpPr/>
          <p:nvPr/>
        </p:nvSpPr>
        <p:spPr>
          <a:xfrm>
            <a:off x="1979712" y="5805264"/>
            <a:ext cx="5606022" cy="369332"/>
          </a:xfrm>
          <a:prstGeom prst="rect">
            <a:avLst/>
          </a:prstGeom>
        </p:spPr>
        <p:txBody>
          <a:bodyPr wrap="none">
            <a:spAutoFit/>
          </a:bodyPr>
          <a:lstStyle/>
          <a:p>
            <a:r>
              <a:rPr lang="ru-RU" dirty="0" smtClean="0">
                <a:solidFill>
                  <a:srgbClr val="C00000"/>
                </a:solidFill>
                <a:latin typeface="Comic Sans MS" pitchFamily="66" charset="0"/>
              </a:rPr>
              <a:t> Педагог-психолог: Бессонова Анна Викторовна</a:t>
            </a:r>
            <a:endParaRPr lang="ru-RU" dirty="0"/>
          </a:p>
        </p:txBody>
      </p:sp>
      <p:sp>
        <p:nvSpPr>
          <p:cNvPr id="11265" name="Rectangle 1"/>
          <p:cNvSpPr>
            <a:spLocks noChangeArrowheads="1"/>
          </p:cNvSpPr>
          <p:nvPr/>
        </p:nvSpPr>
        <p:spPr bwMode="auto">
          <a:xfrm>
            <a:off x="1043608" y="6381328"/>
            <a:ext cx="7668344" cy="21544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8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Материал подготовлен при помощи Интернет-ресурсов.</a:t>
            </a:r>
            <a:r>
              <a:rPr kumimoji="0" lang="ru-RU" sz="8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https://catherineasquithgallery.com/uploads/posts/2021-02/1613462849_41-p-fon-dlya-prezentatsii-pro-pedagoga-46.png"/>
          <p:cNvPicPr>
            <a:picLocks noChangeAspect="1" noChangeArrowheads="1"/>
          </p:cNvPicPr>
          <p:nvPr/>
        </p:nvPicPr>
        <p:blipFill>
          <a:blip r:embed="rId2" cstate="print"/>
          <a:srcRect/>
          <a:stretch>
            <a:fillRect/>
          </a:stretch>
        </p:blipFill>
        <p:spPr bwMode="auto">
          <a:xfrm>
            <a:off x="0" y="-4551"/>
            <a:ext cx="9144000" cy="6862551"/>
          </a:xfrm>
          <a:prstGeom prst="rect">
            <a:avLst/>
          </a:prstGeom>
          <a:noFill/>
        </p:spPr>
      </p:pic>
      <p:sp>
        <p:nvSpPr>
          <p:cNvPr id="3" name="Содержимое 2"/>
          <p:cNvSpPr>
            <a:spLocks noGrp="1"/>
          </p:cNvSpPr>
          <p:nvPr>
            <p:ph idx="1"/>
          </p:nvPr>
        </p:nvSpPr>
        <p:spPr>
          <a:xfrm>
            <a:off x="0" y="332656"/>
            <a:ext cx="9144000" cy="4569371"/>
          </a:xfrm>
        </p:spPr>
        <p:txBody>
          <a:bodyPr>
            <a:normAutofit/>
          </a:bodyPr>
          <a:lstStyle/>
          <a:p>
            <a:pPr algn="just">
              <a:buNone/>
            </a:pPr>
            <a:r>
              <a:rPr lang="ru-RU" i="1" dirty="0" smtClean="0"/>
              <a:t>    </a:t>
            </a:r>
            <a:r>
              <a:rPr lang="ru-RU" sz="2800" i="1" dirty="0" smtClean="0">
                <a:solidFill>
                  <a:srgbClr val="C00000"/>
                </a:solidFill>
                <a:latin typeface="Comic Sans MS" pitchFamily="66" charset="0"/>
              </a:rPr>
              <a:t>В душе каждого ребенка </a:t>
            </a:r>
            <a:r>
              <a:rPr lang="ru-RU" sz="2800" b="1" i="1" dirty="0" smtClean="0">
                <a:solidFill>
                  <a:srgbClr val="C00000"/>
                </a:solidFill>
                <a:latin typeface="Comic Sans MS" pitchFamily="66" charset="0"/>
              </a:rPr>
              <a:t>есть эмоциональный сосуд</a:t>
            </a:r>
            <a:r>
              <a:rPr lang="ru-RU" sz="2800" i="1" dirty="0" smtClean="0">
                <a:solidFill>
                  <a:srgbClr val="C00000"/>
                </a:solidFill>
                <a:latin typeface="Comic Sans MS" pitchFamily="66" charset="0"/>
              </a:rPr>
              <a:t>, который нужно наполнять безусловной любовью. Когда малыш чувствует себя любимым, он развивается нормально, когда же емкость опустошается, начинаются проблемы. Большинство родителей очень любят своих детей, но не всегда умеют наполнять этот самый сосуд любовью, показывать свою любовь, говорить с ними на одном языке любви </a:t>
            </a:r>
          </a:p>
          <a:p>
            <a:pPr algn="just">
              <a:buNone/>
            </a:pPr>
            <a:r>
              <a:rPr lang="ru-RU" sz="2800" i="1" dirty="0" smtClean="0">
                <a:solidFill>
                  <a:srgbClr val="C00000"/>
                </a:solidFill>
                <a:latin typeface="Comic Sans MS" pitchFamily="66" charset="0"/>
              </a:rPr>
              <a:t>     </a:t>
            </a:r>
            <a:r>
              <a:rPr lang="ru-RU" sz="1800" i="1" dirty="0" smtClean="0">
                <a:solidFill>
                  <a:srgbClr val="C00000"/>
                </a:solidFill>
                <a:latin typeface="Comic Sans MS" pitchFamily="66" charset="0"/>
              </a:rPr>
              <a:t>(по материалам книги </a:t>
            </a:r>
            <a:r>
              <a:rPr lang="ru-RU" sz="1800" i="1" dirty="0" err="1" smtClean="0">
                <a:solidFill>
                  <a:srgbClr val="C00000"/>
                </a:solidFill>
                <a:latin typeface="Comic Sans MS" pitchFamily="66" charset="0"/>
              </a:rPr>
              <a:t>Гэри</a:t>
            </a:r>
            <a:r>
              <a:rPr lang="ru-RU" sz="1800" i="1" dirty="0" smtClean="0">
                <a:solidFill>
                  <a:srgbClr val="C00000"/>
                </a:solidFill>
                <a:latin typeface="Comic Sans MS" pitchFamily="66" charset="0"/>
              </a:rPr>
              <a:t> </a:t>
            </a:r>
            <a:r>
              <a:rPr lang="ru-RU" sz="1800" i="1" dirty="0" err="1" smtClean="0">
                <a:solidFill>
                  <a:srgbClr val="C00000"/>
                </a:solidFill>
                <a:latin typeface="Comic Sans MS" pitchFamily="66" charset="0"/>
              </a:rPr>
              <a:t>Чепмэна</a:t>
            </a:r>
            <a:r>
              <a:rPr lang="ru-RU" sz="1800" i="1" dirty="0" smtClean="0">
                <a:solidFill>
                  <a:srgbClr val="C00000"/>
                </a:solidFill>
                <a:latin typeface="Comic Sans MS" pitchFamily="66" charset="0"/>
              </a:rPr>
              <a:t>). </a:t>
            </a:r>
            <a:endParaRPr lang="ru-RU" sz="2800" dirty="0" smtClean="0">
              <a:solidFill>
                <a:srgbClr val="C00000"/>
              </a:solidFill>
              <a:latin typeface="Comic Sans MS" pitchFamily="66" charset="0"/>
            </a:endParaRPr>
          </a:p>
          <a:p>
            <a:endParaRPr lang="ru-RU" dirty="0"/>
          </a:p>
        </p:txBody>
      </p:sp>
      <p:pic>
        <p:nvPicPr>
          <p:cNvPr id="8193" name="Picture 1" descr="C:\Users\Anna\Desktop\5 языков\depositphotos_91932164-stock-illustration-mason-jar-with-heart-love.jpg"/>
          <p:cNvPicPr>
            <a:picLocks noChangeAspect="1" noChangeArrowheads="1"/>
          </p:cNvPicPr>
          <p:nvPr/>
        </p:nvPicPr>
        <p:blipFill>
          <a:blip r:embed="rId3" cstate="print"/>
          <a:srcRect/>
          <a:stretch>
            <a:fillRect/>
          </a:stretch>
        </p:blipFill>
        <p:spPr bwMode="auto">
          <a:xfrm>
            <a:off x="5940152" y="4310739"/>
            <a:ext cx="2843808" cy="2547261"/>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dirty="0"/>
          </a:p>
        </p:txBody>
      </p:sp>
      <p:pic>
        <p:nvPicPr>
          <p:cNvPr id="7170" name="Picture 2" descr="https://para-portal.ru/upload/iblock/284/2848604f27f69c3a22f16c5cacfce58f.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6" descr="https://catherineasquithgallery.com/uploads/posts/2021-02/1613462849_41-p-fon-dlya-prezentatsii-pro-pedagoga-46.png"/>
          <p:cNvPicPr>
            <a:picLocks noChangeAspect="1" noChangeArrowheads="1"/>
          </p:cNvPicPr>
          <p:nvPr/>
        </p:nvPicPr>
        <p:blipFill>
          <a:blip r:embed="rId2" cstate="print"/>
          <a:srcRect/>
          <a:stretch>
            <a:fillRect/>
          </a:stretch>
        </p:blipFill>
        <p:spPr bwMode="auto">
          <a:xfrm>
            <a:off x="0" y="-4551"/>
            <a:ext cx="9144000" cy="6862551"/>
          </a:xfrm>
          <a:prstGeom prst="rect">
            <a:avLst/>
          </a:prstGeom>
          <a:noFill/>
        </p:spPr>
      </p:pic>
      <p:sp>
        <p:nvSpPr>
          <p:cNvPr id="11267" name="Rectangle 5"/>
          <p:cNvSpPr>
            <a:spLocks noGrp="1" noChangeArrowheads="1"/>
          </p:cNvSpPr>
          <p:nvPr>
            <p:ph type="title"/>
          </p:nvPr>
        </p:nvSpPr>
        <p:spPr>
          <a:xfrm>
            <a:off x="0" y="144463"/>
            <a:ext cx="9144000" cy="868362"/>
          </a:xfrm>
        </p:spPr>
        <p:txBody>
          <a:bodyPr/>
          <a:lstStyle/>
          <a:p>
            <a:pPr eaLnBrk="1" hangingPunct="1"/>
            <a:r>
              <a:rPr lang="ru-RU" altLang="ru-RU" sz="4000" b="1" dirty="0" smtClean="0">
                <a:solidFill>
                  <a:srgbClr val="C00000"/>
                </a:solidFill>
                <a:latin typeface="Comic Sans MS" pitchFamily="66" charset="0"/>
              </a:rPr>
              <a:t>Как узнать язык любви:</a:t>
            </a:r>
          </a:p>
        </p:txBody>
      </p:sp>
      <p:sp>
        <p:nvSpPr>
          <p:cNvPr id="11268" name="Rectangle 6"/>
          <p:cNvSpPr>
            <a:spLocks noGrp="1" noChangeArrowheads="1"/>
          </p:cNvSpPr>
          <p:nvPr>
            <p:ph type="body" idx="1"/>
          </p:nvPr>
        </p:nvSpPr>
        <p:spPr>
          <a:xfrm>
            <a:off x="457200" y="836613"/>
            <a:ext cx="8229600" cy="4525962"/>
          </a:xfrm>
        </p:spPr>
        <p:txBody>
          <a:bodyPr/>
          <a:lstStyle/>
          <a:p>
            <a:pPr marL="0" indent="0" eaLnBrk="1" hangingPunct="1">
              <a:lnSpc>
                <a:spcPct val="150000"/>
              </a:lnSpc>
              <a:buFontTx/>
              <a:buNone/>
            </a:pPr>
            <a:r>
              <a:rPr lang="ru-RU" altLang="ru-RU" sz="2400" dirty="0" smtClean="0"/>
              <a:t>- </a:t>
            </a:r>
            <a:r>
              <a:rPr lang="ru-RU" altLang="ru-RU" sz="2800" dirty="0" smtClean="0">
                <a:solidFill>
                  <a:srgbClr val="FF0000"/>
                </a:solidFill>
                <a:latin typeface="Comic Sans MS" pitchFamily="66" charset="0"/>
              </a:rPr>
              <a:t>Присмотритесь к вашему ближнему;</a:t>
            </a:r>
          </a:p>
          <a:p>
            <a:pPr marL="0" indent="0" eaLnBrk="1" hangingPunct="1">
              <a:lnSpc>
                <a:spcPct val="150000"/>
              </a:lnSpc>
              <a:buFontTx/>
              <a:buNone/>
            </a:pPr>
            <a:r>
              <a:rPr lang="ru-RU" altLang="ru-RU" sz="2800" dirty="0" smtClean="0">
                <a:solidFill>
                  <a:srgbClr val="FF0000"/>
                </a:solidFill>
                <a:latin typeface="Comic Sans MS" pitchFamily="66" charset="0"/>
              </a:rPr>
              <a:t>- Как он сам выражает любовь?</a:t>
            </a:r>
          </a:p>
          <a:p>
            <a:pPr marL="0" indent="0" eaLnBrk="1" hangingPunct="1">
              <a:lnSpc>
                <a:spcPct val="150000"/>
              </a:lnSpc>
              <a:buFontTx/>
              <a:buNone/>
            </a:pPr>
            <a:r>
              <a:rPr lang="ru-RU" altLang="ru-RU" sz="2800" dirty="0" smtClean="0">
                <a:solidFill>
                  <a:srgbClr val="FF0000"/>
                </a:solidFill>
                <a:latin typeface="Comic Sans MS" pitchFamily="66" charset="0"/>
              </a:rPr>
              <a:t>- О чём он просит чаще всего?</a:t>
            </a:r>
          </a:p>
          <a:p>
            <a:pPr marL="0" indent="0" eaLnBrk="1" hangingPunct="1">
              <a:lnSpc>
                <a:spcPct val="150000"/>
              </a:lnSpc>
              <a:buFontTx/>
              <a:buNone/>
            </a:pPr>
            <a:r>
              <a:rPr lang="ru-RU" altLang="ru-RU" sz="2800" dirty="0" smtClean="0">
                <a:solidFill>
                  <a:srgbClr val="FF0000"/>
                </a:solidFill>
                <a:latin typeface="Comic Sans MS" pitchFamily="66" charset="0"/>
              </a:rPr>
              <a:t>- Что ему нравится?</a:t>
            </a:r>
          </a:p>
        </p:txBody>
      </p:sp>
      <p:sp>
        <p:nvSpPr>
          <p:cNvPr id="11269" name="AutoShape 8" descr="0917142947bfa515212111e8a9eca47e_fitted_740x0"/>
          <p:cNvSpPr>
            <a:spLocks noChangeAspect="1" noChangeArrowheads="1"/>
          </p:cNvSpPr>
          <p:nvPr/>
        </p:nvSpPr>
        <p:spPr bwMode="auto">
          <a:xfrm>
            <a:off x="4419600" y="3276600"/>
            <a:ext cx="304800" cy="304800"/>
          </a:xfrm>
          <a:prstGeom prst="rect">
            <a:avLst/>
          </a:prstGeom>
          <a:noFill/>
          <a:ln w="9525">
            <a:noFill/>
            <a:miter lim="800000"/>
            <a:headEnd/>
            <a:tailEnd/>
          </a:ln>
        </p:spPr>
        <p:txBody>
          <a:bodyPr/>
          <a:lstStyle/>
          <a:p>
            <a:pPr eaLnBrk="1" hangingPunct="1"/>
            <a:endParaRPr lang="ru-RU" altLang="ru-RU"/>
          </a:p>
        </p:txBody>
      </p:sp>
      <p:sp>
        <p:nvSpPr>
          <p:cNvPr id="11270" name="AutoShape 10" descr="3d3image5"/>
          <p:cNvSpPr>
            <a:spLocks noChangeAspect="1" noChangeArrowheads="1"/>
          </p:cNvSpPr>
          <p:nvPr/>
        </p:nvSpPr>
        <p:spPr bwMode="auto">
          <a:xfrm>
            <a:off x="4419600" y="3276600"/>
            <a:ext cx="304800" cy="304800"/>
          </a:xfrm>
          <a:prstGeom prst="rect">
            <a:avLst/>
          </a:prstGeom>
          <a:noFill/>
          <a:ln w="9525">
            <a:noFill/>
            <a:miter lim="800000"/>
            <a:headEnd/>
            <a:tailEnd/>
          </a:ln>
        </p:spPr>
        <p:txBody>
          <a:bodyPr/>
          <a:lstStyle/>
          <a:p>
            <a:pPr eaLnBrk="1" hangingPunct="1"/>
            <a:endParaRPr lang="ru-RU" altLang="ru-RU"/>
          </a:p>
        </p:txBody>
      </p:sp>
      <p:sp>
        <p:nvSpPr>
          <p:cNvPr id="11271" name="AutoShape 12" descr="deti-svobodi-v2"/>
          <p:cNvSpPr>
            <a:spLocks noChangeAspect="1" noChangeArrowheads="1"/>
          </p:cNvSpPr>
          <p:nvPr/>
        </p:nvSpPr>
        <p:spPr bwMode="auto">
          <a:xfrm>
            <a:off x="4419600" y="3276600"/>
            <a:ext cx="304800" cy="304800"/>
          </a:xfrm>
          <a:prstGeom prst="rect">
            <a:avLst/>
          </a:prstGeom>
          <a:noFill/>
          <a:ln w="9525">
            <a:noFill/>
            <a:miter lim="800000"/>
            <a:headEnd/>
            <a:tailEnd/>
          </a:ln>
        </p:spPr>
        <p:txBody>
          <a:bodyPr/>
          <a:lstStyle/>
          <a:p>
            <a:pPr eaLnBrk="1" hangingPunct="1"/>
            <a:endParaRPr lang="ru-RU" altLang="ru-RU"/>
          </a:p>
        </p:txBody>
      </p:sp>
      <p:pic>
        <p:nvPicPr>
          <p:cNvPr id="9" name="Picture 2" descr="https://www.live-and-learn.ru/upload/iblock/ad9/Pyat-yazykov-lyubvi.jpg"/>
          <p:cNvPicPr>
            <a:picLocks noChangeAspect="1" noChangeArrowheads="1"/>
          </p:cNvPicPr>
          <p:nvPr/>
        </p:nvPicPr>
        <p:blipFill>
          <a:blip r:embed="rId3" cstate="print"/>
          <a:srcRect/>
          <a:stretch>
            <a:fillRect/>
          </a:stretch>
        </p:blipFill>
        <p:spPr bwMode="auto">
          <a:xfrm>
            <a:off x="5364088" y="2996952"/>
            <a:ext cx="3528392" cy="352839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https://catherineasquithgallery.com/uploads/posts/2021-02/1613462849_41-p-fon-dlya-prezentatsii-pro-pedagoga-46.png"/>
          <p:cNvPicPr>
            <a:picLocks noChangeAspect="1" noChangeArrowheads="1"/>
          </p:cNvPicPr>
          <p:nvPr/>
        </p:nvPicPr>
        <p:blipFill>
          <a:blip r:embed="rId2" cstate="print"/>
          <a:srcRect/>
          <a:stretch>
            <a:fillRect/>
          </a:stretch>
        </p:blipFill>
        <p:spPr bwMode="auto">
          <a:xfrm>
            <a:off x="0" y="-4551"/>
            <a:ext cx="9144000" cy="6862551"/>
          </a:xfrm>
          <a:prstGeom prst="rect">
            <a:avLst/>
          </a:prstGeom>
          <a:noFill/>
        </p:spPr>
      </p:pic>
      <p:sp>
        <p:nvSpPr>
          <p:cNvPr id="2" name="Заголовок 1"/>
          <p:cNvSpPr>
            <a:spLocks noGrp="1"/>
          </p:cNvSpPr>
          <p:nvPr>
            <p:ph type="title"/>
          </p:nvPr>
        </p:nvSpPr>
        <p:spPr>
          <a:xfrm>
            <a:off x="467544" y="404664"/>
            <a:ext cx="8229600" cy="1143000"/>
          </a:xfrm>
        </p:spPr>
        <p:txBody>
          <a:bodyPr>
            <a:normAutofit fontScale="90000"/>
          </a:bodyPr>
          <a:lstStyle/>
          <a:p>
            <a:r>
              <a:rPr lang="ru-RU" sz="3100" b="1" dirty="0" smtClean="0">
                <a:solidFill>
                  <a:srgbClr val="C00000"/>
                </a:solidFill>
                <a:latin typeface="Comic Sans MS" pitchFamily="66" charset="0"/>
              </a:rPr>
              <a:t>Если первичный язык любви вашего ребенка - прикосновения, то:</a:t>
            </a:r>
            <a:r>
              <a:rPr lang="ru-RU" dirty="0" smtClean="0"/>
              <a:t/>
            </a:r>
            <a:br>
              <a:rPr lang="ru-RU" dirty="0" smtClean="0"/>
            </a:br>
            <a:endParaRPr lang="ru-RU" dirty="0"/>
          </a:p>
        </p:txBody>
      </p:sp>
      <p:sp>
        <p:nvSpPr>
          <p:cNvPr id="3" name="Содержимое 2"/>
          <p:cNvSpPr>
            <a:spLocks noGrp="1"/>
          </p:cNvSpPr>
          <p:nvPr>
            <p:ph idx="1"/>
          </p:nvPr>
        </p:nvSpPr>
        <p:spPr>
          <a:xfrm>
            <a:off x="251520" y="1600200"/>
            <a:ext cx="8892480" cy="4525963"/>
          </a:xfrm>
        </p:spPr>
        <p:txBody>
          <a:bodyPr>
            <a:normAutofit fontScale="85000" lnSpcReduction="20000"/>
          </a:bodyPr>
          <a:lstStyle/>
          <a:p>
            <a:pPr lvl="0"/>
            <a:r>
              <a:rPr lang="ru-RU" dirty="0" smtClean="0">
                <a:solidFill>
                  <a:srgbClr val="FF0000"/>
                </a:solidFill>
                <a:latin typeface="Comic Sans MS" pitchFamily="66" charset="0"/>
              </a:rPr>
              <a:t>при встречах и расставаниях обнимайте ребенка;</a:t>
            </a:r>
          </a:p>
          <a:p>
            <a:pPr lvl="0"/>
            <a:r>
              <a:rPr lang="ru-RU" dirty="0" smtClean="0">
                <a:solidFill>
                  <a:srgbClr val="FF0000"/>
                </a:solidFill>
                <a:latin typeface="Comic Sans MS" pitchFamily="66" charset="0"/>
              </a:rPr>
              <a:t>если ребенок взволнован, погладьте его по голове;</a:t>
            </a:r>
          </a:p>
          <a:p>
            <a:pPr lvl="0"/>
            <a:r>
              <a:rPr lang="ru-RU" dirty="0" smtClean="0">
                <a:solidFill>
                  <a:srgbClr val="FF0000"/>
                </a:solidFill>
                <a:latin typeface="Comic Sans MS" pitchFamily="66" charset="0"/>
              </a:rPr>
              <a:t>обнимайте ребенка всякий раз, когда </a:t>
            </a:r>
            <a:r>
              <a:rPr lang="ru-RU" dirty="0" err="1" smtClean="0">
                <a:solidFill>
                  <a:srgbClr val="FF0000"/>
                </a:solidFill>
                <a:latin typeface="Comic Sans MS" pitchFamily="66" charset="0"/>
              </a:rPr>
              <a:t>он\она</a:t>
            </a:r>
            <a:r>
              <a:rPr lang="ru-RU" dirty="0" smtClean="0">
                <a:solidFill>
                  <a:srgbClr val="FF0000"/>
                </a:solidFill>
                <a:latin typeface="Comic Sans MS" pitchFamily="66" charset="0"/>
              </a:rPr>
              <a:t> приходит из детского сада;</a:t>
            </a:r>
          </a:p>
          <a:p>
            <a:pPr lvl="0"/>
            <a:r>
              <a:rPr lang="ru-RU" dirty="0" smtClean="0">
                <a:solidFill>
                  <a:srgbClr val="FF0000"/>
                </a:solidFill>
                <a:latin typeface="Comic Sans MS" pitchFamily="66" charset="0"/>
              </a:rPr>
              <a:t>дарите малышу плюшевые игрушки, пледы, что-нибудь уютное:</a:t>
            </a:r>
          </a:p>
          <a:p>
            <a:pPr lvl="0"/>
            <a:r>
              <a:rPr lang="ru-RU" dirty="0" smtClean="0">
                <a:solidFill>
                  <a:srgbClr val="FF0000"/>
                </a:solidFill>
                <a:latin typeface="Comic Sans MS" pitchFamily="66" charset="0"/>
              </a:rPr>
              <a:t>читая на ночь, ложитесь рядышком и обнимайте ребенка;</a:t>
            </a:r>
          </a:p>
          <a:p>
            <a:pPr lvl="0"/>
            <a:r>
              <a:rPr lang="ru-RU" smtClean="0">
                <a:solidFill>
                  <a:srgbClr val="FF0000"/>
                </a:solidFill>
                <a:latin typeface="Comic Sans MS" pitchFamily="66" charset="0"/>
              </a:rPr>
              <a:t>собирайте </a:t>
            </a:r>
            <a:r>
              <a:rPr lang="ru-RU" dirty="0" smtClean="0">
                <a:solidFill>
                  <a:srgbClr val="FF0000"/>
                </a:solidFill>
                <a:latin typeface="Comic Sans MS" pitchFamily="66" charset="0"/>
              </a:rPr>
              <a:t>всю семью для всеобщих «</a:t>
            </a:r>
            <a:r>
              <a:rPr lang="ru-RU" dirty="0" err="1" smtClean="0">
                <a:solidFill>
                  <a:srgbClr val="FF0000"/>
                </a:solidFill>
                <a:latin typeface="Comic Sans MS" pitchFamily="66" charset="0"/>
              </a:rPr>
              <a:t>обнималок</a:t>
            </a:r>
            <a:r>
              <a:rPr lang="ru-RU" dirty="0" smtClean="0">
                <a:solidFill>
                  <a:srgbClr val="FF0000"/>
                </a:solidFill>
                <a:latin typeface="Comic Sans MS" pitchFamily="66" charset="0"/>
              </a:rPr>
              <a:t>».</a:t>
            </a:r>
          </a:p>
          <a:p>
            <a:endParaRPr lang="ru-RU"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https://catherineasquithgallery.com/uploads/posts/2021-02/1613462849_41-p-fon-dlya-prezentatsii-pro-pedagoga-46.png"/>
          <p:cNvPicPr>
            <a:picLocks noChangeAspect="1" noChangeArrowheads="1"/>
          </p:cNvPicPr>
          <p:nvPr/>
        </p:nvPicPr>
        <p:blipFill>
          <a:blip r:embed="rId2" cstate="print"/>
          <a:srcRect/>
          <a:stretch>
            <a:fillRect/>
          </a:stretch>
        </p:blipFill>
        <p:spPr bwMode="auto">
          <a:xfrm>
            <a:off x="0" y="-4551"/>
            <a:ext cx="9144000" cy="6862551"/>
          </a:xfrm>
          <a:prstGeom prst="rect">
            <a:avLst/>
          </a:prstGeom>
          <a:noFill/>
        </p:spPr>
      </p:pic>
      <p:sp>
        <p:nvSpPr>
          <p:cNvPr id="2" name="Заголовок 1"/>
          <p:cNvSpPr>
            <a:spLocks noGrp="1"/>
          </p:cNvSpPr>
          <p:nvPr>
            <p:ph type="title"/>
          </p:nvPr>
        </p:nvSpPr>
        <p:spPr/>
        <p:txBody>
          <a:bodyPr>
            <a:noAutofit/>
          </a:bodyPr>
          <a:lstStyle/>
          <a:p>
            <a:r>
              <a:rPr lang="ru-RU" altLang="ru-RU" sz="3600" b="1" dirty="0" smtClean="0">
                <a:solidFill>
                  <a:srgbClr val="FF0000"/>
                </a:solidFill>
                <a:latin typeface="Comic Sans MS" pitchFamily="66" charset="0"/>
              </a:rPr>
              <a:t>Если первичный язык любви вашего ребенка - помощь:</a:t>
            </a:r>
          </a:p>
        </p:txBody>
      </p:sp>
      <p:sp>
        <p:nvSpPr>
          <p:cNvPr id="3" name="Содержимое 2"/>
          <p:cNvSpPr>
            <a:spLocks noGrp="1"/>
          </p:cNvSpPr>
          <p:nvPr>
            <p:ph idx="1"/>
          </p:nvPr>
        </p:nvSpPr>
        <p:spPr>
          <a:xfrm>
            <a:off x="179512" y="1600200"/>
            <a:ext cx="8507288" cy="4525963"/>
          </a:xfrm>
        </p:spPr>
        <p:txBody>
          <a:bodyPr>
            <a:normAutofit fontScale="92500" lnSpcReduction="20000"/>
          </a:bodyPr>
          <a:lstStyle/>
          <a:p>
            <a:pPr lvl="0"/>
            <a:r>
              <a:rPr lang="ru-RU" dirty="0" smtClean="0">
                <a:solidFill>
                  <a:srgbClr val="FF0000"/>
                </a:solidFill>
                <a:latin typeface="Comic Sans MS" pitchFamily="66" charset="0"/>
              </a:rPr>
              <a:t>помогите ребенку, например, научиться кататься на велосипеде;</a:t>
            </a:r>
          </a:p>
          <a:p>
            <a:pPr lvl="0"/>
            <a:r>
              <a:rPr lang="ru-RU" dirty="0" smtClean="0">
                <a:solidFill>
                  <a:srgbClr val="FF0000"/>
                </a:solidFill>
                <a:latin typeface="Comic Sans MS" pitchFamily="66" charset="0"/>
              </a:rPr>
              <a:t>приготовьте особенное блюдо, когда ребенку предстоит тяжелый день;</a:t>
            </a:r>
          </a:p>
          <a:p>
            <a:pPr lvl="0"/>
            <a:r>
              <a:rPr lang="ru-RU" dirty="0" smtClean="0">
                <a:solidFill>
                  <a:srgbClr val="FF0000"/>
                </a:solidFill>
                <a:latin typeface="Comic Sans MS" pitchFamily="66" charset="0"/>
              </a:rPr>
              <a:t> готовьте   оригинальные  завтраки ;</a:t>
            </a:r>
          </a:p>
          <a:p>
            <a:pPr lvl="0"/>
            <a:r>
              <a:rPr lang="ru-RU" dirty="0" smtClean="0">
                <a:solidFill>
                  <a:srgbClr val="FF0000"/>
                </a:solidFill>
                <a:latin typeface="Comic Sans MS" pitchFamily="66" charset="0"/>
              </a:rPr>
              <a:t>когда ребенок болен, почитайте ему его любимую книжку, сделайте что-то особенное;</a:t>
            </a:r>
          </a:p>
          <a:p>
            <a:pPr lvl="0"/>
            <a:r>
              <a:rPr lang="ru-RU" dirty="0" smtClean="0">
                <a:solidFill>
                  <a:srgbClr val="FF0000"/>
                </a:solidFill>
                <a:latin typeface="Comic Sans MS" pitchFamily="66" charset="0"/>
              </a:rPr>
              <a:t>почините игрушку, которая сломалась,  помогите сделать поздравительную открытку.                                       </a:t>
            </a:r>
          </a:p>
          <a:p>
            <a:endParaRPr lang="ru-R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https://catherineasquithgallery.com/uploads/posts/2021-02/1613462849_41-p-fon-dlya-prezentatsii-pro-pedagoga-46.png"/>
          <p:cNvPicPr>
            <a:picLocks noChangeAspect="1" noChangeArrowheads="1"/>
          </p:cNvPicPr>
          <p:nvPr/>
        </p:nvPicPr>
        <p:blipFill>
          <a:blip r:embed="rId2" cstate="print"/>
          <a:srcRect/>
          <a:stretch>
            <a:fillRect/>
          </a:stretch>
        </p:blipFill>
        <p:spPr bwMode="auto">
          <a:xfrm>
            <a:off x="0" y="-4551"/>
            <a:ext cx="9144000" cy="6862551"/>
          </a:xfrm>
          <a:prstGeom prst="rect">
            <a:avLst/>
          </a:prstGeom>
          <a:noFill/>
        </p:spPr>
      </p:pic>
      <p:sp>
        <p:nvSpPr>
          <p:cNvPr id="2" name="Заголовок 1"/>
          <p:cNvSpPr>
            <a:spLocks noGrp="1"/>
          </p:cNvSpPr>
          <p:nvPr>
            <p:ph type="title"/>
          </p:nvPr>
        </p:nvSpPr>
        <p:spPr/>
        <p:txBody>
          <a:bodyPr>
            <a:noAutofit/>
          </a:bodyPr>
          <a:lstStyle/>
          <a:p>
            <a:r>
              <a:rPr lang="ru-RU" sz="3600" b="1" dirty="0" smtClean="0">
                <a:solidFill>
                  <a:srgbClr val="C00000"/>
                </a:solidFill>
                <a:latin typeface="Comic Sans MS" pitchFamily="66" charset="0"/>
              </a:rPr>
              <a:t>Если первичный язык любви вашего ребенка - слова:</a:t>
            </a:r>
            <a:r>
              <a:rPr lang="ru-RU" sz="3600" dirty="0" smtClean="0">
                <a:solidFill>
                  <a:srgbClr val="C00000"/>
                </a:solidFill>
                <a:latin typeface="Comic Sans MS" pitchFamily="66" charset="0"/>
              </a:rPr>
              <a:t/>
            </a:r>
            <a:br>
              <a:rPr lang="ru-RU" sz="3600" dirty="0" smtClean="0">
                <a:solidFill>
                  <a:srgbClr val="C00000"/>
                </a:solidFill>
                <a:latin typeface="Comic Sans MS" pitchFamily="66" charset="0"/>
              </a:rPr>
            </a:br>
            <a:endParaRPr lang="ru-RU" sz="3600" dirty="0">
              <a:solidFill>
                <a:srgbClr val="C00000"/>
              </a:solidFill>
              <a:latin typeface="Comic Sans MS" pitchFamily="66" charset="0"/>
            </a:endParaRPr>
          </a:p>
        </p:txBody>
      </p:sp>
      <p:sp>
        <p:nvSpPr>
          <p:cNvPr id="3" name="Содержимое 2"/>
          <p:cNvSpPr>
            <a:spLocks noGrp="1"/>
          </p:cNvSpPr>
          <p:nvPr>
            <p:ph idx="1"/>
          </p:nvPr>
        </p:nvSpPr>
        <p:spPr>
          <a:xfrm>
            <a:off x="251520" y="1600200"/>
            <a:ext cx="8712968" cy="4997152"/>
          </a:xfrm>
        </p:spPr>
        <p:txBody>
          <a:bodyPr>
            <a:normAutofit fontScale="85000" lnSpcReduction="20000"/>
          </a:bodyPr>
          <a:lstStyle/>
          <a:p>
            <a:pPr lvl="0"/>
            <a:r>
              <a:rPr lang="ru-RU" dirty="0" smtClean="0">
                <a:solidFill>
                  <a:srgbClr val="FF0000"/>
                </a:solidFill>
                <a:latin typeface="Comic Sans MS" pitchFamily="66" charset="0"/>
              </a:rPr>
              <a:t>подмечайте, когда ребенок сделал что-то правильно и хвалите его «Мне понравилось, как ты поделился грузовиком с другом», «Какой интересный у тебя получился коллаж. Мне очень нравится». Важно, чтобы похвала была конкретной: не просто « молодец», а «вот какой ты у меня сильный, залез на горку сам!»;</a:t>
            </a:r>
          </a:p>
          <a:p>
            <a:pPr lvl="0"/>
            <a:r>
              <a:rPr lang="ru-RU" dirty="0" smtClean="0">
                <a:solidFill>
                  <a:srgbClr val="FF0000"/>
                </a:solidFill>
                <a:latin typeface="Comic Sans MS" pitchFamily="66" charset="0"/>
              </a:rPr>
              <a:t>запишите ваш голос на диктофон и давайте ребенка послушать, когда он или она отправляются, например, к бабушкам;</a:t>
            </a:r>
          </a:p>
          <a:p>
            <a:pPr lvl="0"/>
            <a:r>
              <a:rPr lang="ru-RU" dirty="0" smtClean="0">
                <a:solidFill>
                  <a:srgbClr val="FF0000"/>
                </a:solidFill>
                <a:latin typeface="Comic Sans MS" pitchFamily="66" charset="0"/>
              </a:rPr>
              <a:t>когда ребенок научится читать, заведите дома доску для обмена смешными сообщениями;</a:t>
            </a:r>
          </a:p>
          <a:p>
            <a:pPr lvl="0"/>
            <a:r>
              <a:rPr lang="ru-RU" dirty="0" smtClean="0">
                <a:solidFill>
                  <a:srgbClr val="FF0000"/>
                </a:solidFill>
                <a:latin typeface="Comic Sans MS" pitchFamily="66" charset="0"/>
              </a:rPr>
              <a:t>  </a:t>
            </a:r>
          </a:p>
          <a:p>
            <a:endParaRPr lang="ru-RU"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https://catherineasquithgallery.com/uploads/posts/2021-02/1613462849_41-p-fon-dlya-prezentatsii-pro-pedagoga-46.png"/>
          <p:cNvPicPr>
            <a:picLocks noChangeAspect="1" noChangeArrowheads="1"/>
          </p:cNvPicPr>
          <p:nvPr/>
        </p:nvPicPr>
        <p:blipFill>
          <a:blip r:embed="rId2" cstate="print"/>
          <a:srcRect/>
          <a:stretch>
            <a:fillRect/>
          </a:stretch>
        </p:blipFill>
        <p:spPr bwMode="auto">
          <a:xfrm>
            <a:off x="0" y="-4551"/>
            <a:ext cx="9144000" cy="6862551"/>
          </a:xfrm>
          <a:prstGeom prst="rect">
            <a:avLst/>
          </a:prstGeom>
          <a:noFill/>
        </p:spPr>
      </p:pic>
      <p:sp>
        <p:nvSpPr>
          <p:cNvPr id="2" name="Заголовок 1"/>
          <p:cNvSpPr>
            <a:spLocks noGrp="1"/>
          </p:cNvSpPr>
          <p:nvPr>
            <p:ph type="title"/>
          </p:nvPr>
        </p:nvSpPr>
        <p:spPr/>
        <p:txBody>
          <a:bodyPr>
            <a:normAutofit fontScale="90000"/>
          </a:bodyPr>
          <a:lstStyle/>
          <a:p>
            <a:r>
              <a:rPr lang="ru-RU" sz="4000" b="1" dirty="0" smtClean="0">
                <a:solidFill>
                  <a:srgbClr val="C00000"/>
                </a:solidFill>
                <a:latin typeface="Comic Sans MS" pitchFamily="66" charset="0"/>
              </a:rPr>
              <a:t>Когда ребенок говорит </a:t>
            </a:r>
            <a:br>
              <a:rPr lang="ru-RU" sz="4000" b="1" dirty="0" smtClean="0">
                <a:solidFill>
                  <a:srgbClr val="C00000"/>
                </a:solidFill>
                <a:latin typeface="Comic Sans MS" pitchFamily="66" charset="0"/>
              </a:rPr>
            </a:br>
            <a:r>
              <a:rPr lang="ru-RU" sz="4000" b="1" dirty="0" smtClean="0">
                <a:solidFill>
                  <a:srgbClr val="C00000"/>
                </a:solidFill>
                <a:latin typeface="Comic Sans MS" pitchFamily="66" charset="0"/>
              </a:rPr>
              <a:t>на языке подарков:</a:t>
            </a:r>
            <a:r>
              <a:rPr lang="ru-RU" dirty="0" smtClean="0"/>
              <a:t/>
            </a:r>
            <a:br>
              <a:rPr lang="ru-RU" dirty="0" smtClean="0"/>
            </a:br>
            <a:endParaRPr lang="ru-RU" dirty="0"/>
          </a:p>
        </p:txBody>
      </p:sp>
      <p:sp>
        <p:nvSpPr>
          <p:cNvPr id="3" name="Содержимое 2"/>
          <p:cNvSpPr>
            <a:spLocks noGrp="1"/>
          </p:cNvSpPr>
          <p:nvPr>
            <p:ph idx="1"/>
          </p:nvPr>
        </p:nvSpPr>
        <p:spPr>
          <a:xfrm>
            <a:off x="0" y="980728"/>
            <a:ext cx="9144000" cy="5400600"/>
          </a:xfrm>
        </p:spPr>
        <p:txBody>
          <a:bodyPr>
            <a:noAutofit/>
          </a:bodyPr>
          <a:lstStyle/>
          <a:p>
            <a:pPr lvl="0"/>
            <a:r>
              <a:rPr lang="ru-RU" sz="2300" dirty="0" smtClean="0">
                <a:solidFill>
                  <a:srgbClr val="FF0000"/>
                </a:solidFill>
                <a:latin typeface="Comic Sans MS" pitchFamily="66" charset="0"/>
              </a:rPr>
              <a:t>делайте сюрпризы почаще, пусть даже недорогие.  </a:t>
            </a:r>
          </a:p>
          <a:p>
            <a:pPr lvl="0"/>
            <a:r>
              <a:rPr lang="ru-RU" sz="2300" dirty="0" smtClean="0">
                <a:solidFill>
                  <a:srgbClr val="FF0000"/>
                </a:solidFill>
                <a:latin typeface="Comic Sans MS" pitchFamily="66" charset="0"/>
              </a:rPr>
              <a:t>старайтесь заинтересовать ребенка, например, скажите: «Сегодня дома тебя ждет веселый сюрприз!» Тогда он получит двойную радость – от предвкушения и от самого подарка; </a:t>
            </a:r>
          </a:p>
          <a:p>
            <a:pPr lvl="0"/>
            <a:r>
              <a:rPr lang="ru-RU" sz="2300" dirty="0" smtClean="0">
                <a:solidFill>
                  <a:srgbClr val="FF0000"/>
                </a:solidFill>
                <a:latin typeface="Comic Sans MS" pitchFamily="66" charset="0"/>
              </a:rPr>
              <a:t>вместо того чтобы тратить огромную сумму на один подарок в день рождения, приносите ребенку маленькие гостинцы весь год;</a:t>
            </a:r>
          </a:p>
          <a:p>
            <a:pPr lvl="0"/>
            <a:r>
              <a:rPr lang="ru-RU" sz="2300" dirty="0" smtClean="0">
                <a:solidFill>
                  <a:srgbClr val="FF0000"/>
                </a:solidFill>
                <a:latin typeface="Comic Sans MS" pitchFamily="66" charset="0"/>
              </a:rPr>
              <a:t>подарите девочке специальное ожерелье или кольцо, брелок для ключей, которые всегда будут с ней;</a:t>
            </a:r>
          </a:p>
          <a:p>
            <a:pPr lvl="0"/>
            <a:r>
              <a:rPr lang="ru-RU" sz="2300" dirty="0" smtClean="0">
                <a:solidFill>
                  <a:srgbClr val="FF0000"/>
                </a:solidFill>
                <a:latin typeface="Comic Sans MS" pitchFamily="66" charset="0"/>
              </a:rPr>
              <a:t>маленьким детям собирайте специальные природные подарки - интересный камушек, ракушку, шишку или кусок отполированного морем стекла;</a:t>
            </a:r>
          </a:p>
          <a:p>
            <a:pPr lvl="0"/>
            <a:r>
              <a:rPr lang="ru-RU" sz="2300" dirty="0" smtClean="0">
                <a:solidFill>
                  <a:srgbClr val="FF0000"/>
                </a:solidFill>
                <a:latin typeface="Comic Sans MS" pitchFamily="66" charset="0"/>
              </a:rPr>
              <a:t>выражайте искреннюю радость и восхищение, если ребенок приготовил вам презент. </a:t>
            </a:r>
          </a:p>
          <a:p>
            <a:endParaRPr lang="ru-RU" sz="2300" dirty="0">
              <a:solidFill>
                <a:srgbClr val="FF0000"/>
              </a:solidFill>
              <a:latin typeface="Comic Sans MS" pitchFamily="66"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https://catherineasquithgallery.com/uploads/posts/2021-02/1613462849_41-p-fon-dlya-prezentatsii-pro-pedagoga-46.png"/>
          <p:cNvPicPr>
            <a:picLocks noChangeAspect="1" noChangeArrowheads="1"/>
          </p:cNvPicPr>
          <p:nvPr/>
        </p:nvPicPr>
        <p:blipFill>
          <a:blip r:embed="rId2" cstate="print"/>
          <a:srcRect/>
          <a:stretch>
            <a:fillRect/>
          </a:stretch>
        </p:blipFill>
        <p:spPr bwMode="auto">
          <a:xfrm>
            <a:off x="0" y="-4551"/>
            <a:ext cx="9144000" cy="6862551"/>
          </a:xfrm>
          <a:prstGeom prst="rect">
            <a:avLst/>
          </a:prstGeom>
          <a:noFill/>
        </p:spPr>
      </p:pic>
      <p:sp>
        <p:nvSpPr>
          <p:cNvPr id="2" name="Заголовок 1"/>
          <p:cNvSpPr>
            <a:spLocks noGrp="1"/>
          </p:cNvSpPr>
          <p:nvPr>
            <p:ph type="title"/>
          </p:nvPr>
        </p:nvSpPr>
        <p:spPr>
          <a:xfrm>
            <a:off x="467544" y="404664"/>
            <a:ext cx="8229600" cy="1143000"/>
          </a:xfrm>
        </p:spPr>
        <p:txBody>
          <a:bodyPr>
            <a:normAutofit fontScale="90000"/>
          </a:bodyPr>
          <a:lstStyle/>
          <a:p>
            <a:r>
              <a:rPr lang="ru-RU" sz="3100" b="1" dirty="0" smtClean="0">
                <a:solidFill>
                  <a:srgbClr val="C00000"/>
                </a:solidFill>
                <a:latin typeface="Comic Sans MS" pitchFamily="66" charset="0"/>
              </a:rPr>
              <a:t>Если ребенок считает проявлением любви ваше время:  </a:t>
            </a:r>
            <a:r>
              <a:rPr lang="ru-RU" dirty="0" smtClean="0">
                <a:solidFill>
                  <a:srgbClr val="C00000"/>
                </a:solidFill>
                <a:latin typeface="Comic Sans MS" pitchFamily="66" charset="0"/>
              </a:rPr>
              <a:t/>
            </a:r>
            <a:br>
              <a:rPr lang="ru-RU" dirty="0" smtClean="0">
                <a:solidFill>
                  <a:srgbClr val="C00000"/>
                </a:solidFill>
                <a:latin typeface="Comic Sans MS" pitchFamily="66" charset="0"/>
              </a:rPr>
            </a:br>
            <a:endParaRPr lang="ru-RU" dirty="0">
              <a:solidFill>
                <a:srgbClr val="C00000"/>
              </a:solidFill>
              <a:latin typeface="Comic Sans MS" pitchFamily="66" charset="0"/>
            </a:endParaRPr>
          </a:p>
        </p:txBody>
      </p:sp>
      <p:sp>
        <p:nvSpPr>
          <p:cNvPr id="3" name="Содержимое 2"/>
          <p:cNvSpPr>
            <a:spLocks noGrp="1"/>
          </p:cNvSpPr>
          <p:nvPr>
            <p:ph idx="1"/>
          </p:nvPr>
        </p:nvSpPr>
        <p:spPr>
          <a:xfrm>
            <a:off x="251520" y="1124744"/>
            <a:ext cx="8892480" cy="5400600"/>
          </a:xfrm>
        </p:spPr>
        <p:txBody>
          <a:bodyPr>
            <a:noAutofit/>
          </a:bodyPr>
          <a:lstStyle/>
          <a:p>
            <a:pPr>
              <a:lnSpc>
                <a:spcPct val="80000"/>
              </a:lnSpc>
            </a:pPr>
            <a:r>
              <a:rPr lang="ru-RU" sz="2400" dirty="0" smtClean="0">
                <a:solidFill>
                  <a:srgbClr val="FF0000"/>
                </a:solidFill>
                <a:latin typeface="Comic Sans MS" pitchFamily="66" charset="0"/>
              </a:rPr>
              <a:t>включайте ребенка в свою работу по дому с самого детства: покупки, уборка, стирка, мойка машины. Это не только весело, полезно, но и позволяет восполнить дефицит проводимого вместе времени;</a:t>
            </a:r>
          </a:p>
          <a:p>
            <a:pPr>
              <a:lnSpc>
                <a:spcPct val="80000"/>
              </a:lnSpc>
            </a:pPr>
            <a:r>
              <a:rPr lang="ru-RU" sz="2400" dirty="0" smtClean="0">
                <a:solidFill>
                  <a:srgbClr val="FF0000"/>
                </a:solidFill>
                <a:latin typeface="Comic Sans MS" pitchFamily="66" charset="0"/>
              </a:rPr>
              <a:t>приготовьте вместе что-нибудь, например, </a:t>
            </a:r>
            <a:r>
              <a:rPr lang="ru-RU" sz="2400" dirty="0" err="1" smtClean="0">
                <a:solidFill>
                  <a:srgbClr val="FF0000"/>
                </a:solidFill>
                <a:latin typeface="Comic Sans MS" pitchFamily="66" charset="0"/>
              </a:rPr>
              <a:t>свежевыжатый</a:t>
            </a:r>
            <a:r>
              <a:rPr lang="ru-RU" sz="2400" dirty="0" smtClean="0">
                <a:solidFill>
                  <a:srgbClr val="FF0000"/>
                </a:solidFill>
                <a:latin typeface="Comic Sans MS" pitchFamily="66" charset="0"/>
              </a:rPr>
              <a:t> сок или </a:t>
            </a:r>
            <a:r>
              <a:rPr lang="ru-RU" sz="2400" dirty="0" err="1" smtClean="0">
                <a:solidFill>
                  <a:srgbClr val="FF0000"/>
                </a:solidFill>
                <a:latin typeface="Comic Sans MS" pitchFamily="66" charset="0"/>
              </a:rPr>
              <a:t>бутерборды</a:t>
            </a:r>
            <a:r>
              <a:rPr lang="ru-RU" sz="2400" dirty="0" smtClean="0">
                <a:solidFill>
                  <a:srgbClr val="FF0000"/>
                </a:solidFill>
                <a:latin typeface="Comic Sans MS" pitchFamily="66" charset="0"/>
              </a:rPr>
              <a:t>, напеките печенья;</a:t>
            </a:r>
          </a:p>
          <a:p>
            <a:pPr>
              <a:lnSpc>
                <a:spcPct val="80000"/>
              </a:lnSpc>
            </a:pPr>
            <a:r>
              <a:rPr lang="ru-RU" sz="2400" dirty="0" smtClean="0">
                <a:solidFill>
                  <a:srgbClr val="FF0000"/>
                </a:solidFill>
                <a:latin typeface="Comic Sans MS" pitchFamily="66" charset="0"/>
              </a:rPr>
              <a:t>смотрите вместе мультфильмы, кино и обсуждайте их;</a:t>
            </a:r>
          </a:p>
          <a:p>
            <a:pPr>
              <a:lnSpc>
                <a:spcPct val="80000"/>
              </a:lnSpc>
            </a:pPr>
            <a:r>
              <a:rPr lang="ru-RU" sz="2400" dirty="0" smtClean="0">
                <a:solidFill>
                  <a:srgbClr val="FF0000"/>
                </a:solidFill>
                <a:latin typeface="Comic Sans MS" pitchFamily="66" charset="0"/>
              </a:rPr>
              <a:t>ходите в зоопарки, музеи, на природу, в парки;</a:t>
            </a:r>
          </a:p>
          <a:p>
            <a:pPr>
              <a:lnSpc>
                <a:spcPct val="80000"/>
              </a:lnSpc>
            </a:pPr>
            <a:r>
              <a:rPr lang="ru-RU" sz="2400" dirty="0" smtClean="0">
                <a:solidFill>
                  <a:srgbClr val="FF0000"/>
                </a:solidFill>
                <a:latin typeface="Comic Sans MS" pitchFamily="66" charset="0"/>
              </a:rPr>
              <a:t>предложите малышу выбрать, куда пойти, чем заняться;</a:t>
            </a:r>
          </a:p>
          <a:p>
            <a:pPr>
              <a:lnSpc>
                <a:spcPct val="80000"/>
              </a:lnSpc>
            </a:pPr>
            <a:r>
              <a:rPr lang="ru-RU" sz="2400" dirty="0" smtClean="0">
                <a:solidFill>
                  <a:srgbClr val="FF0000"/>
                </a:solidFill>
                <a:latin typeface="Comic Sans MS" pitchFamily="66" charset="0"/>
              </a:rPr>
              <a:t>рассказывайте больше о себе, о работе, обо всем, что ему интересно;</a:t>
            </a:r>
          </a:p>
          <a:p>
            <a:pPr>
              <a:lnSpc>
                <a:spcPct val="80000"/>
              </a:lnSpc>
            </a:pPr>
            <a:r>
              <a:rPr lang="ru-RU" sz="2400" dirty="0" smtClean="0">
                <a:solidFill>
                  <a:srgbClr val="FF0000"/>
                </a:solidFill>
                <a:latin typeface="Comic Sans MS" pitchFamily="66" charset="0"/>
              </a:rPr>
              <a:t>важно: если у вас больше одного ребенка, планируйте индивидуальное время для каждого.</a:t>
            </a:r>
          </a:p>
          <a:p>
            <a:r>
              <a:rPr lang="ru-RU" sz="2000" dirty="0" smtClean="0">
                <a:solidFill>
                  <a:srgbClr val="FF0000"/>
                </a:solidFill>
                <a:latin typeface="Comic Sans MS" pitchFamily="66" charset="0"/>
              </a:rPr>
              <a:t>выслушивайте его с интересом, расспрашивайте о том, как прошел его день в детском саду. </a:t>
            </a:r>
            <a:endParaRPr lang="ru-RU" sz="20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descr="https://catherineasquithgallery.com/uploads/posts/2021-02/1613462849_41-p-fon-dlya-prezentatsii-pro-pedagoga-46.png"/>
          <p:cNvPicPr>
            <a:picLocks noChangeAspect="1" noChangeArrowheads="1"/>
          </p:cNvPicPr>
          <p:nvPr/>
        </p:nvPicPr>
        <p:blipFill>
          <a:blip r:embed="rId2" cstate="print"/>
          <a:srcRect/>
          <a:stretch>
            <a:fillRect/>
          </a:stretch>
        </p:blipFill>
        <p:spPr bwMode="auto">
          <a:xfrm>
            <a:off x="0" y="-4551"/>
            <a:ext cx="9144000" cy="6862551"/>
          </a:xfrm>
          <a:prstGeom prst="rect">
            <a:avLst/>
          </a:prstGeom>
          <a:noFill/>
        </p:spPr>
      </p:pic>
      <p:sp>
        <p:nvSpPr>
          <p:cNvPr id="18435" name="Rectangle 5"/>
          <p:cNvSpPr>
            <a:spLocks noGrp="1" noChangeArrowheads="1"/>
          </p:cNvSpPr>
          <p:nvPr>
            <p:ph type="ctrTitle"/>
          </p:nvPr>
        </p:nvSpPr>
        <p:spPr>
          <a:xfrm>
            <a:off x="755576" y="548680"/>
            <a:ext cx="7702550" cy="1971675"/>
          </a:xfrm>
        </p:spPr>
        <p:txBody>
          <a:bodyPr anchor="ctr"/>
          <a:lstStyle/>
          <a:p>
            <a:pPr eaLnBrk="1" hangingPunct="1"/>
            <a:r>
              <a:rPr lang="ru-RU" altLang="ru-RU" sz="4000" b="1" dirty="0" smtClean="0">
                <a:solidFill>
                  <a:srgbClr val="FF0000"/>
                </a:solidFill>
                <a:latin typeface="Comic Sans MS" pitchFamily="66" charset="0"/>
              </a:rPr>
              <a:t>Научитесь выражать свою любовь сами и научите этому своего ребёнка!</a:t>
            </a:r>
          </a:p>
        </p:txBody>
      </p:sp>
      <p:pic>
        <p:nvPicPr>
          <p:cNvPr id="22530" name="Picture 2" descr="https://4brain.ru/blog/wp-content/uploads/2018/03/6-3.jpg"/>
          <p:cNvPicPr>
            <a:picLocks noChangeAspect="1" noChangeArrowheads="1"/>
          </p:cNvPicPr>
          <p:nvPr/>
        </p:nvPicPr>
        <p:blipFill>
          <a:blip r:embed="rId3" cstate="print"/>
          <a:srcRect/>
          <a:stretch>
            <a:fillRect/>
          </a:stretch>
        </p:blipFill>
        <p:spPr bwMode="auto">
          <a:xfrm>
            <a:off x="1259632" y="2780928"/>
            <a:ext cx="7239000" cy="387667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6" name="Picture 6" descr="https://catherineasquithgallery.com/uploads/posts/2021-02/1613462849_41-p-fon-dlya-prezentatsii-pro-pedagoga-46.png"/>
          <p:cNvPicPr>
            <a:picLocks noChangeAspect="1" noChangeArrowheads="1"/>
          </p:cNvPicPr>
          <p:nvPr/>
        </p:nvPicPr>
        <p:blipFill>
          <a:blip r:embed="rId2" cstate="print"/>
          <a:srcRect/>
          <a:stretch>
            <a:fillRect/>
          </a:stretch>
        </p:blipFill>
        <p:spPr bwMode="auto">
          <a:xfrm>
            <a:off x="0" y="-4551"/>
            <a:ext cx="9144000" cy="6862551"/>
          </a:xfrm>
          <a:prstGeom prst="rect">
            <a:avLst/>
          </a:prstGeom>
          <a:noFill/>
        </p:spPr>
      </p:pic>
      <p:sp>
        <p:nvSpPr>
          <p:cNvPr id="2" name="Заголовок 1"/>
          <p:cNvSpPr>
            <a:spLocks noGrp="1"/>
          </p:cNvSpPr>
          <p:nvPr>
            <p:ph type="title"/>
          </p:nvPr>
        </p:nvSpPr>
        <p:spPr>
          <a:xfrm>
            <a:off x="467544" y="260648"/>
            <a:ext cx="8229600" cy="1143000"/>
          </a:xfrm>
        </p:spPr>
        <p:txBody>
          <a:bodyPr>
            <a:noAutofit/>
          </a:bodyPr>
          <a:lstStyle/>
          <a:p>
            <a:r>
              <a:rPr lang="ru-RU" sz="3600" dirty="0" smtClean="0">
                <a:solidFill>
                  <a:srgbClr val="FF0000"/>
                </a:solidFill>
                <a:latin typeface="+mn-lt"/>
              </a:rPr>
              <a:t>Книга переведена на 38 языков</a:t>
            </a:r>
            <a:br>
              <a:rPr lang="ru-RU" sz="3600" dirty="0" smtClean="0">
                <a:solidFill>
                  <a:srgbClr val="FF0000"/>
                </a:solidFill>
                <a:latin typeface="+mn-lt"/>
              </a:rPr>
            </a:br>
            <a:r>
              <a:rPr lang="ru-RU" sz="3600" dirty="0" smtClean="0">
                <a:solidFill>
                  <a:srgbClr val="FF0000"/>
                </a:solidFill>
                <a:latin typeface="+mn-lt"/>
              </a:rPr>
              <a:t>и продана тиражом более 5 миллионов</a:t>
            </a:r>
            <a:endParaRPr lang="ru-RU" sz="3600" dirty="0">
              <a:solidFill>
                <a:srgbClr val="FF0000"/>
              </a:solidFill>
              <a:latin typeface="+mn-lt"/>
            </a:endParaRPr>
          </a:p>
        </p:txBody>
      </p:sp>
      <p:pic>
        <p:nvPicPr>
          <p:cNvPr id="25602" name="Picture 2" descr="http://www.radiomcc.ru/wp-content/uploads/2019/08/maxresdefault-1024x576.jpg"/>
          <p:cNvPicPr>
            <a:picLocks noChangeAspect="1" noChangeArrowheads="1"/>
          </p:cNvPicPr>
          <p:nvPr/>
        </p:nvPicPr>
        <p:blipFill>
          <a:blip r:embed="rId3" cstate="print"/>
          <a:srcRect/>
          <a:stretch>
            <a:fillRect/>
          </a:stretch>
        </p:blipFill>
        <p:spPr bwMode="auto">
          <a:xfrm>
            <a:off x="251520" y="2492896"/>
            <a:ext cx="5455929" cy="3068960"/>
          </a:xfrm>
          <a:prstGeom prst="rect">
            <a:avLst/>
          </a:prstGeom>
          <a:ln>
            <a:noFill/>
          </a:ln>
          <a:effectLst>
            <a:softEdge rad="112500"/>
          </a:effectLst>
        </p:spPr>
      </p:pic>
      <p:pic>
        <p:nvPicPr>
          <p:cNvPr id="25604" name="Picture 4" descr="https://www.litres.ru/pub/c/cover_max1500/6376429.jpg"/>
          <p:cNvPicPr>
            <a:picLocks noChangeAspect="1" noChangeArrowheads="1"/>
          </p:cNvPicPr>
          <p:nvPr/>
        </p:nvPicPr>
        <p:blipFill>
          <a:blip r:embed="rId4" cstate="print"/>
          <a:srcRect/>
          <a:stretch>
            <a:fillRect/>
          </a:stretch>
        </p:blipFill>
        <p:spPr bwMode="auto">
          <a:xfrm>
            <a:off x="5724128" y="1412776"/>
            <a:ext cx="3187271" cy="544522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330</TotalTime>
  <Words>590</Words>
  <Application>Microsoft Office PowerPoint</Application>
  <PresentationFormat>Экран (4:3)</PresentationFormat>
  <Paragraphs>46</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Тема Office</vt:lpstr>
      <vt:lpstr>5 языков любви  или говорите  на «языке любви» своего ребенка. </vt:lpstr>
      <vt:lpstr>Слайд 2</vt:lpstr>
      <vt:lpstr>Слайд 3</vt:lpstr>
      <vt:lpstr>Как узнать язык любви:</vt:lpstr>
      <vt:lpstr>Если первичный язык любви вашего ребенка - прикосновения, то: </vt:lpstr>
      <vt:lpstr>Если первичный язык любви вашего ребенка - помощь:</vt:lpstr>
      <vt:lpstr>Если первичный язык любви вашего ребенка - слова: </vt:lpstr>
      <vt:lpstr>Когда ребенок говорит  на языке подарков: </vt:lpstr>
      <vt:lpstr>Если ребенок считает проявлением любви ваше время:   </vt:lpstr>
      <vt:lpstr>Научитесь выражать свою любовь сами и научите этому своего ребёнка!</vt:lpstr>
      <vt:lpstr>Книга переведена на 38 языков и продана тиражом более 5 миллионов</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Anna Queen</dc:creator>
  <cp:lastModifiedBy>Anna Queen</cp:lastModifiedBy>
  <cp:revision>11</cp:revision>
  <dcterms:created xsi:type="dcterms:W3CDTF">2021-11-23T12:54:26Z</dcterms:created>
  <dcterms:modified xsi:type="dcterms:W3CDTF">2023-01-24T04:23:31Z</dcterms:modified>
</cp:coreProperties>
</file>