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E1"/>
    <a:srgbClr val="0000CC"/>
    <a:srgbClr val="0000FF"/>
    <a:srgbClr val="3333FF"/>
    <a:srgbClr val="0033CC"/>
    <a:srgbClr val="FFE6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8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семья</c:v>
                </c:pt>
                <c:pt idx="1">
                  <c:v>трудовые коллективы</c:v>
                </c:pt>
                <c:pt idx="2">
                  <c:v>культурные учреждения</c:v>
                </c:pt>
                <c:pt idx="3">
                  <c:v>учебное заведение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70</c:v>
                </c:pt>
                <c:pt idx="1">
                  <c:v>17</c:v>
                </c:pt>
                <c:pt idx="2">
                  <c:v>17</c:v>
                </c:pt>
                <c:pt idx="3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>
                <a:solidFill>
                  <a:schemeClr val="bg1"/>
                </a:solidFill>
              </a:rPr>
              <a:t>Сравнение ресурсов поколений</a:t>
            </a:r>
            <a:endParaRPr lang="ru-RU" dirty="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Доверие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Образование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83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Цифровая грамотность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87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Гражданская ответственность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80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Уважение к традициям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85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487337576"/>
        <c:axId val="487339928"/>
      </c:barChart>
      <c:catAx>
        <c:axId val="4873375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87339928"/>
        <c:crosses val="autoZero"/>
        <c:auto val="1"/>
        <c:lblAlgn val="ctr"/>
        <c:lblOffset val="100"/>
        <c:noMultiLvlLbl val="0"/>
      </c:catAx>
      <c:valAx>
        <c:axId val="487339928"/>
        <c:scaling>
          <c:orientation val="minMax"/>
          <c:max val="90"/>
          <c:min val="0"/>
        </c:scaling>
        <c:delete val="0"/>
        <c:axPos val="l"/>
        <c:majorGridlines>
          <c:spPr>
            <a:ln w="12700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7337576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7.3664827376200073E-2"/>
          <c:y val="0.84863751621692174"/>
          <c:w val="0.88480837174502314"/>
          <c:h val="0.131370905432226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33A19A-A2A2-444B-AFE0-8F558BC94B8B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83DDC7-837A-437D-A953-B21CD19E4C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8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83DDC7-837A-437D-A953-B21CD19E4CC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606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642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13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1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27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447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877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630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555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369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0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09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8C7D7-6ED6-4FF3-84BE-C0E7B5517FD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B082F-4213-44C7-B76C-C86D7ED66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13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400" y="972151"/>
            <a:ext cx="3473396" cy="5207031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9968563" y="-375385"/>
            <a:ext cx="2316480" cy="2271562"/>
          </a:xfrm>
          <a:prstGeom prst="ellipse">
            <a:avLst/>
          </a:prstGeom>
          <a:solidFill>
            <a:schemeClr val="accent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040176" y="0"/>
            <a:ext cx="173255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67436" y="0"/>
            <a:ext cx="824564" cy="68580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089579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ый треугольник 8"/>
          <p:cNvSpPr/>
          <p:nvPr/>
        </p:nvSpPr>
        <p:spPr>
          <a:xfrm>
            <a:off x="0" y="5457524"/>
            <a:ext cx="1549667" cy="1400476"/>
          </a:xfrm>
          <a:prstGeom prst="rtTriangle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43219" y="4780546"/>
            <a:ext cx="2435192" cy="216087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 rot="2470959">
            <a:off x="-770020" y="5871411"/>
            <a:ext cx="3378467" cy="1732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96241" y="1365650"/>
            <a:ext cx="6995154" cy="36009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76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hnschrift SemiBold Condensed" panose="020B0502040204020203" pitchFamily="34" charset="0"/>
                <a:ea typeface="Roboto Condensed SemiBold" panose="02000000000000000000" pitchFamily="2" charset="0"/>
              </a:rPr>
              <a:t>Диалог поколений </a:t>
            </a:r>
          </a:p>
          <a:p>
            <a:r>
              <a:rPr lang="ru-RU" sz="76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hnschrift SemiBold Condensed" panose="020B0502040204020203" pitchFamily="34" charset="0"/>
                <a:ea typeface="Roboto Condensed SemiBold" panose="02000000000000000000" pitchFamily="2" charset="0"/>
              </a:rPr>
              <a:t>как ресурс развития России</a:t>
            </a:r>
            <a:endParaRPr lang="ru-RU" sz="7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ahnschrift SemiBold Condensed" panose="020B0502040204020203" pitchFamily="34" charset="0"/>
              <a:ea typeface="Roboto Condensed SemiBold" panose="02000000000000000000" pitchFamily="2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biLevel thresh="75000"/>
          </a:blip>
          <a:stretch>
            <a:fillRect/>
          </a:stretch>
        </p:blipFill>
        <p:spPr>
          <a:xfrm>
            <a:off x="0" y="10292"/>
            <a:ext cx="3333750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36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564" y="750136"/>
            <a:ext cx="9383322" cy="1325563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latin typeface="Bahnschrift SemiBold Condensed" panose="020B0502040204020203" pitchFamily="34" charset="0"/>
              </a:rPr>
              <a:t>Почему </a:t>
            </a:r>
            <a:r>
              <a:rPr lang="ru-RU" sz="6000" b="1" dirty="0" err="1" smtClean="0">
                <a:latin typeface="Bahnschrift SemiBold Condensed" panose="020B0502040204020203" pitchFamily="34" charset="0"/>
              </a:rPr>
              <a:t>межпоколенческий</a:t>
            </a:r>
            <a:r>
              <a:rPr lang="ru-RU" sz="6000" b="1" dirty="0" smtClean="0">
                <a:latin typeface="Bahnschrift SemiBold Condensed" panose="020B0502040204020203" pitchFamily="34" charset="0"/>
              </a:rPr>
              <a:t> диалог стал необходим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ый треугольник 5"/>
          <p:cNvSpPr/>
          <p:nvPr/>
        </p:nvSpPr>
        <p:spPr>
          <a:xfrm flipH="1">
            <a:off x="6689558" y="0"/>
            <a:ext cx="5502442" cy="6858000"/>
          </a:xfrm>
          <a:prstGeom prst="rt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43565" y="2300595"/>
            <a:ext cx="75016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ahnschrift SemiLight Condensed" panose="020B0502040204020203" pitchFamily="34" charset="0"/>
              </a:rPr>
              <a:t>В России сосуществуют советская память, постсоветский опыт и цифровая культура. Различие в привычках, ценностях и ритме жизни требует согласования позиций в семье, школе, на работе и в общественных институтах.</a:t>
            </a:r>
            <a:endParaRPr lang="ru-RU" sz="2400" dirty="0">
              <a:latin typeface="Bahnschrift SemiLight Condensed" panose="020B0502040204020203" pitchFamily="34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9967357" y="-384094"/>
            <a:ext cx="2305527" cy="2216796"/>
            <a:chOff x="9967357" y="-384094"/>
            <a:chExt cx="2305527" cy="2216796"/>
          </a:xfrm>
        </p:grpSpPr>
        <p:sp>
          <p:nvSpPr>
            <p:cNvPr id="9" name="Равнобедренный треугольник 8"/>
            <p:cNvSpPr/>
            <p:nvPr/>
          </p:nvSpPr>
          <p:spPr>
            <a:xfrm rot="3942475">
              <a:off x="10783294" y="-423864"/>
              <a:ext cx="1449820" cy="1529360"/>
            </a:xfrm>
            <a:custGeom>
              <a:avLst/>
              <a:gdLst>
                <a:gd name="connsiteX0" fmla="*/ 0 w 1520005"/>
                <a:gd name="connsiteY0" fmla="*/ 1497682 h 1497682"/>
                <a:gd name="connsiteX1" fmla="*/ 760003 w 1520005"/>
                <a:gd name="connsiteY1" fmla="*/ 0 h 1497682"/>
                <a:gd name="connsiteX2" fmla="*/ 1520005 w 1520005"/>
                <a:gd name="connsiteY2" fmla="*/ 1497682 h 1497682"/>
                <a:gd name="connsiteX3" fmla="*/ 0 w 1520005"/>
                <a:gd name="connsiteY3" fmla="*/ 1497682 h 1497682"/>
                <a:gd name="connsiteX0" fmla="*/ 0 w 1449820"/>
                <a:gd name="connsiteY0" fmla="*/ 1529360 h 1529360"/>
                <a:gd name="connsiteX1" fmla="*/ 689818 w 1449820"/>
                <a:gd name="connsiteY1" fmla="*/ 0 h 1529360"/>
                <a:gd name="connsiteX2" fmla="*/ 1449820 w 1449820"/>
                <a:gd name="connsiteY2" fmla="*/ 1497682 h 1529360"/>
                <a:gd name="connsiteX3" fmla="*/ 0 w 1449820"/>
                <a:gd name="connsiteY3" fmla="*/ 1529360 h 1529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49820" h="1529360">
                  <a:moveTo>
                    <a:pt x="0" y="1529360"/>
                  </a:moveTo>
                  <a:lnTo>
                    <a:pt x="689818" y="0"/>
                  </a:lnTo>
                  <a:lnTo>
                    <a:pt x="1449820" y="1497682"/>
                  </a:lnTo>
                  <a:lnTo>
                    <a:pt x="0" y="1529360"/>
                  </a:ln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Равнобедренный треугольник 9"/>
            <p:cNvSpPr/>
            <p:nvPr/>
          </p:nvSpPr>
          <p:spPr>
            <a:xfrm rot="5936333">
              <a:off x="10202779" y="132726"/>
              <a:ext cx="837398" cy="885524"/>
            </a:xfrm>
            <a:prstGeom prst="triangl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Равнобедренный треугольник 10"/>
            <p:cNvSpPr/>
            <p:nvPr/>
          </p:nvSpPr>
          <p:spPr>
            <a:xfrm rot="10800000">
              <a:off x="10513009" y="828461"/>
              <a:ext cx="693689" cy="717102"/>
            </a:xfrm>
            <a:prstGeom prst="triangle">
              <a:avLst/>
            </a:prstGeom>
            <a:solidFill>
              <a:srgbClr val="0033CC"/>
            </a:solidFill>
            <a:ln>
              <a:solidFill>
                <a:srgbClr val="33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Равнобедренный треугольник 11"/>
            <p:cNvSpPr/>
            <p:nvPr/>
          </p:nvSpPr>
          <p:spPr>
            <a:xfrm rot="11892496">
              <a:off x="9967357" y="1123402"/>
              <a:ext cx="507003" cy="54756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Равнобедренный треугольник 12"/>
            <p:cNvSpPr/>
            <p:nvPr/>
          </p:nvSpPr>
          <p:spPr>
            <a:xfrm rot="19022915">
              <a:off x="10354959" y="1509902"/>
              <a:ext cx="316102" cy="3228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5170473" y="3008159"/>
            <a:ext cx="4269139" cy="3175503"/>
            <a:chOff x="5170473" y="3008159"/>
            <a:chExt cx="4269139" cy="3175503"/>
          </a:xfrm>
        </p:grpSpPr>
        <p:sp>
          <p:nvSpPr>
            <p:cNvPr id="14" name="Прямоугольный треугольник 13"/>
            <p:cNvSpPr/>
            <p:nvPr/>
          </p:nvSpPr>
          <p:spPr>
            <a:xfrm flipH="1" flipV="1">
              <a:off x="5170473" y="4095151"/>
              <a:ext cx="3426594" cy="2088511"/>
            </a:xfrm>
            <a:prstGeom prst="rtTriangl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Равнобедренный треугольник 14"/>
            <p:cNvSpPr/>
            <p:nvPr/>
          </p:nvSpPr>
          <p:spPr>
            <a:xfrm rot="21251477">
              <a:off x="7754522" y="3008159"/>
              <a:ext cx="1685090" cy="2300004"/>
            </a:xfrm>
            <a:prstGeom prst="triangl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Равнобедренный треугольник 15"/>
            <p:cNvSpPr/>
            <p:nvPr/>
          </p:nvSpPr>
          <p:spPr>
            <a:xfrm rot="18515158">
              <a:off x="7262119" y="3283004"/>
              <a:ext cx="572156" cy="559400"/>
            </a:xfrm>
            <a:prstGeom prst="triangle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22652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054" y="554495"/>
            <a:ext cx="11020124" cy="1325563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Поколения и их вклад в преемственность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6083167"/>
            <a:ext cx="12192000" cy="774834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1"/>
                </a:solidFill>
                <a:latin typeface="Bahnschrift SemiLight Condensed" panose="020B0502040204020203" pitchFamily="34" charset="0"/>
              </a:rPr>
              <a:t>Обобщение общепринятой </a:t>
            </a:r>
            <a:r>
              <a:rPr lang="ru-RU" sz="2400" dirty="0" err="1" smtClean="0">
                <a:solidFill>
                  <a:schemeClr val="tx1"/>
                </a:solidFill>
                <a:latin typeface="Bahnschrift SemiLight Condensed" panose="020B0502040204020203" pitchFamily="34" charset="0"/>
              </a:rPr>
              <a:t>поколенческой</a:t>
            </a:r>
            <a:r>
              <a:rPr lang="ru-RU" sz="2400" dirty="0" smtClean="0">
                <a:solidFill>
                  <a:schemeClr val="tx1"/>
                </a:solidFill>
                <a:latin typeface="Bahnschrift SemiLight Condensed" panose="020B0502040204020203" pitchFamily="34" charset="0"/>
              </a:rPr>
              <a:t> типологии (1946–2012)</a:t>
            </a:r>
            <a:endParaRPr lang="ru-RU" sz="2400" dirty="0">
              <a:solidFill>
                <a:schemeClr val="tx1"/>
              </a:solidFill>
              <a:latin typeface="Bahnschrift SemiLight Condensed" panose="020B0502040204020203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794407"/>
            <a:ext cx="12192000" cy="27913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570973" y="1498183"/>
            <a:ext cx="288758" cy="429622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5582653"/>
            <a:ext cx="1219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090737" y="1498183"/>
            <a:ext cx="0" cy="42962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92505" y="1498183"/>
            <a:ext cx="3147461" cy="3863089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283242" y="1498183"/>
            <a:ext cx="7623209" cy="3863089"/>
          </a:xfrm>
          <a:prstGeom prst="rect">
            <a:avLst/>
          </a:prstGeom>
          <a:solidFill>
            <a:srgbClr val="C00000">
              <a:alpha val="85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92505" y="1761423"/>
            <a:ext cx="31859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Bahnschrift SemiLight Condensed" panose="020B0502040204020203" pitchFamily="34" charset="0"/>
              </a:rPr>
              <a:t>Ключевые особенности поколений и их вклад в сохранение и обновление традиций.</a:t>
            </a:r>
          </a:p>
          <a:p>
            <a:endParaRPr lang="ru-RU" sz="2000" dirty="0">
              <a:solidFill>
                <a:schemeClr val="bg1"/>
              </a:solidFill>
              <a:latin typeface="Bahnschrift SemiLight Condensed" panose="020B0502040204020203" pitchFamily="34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Bahnschrift SemiLight Condensed" panose="020B0502040204020203" pitchFamily="34" charset="0"/>
              </a:rPr>
              <a:t>Каждое поколение приносит собственный ресурс: от трудовой устойчивости до цифровой компетентности и новых форм общественного участия.</a:t>
            </a:r>
          </a:p>
          <a:p>
            <a:endParaRPr lang="ru-RU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447894"/>
              </p:ext>
            </p:extLst>
          </p:nvPr>
        </p:nvGraphicFramePr>
        <p:xfrm>
          <a:off x="4618520" y="1899186"/>
          <a:ext cx="7018422" cy="31733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9211"/>
                <a:gridCol w="3509211"/>
              </a:tblGrid>
              <a:tr h="627691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Поколение</a:t>
                      </a:r>
                      <a:endParaRPr lang="ru-RU" sz="28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Вклад</a:t>
                      </a:r>
                      <a:endParaRPr lang="ru-RU" sz="28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6409">
                <a:tc>
                  <a:txBody>
                    <a:bodyPr/>
                    <a:lstStyle/>
                    <a:p>
                      <a:r>
                        <a:rPr lang="ru-RU" sz="2800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Бэйби</a:t>
                      </a:r>
                      <a:r>
                        <a:rPr lang="ru-RU" sz="28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-бум</a:t>
                      </a:r>
                      <a:endParaRPr lang="ru-RU" sz="28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 smtClean="0">
                          <a:solidFill>
                            <a:schemeClr val="bg1"/>
                          </a:solidFill>
                          <a:effectLst/>
                          <a:latin typeface="Bahnschrift SemiLight Condensed" panose="020B0502040204020203" pitchFamily="34" charset="0"/>
                          <a:ea typeface="+mn-ea"/>
                          <a:cs typeface="+mn-cs"/>
                        </a:rPr>
                        <a:t>Дисциплина, труд</a:t>
                      </a:r>
                      <a:endParaRPr lang="ru-RU" sz="36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6409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Х</a:t>
                      </a:r>
                      <a:endParaRPr lang="ru-RU" sz="28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 smtClean="0">
                          <a:solidFill>
                            <a:schemeClr val="bg1"/>
                          </a:solidFill>
                          <a:effectLst/>
                          <a:latin typeface="Bahnschrift SemiLight Condensed" panose="020B0502040204020203" pitchFamily="34" charset="0"/>
                          <a:ea typeface="+mn-ea"/>
                          <a:cs typeface="+mn-cs"/>
                        </a:rPr>
                        <a:t>Гибкость, адаптация</a:t>
                      </a:r>
                      <a:endParaRPr lang="ru-RU" sz="36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6409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Y</a:t>
                      </a:r>
                      <a:endParaRPr lang="ru-RU" sz="28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 smtClean="0">
                          <a:solidFill>
                            <a:schemeClr val="bg1"/>
                          </a:solidFill>
                          <a:effectLst/>
                          <a:latin typeface="Bahnschrift SemiLight Condensed" panose="020B0502040204020203" pitchFamily="34" charset="0"/>
                          <a:ea typeface="+mn-ea"/>
                          <a:cs typeface="+mn-cs"/>
                        </a:rPr>
                        <a:t>Цифровые навыки</a:t>
                      </a:r>
                      <a:endParaRPr lang="ru-RU" sz="36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6409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Bahnschrift SemiLight Condensed" panose="020B0502040204020203" pitchFamily="34" charset="0"/>
                        </a:rPr>
                        <a:t>Z</a:t>
                      </a:r>
                      <a:endParaRPr lang="ru-RU" sz="28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 smtClean="0">
                          <a:solidFill>
                            <a:schemeClr val="bg1"/>
                          </a:solidFill>
                          <a:effectLst/>
                          <a:latin typeface="Bahnschrift SemiLight Condensed" panose="020B0502040204020203" pitchFamily="34" charset="0"/>
                          <a:ea typeface="+mn-ea"/>
                          <a:cs typeface="+mn-cs"/>
                        </a:rPr>
                        <a:t>Скорость, чувствительность</a:t>
                      </a:r>
                      <a:endParaRPr lang="ru-RU" sz="36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hnschrift SemiLight Condensed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045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334451" y="1328286"/>
            <a:ext cx="4126029" cy="418699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0770670" y="2079057"/>
            <a:ext cx="1193532" cy="1164657"/>
          </a:xfrm>
          <a:prstGeom prst="ellipse">
            <a:avLst/>
          </a:prstGeom>
          <a:noFill/>
          <a:ln w="317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940842" y="4591251"/>
            <a:ext cx="1568917" cy="1520792"/>
          </a:xfrm>
          <a:prstGeom prst="ellipse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565457" y="4591251"/>
            <a:ext cx="962526" cy="924025"/>
          </a:xfrm>
          <a:prstGeom prst="ellipse">
            <a:avLst/>
          </a:prstGeom>
          <a:noFill/>
          <a:ln w="3175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706178" y="-533883"/>
            <a:ext cx="1193532" cy="1164657"/>
          </a:xfrm>
          <a:prstGeom prst="ellipse">
            <a:avLst/>
          </a:prstGeom>
          <a:noFill/>
          <a:ln w="3175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-667350" y="2770472"/>
            <a:ext cx="1193532" cy="1164657"/>
          </a:xfrm>
          <a:prstGeom prst="ellipse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-242235" y="3722571"/>
            <a:ext cx="619224" cy="579119"/>
          </a:xfrm>
          <a:prstGeom prst="ellipse">
            <a:avLst/>
          </a:prstGeom>
          <a:noFill/>
          <a:ln w="317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65233" y="2770472"/>
            <a:ext cx="211756" cy="20213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1606463" y="2079057"/>
            <a:ext cx="211756" cy="20213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210349" y="5909912"/>
            <a:ext cx="211756" cy="20213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181189" y="1328286"/>
            <a:ext cx="15456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Язык и ритуалы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65460" y="180435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В семье ребёнок впервые усваивает язык, нормы общения и бытовые привычки. Повседневные ритуалы создают ощущение принадлежности к роду и делают традицию живой, а не формальной.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163366" y="3110151"/>
            <a:ext cx="595113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163367" y="4788346"/>
            <a:ext cx="595113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163367" y="6298875"/>
            <a:ext cx="595113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1152313" y="3110151"/>
            <a:ext cx="17203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Память о предках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128964" y="3497047"/>
            <a:ext cx="61689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Семейные архивы, фотографии и рассказы о судьбах родственников помогают увидеть связь между личной историей и историей страны. Через такие истории передаются уважение к труду, служению и стойкости.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81189" y="4788346"/>
            <a:ext cx="13003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Общее время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52313" y="5201622"/>
            <a:ext cx="6182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Совместные праздники, забота о старших и разговоры за общим столом укрепляют доверие между поколениями. Именно в этих ситуациях ценности становятся опытом, а не абстрактными словами.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65233" y="325973"/>
            <a:ext cx="117583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Семья как главная площадка передачи традиций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55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265" y="231627"/>
            <a:ext cx="114569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Где диалог поколений дает наибольший эффект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0" y="1578543"/>
            <a:ext cx="1219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898233" y="1588168"/>
            <a:ext cx="548640" cy="526983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677878" y="1578543"/>
            <a:ext cx="0" cy="52794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668253" y="5842535"/>
            <a:ext cx="75237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0" y="1934678"/>
            <a:ext cx="3551722" cy="492332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>
                <a:latin typeface="Bahnschrift SemiLight Condensed" panose="020B0502040204020203" pitchFamily="34" charset="0"/>
              </a:rPr>
              <a:t>На практике ценности лучше всего передаются там, где люди действуют вместе, а не только обсуждают опыт.</a:t>
            </a:r>
          </a:p>
          <a:p>
            <a:endParaRPr lang="ru-RU" sz="2200" dirty="0" smtClean="0">
              <a:latin typeface="Bahnschrift SemiLight Condensed" panose="020B0502040204020203" pitchFamily="34" charset="0"/>
            </a:endParaRPr>
          </a:p>
          <a:p>
            <a:r>
              <a:rPr lang="ru-RU" sz="2200" dirty="0" smtClean="0">
                <a:latin typeface="Bahnschrift SemiLight Condensed" panose="020B0502040204020203" pitchFamily="34" charset="0"/>
              </a:rPr>
              <a:t>Приоритетны среда совместной деятельности и наставничество: именно они превращают разницу поколений в конкретный общественный результат.</a:t>
            </a:r>
          </a:p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908884" y="1809549"/>
            <a:ext cx="7113070" cy="3811605"/>
          </a:xfrm>
          <a:prstGeom prst="rect">
            <a:avLst/>
          </a:prstGeom>
          <a:solidFill>
            <a:srgbClr val="0000CC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021180" y="609279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smtClean="0">
                <a:latin typeface="Bahnschrift SemiLight Condensed" panose="020B0502040204020203" pitchFamily="34" charset="0"/>
              </a:rPr>
              <a:t>Иллюстративная структурная оценка, 2025</a:t>
            </a:r>
            <a:r>
              <a:rPr lang="en-US" sz="2800" smtClean="0">
                <a:latin typeface="Bahnschrift SemiLight Condensed" panose="020B0502040204020203" pitchFamily="34" charset="0"/>
              </a:rPr>
              <a:t> </a:t>
            </a:r>
            <a:r>
              <a:rPr lang="ru-RU" sz="2800" smtClean="0">
                <a:latin typeface="Bahnschrift SemiLight Condensed" panose="020B0502040204020203" pitchFamily="34" charset="0"/>
              </a:rPr>
              <a:t>год</a:t>
            </a:r>
            <a:endParaRPr lang="ru-RU" sz="2800" dirty="0">
              <a:latin typeface="Bahnschrift SemiLight Condensed" panose="020B0502040204020203" pitchFamily="34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966864808"/>
              </p:ext>
            </p:extLst>
          </p:nvPr>
        </p:nvGraphicFramePr>
        <p:xfrm>
          <a:off x="5216893" y="1809548"/>
          <a:ext cx="6332888" cy="38116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558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8914" y="290286"/>
            <a:ext cx="103413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Традиции, которые объединяют поколения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0036258" y="-384094"/>
            <a:ext cx="2236626" cy="2164768"/>
            <a:chOff x="9967357" y="-384094"/>
            <a:chExt cx="2305527" cy="2216796"/>
          </a:xfrm>
        </p:grpSpPr>
        <p:sp>
          <p:nvSpPr>
            <p:cNvPr id="6" name="Равнобедренный треугольник 8"/>
            <p:cNvSpPr/>
            <p:nvPr/>
          </p:nvSpPr>
          <p:spPr>
            <a:xfrm rot="3942475">
              <a:off x="10783294" y="-423864"/>
              <a:ext cx="1449820" cy="1529360"/>
            </a:xfrm>
            <a:custGeom>
              <a:avLst/>
              <a:gdLst>
                <a:gd name="connsiteX0" fmla="*/ 0 w 1520005"/>
                <a:gd name="connsiteY0" fmla="*/ 1497682 h 1497682"/>
                <a:gd name="connsiteX1" fmla="*/ 760003 w 1520005"/>
                <a:gd name="connsiteY1" fmla="*/ 0 h 1497682"/>
                <a:gd name="connsiteX2" fmla="*/ 1520005 w 1520005"/>
                <a:gd name="connsiteY2" fmla="*/ 1497682 h 1497682"/>
                <a:gd name="connsiteX3" fmla="*/ 0 w 1520005"/>
                <a:gd name="connsiteY3" fmla="*/ 1497682 h 1497682"/>
                <a:gd name="connsiteX0" fmla="*/ 0 w 1449820"/>
                <a:gd name="connsiteY0" fmla="*/ 1529360 h 1529360"/>
                <a:gd name="connsiteX1" fmla="*/ 689818 w 1449820"/>
                <a:gd name="connsiteY1" fmla="*/ 0 h 1529360"/>
                <a:gd name="connsiteX2" fmla="*/ 1449820 w 1449820"/>
                <a:gd name="connsiteY2" fmla="*/ 1497682 h 1529360"/>
                <a:gd name="connsiteX3" fmla="*/ 0 w 1449820"/>
                <a:gd name="connsiteY3" fmla="*/ 1529360 h 1529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49820" h="1529360">
                  <a:moveTo>
                    <a:pt x="0" y="1529360"/>
                  </a:moveTo>
                  <a:lnTo>
                    <a:pt x="689818" y="0"/>
                  </a:lnTo>
                  <a:lnTo>
                    <a:pt x="1449820" y="1497682"/>
                  </a:lnTo>
                  <a:lnTo>
                    <a:pt x="0" y="1529360"/>
                  </a:ln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Равнобедренный треугольник 6"/>
            <p:cNvSpPr/>
            <p:nvPr/>
          </p:nvSpPr>
          <p:spPr>
            <a:xfrm rot="5936333">
              <a:off x="10202779" y="132726"/>
              <a:ext cx="837398" cy="885524"/>
            </a:xfrm>
            <a:prstGeom prst="triangl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rot="10800000">
              <a:off x="10513009" y="828461"/>
              <a:ext cx="693689" cy="717102"/>
            </a:xfrm>
            <a:prstGeom prst="triangle">
              <a:avLst/>
            </a:prstGeom>
            <a:solidFill>
              <a:srgbClr val="0033CC"/>
            </a:solidFill>
            <a:ln>
              <a:solidFill>
                <a:srgbClr val="33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Равнобедренный треугольник 8"/>
            <p:cNvSpPr/>
            <p:nvPr/>
          </p:nvSpPr>
          <p:spPr>
            <a:xfrm rot="11892496">
              <a:off x="9967357" y="1123402"/>
              <a:ext cx="507003" cy="547564"/>
            </a:xfrm>
            <a:prstGeom prst="triangle">
              <a:avLst/>
            </a:prstGeom>
            <a:solidFill>
              <a:srgbClr val="FFC000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Равнобедренный треугольник 9"/>
            <p:cNvSpPr/>
            <p:nvPr/>
          </p:nvSpPr>
          <p:spPr>
            <a:xfrm rot="19022915">
              <a:off x="10354959" y="1509902"/>
              <a:ext cx="316102" cy="32280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8412646" y="4221512"/>
            <a:ext cx="4269139" cy="3175503"/>
            <a:chOff x="5170473" y="3008159"/>
            <a:chExt cx="4269139" cy="3175503"/>
          </a:xfrm>
        </p:grpSpPr>
        <p:sp>
          <p:nvSpPr>
            <p:cNvPr id="12" name="Прямоугольный треугольник 11"/>
            <p:cNvSpPr/>
            <p:nvPr/>
          </p:nvSpPr>
          <p:spPr>
            <a:xfrm flipH="1" flipV="1">
              <a:off x="5170473" y="4095151"/>
              <a:ext cx="3426594" cy="2088511"/>
            </a:xfrm>
            <a:prstGeom prst="rtTriangl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Равнобедренный треугольник 12"/>
            <p:cNvSpPr/>
            <p:nvPr/>
          </p:nvSpPr>
          <p:spPr>
            <a:xfrm rot="21251477">
              <a:off x="7754522" y="3008159"/>
              <a:ext cx="1685090" cy="2300004"/>
            </a:xfrm>
            <a:prstGeom prst="triangl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Равнобедренный треугольник 13"/>
            <p:cNvSpPr/>
            <p:nvPr/>
          </p:nvSpPr>
          <p:spPr>
            <a:xfrm rot="18515158">
              <a:off x="7262119" y="3283004"/>
              <a:ext cx="572156" cy="559400"/>
            </a:xfrm>
            <a:prstGeom prst="triangle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" name="Ромб 14"/>
          <p:cNvSpPr/>
          <p:nvPr/>
        </p:nvSpPr>
        <p:spPr>
          <a:xfrm>
            <a:off x="3561348" y="2608445"/>
            <a:ext cx="1203157" cy="1135781"/>
          </a:xfrm>
          <a:prstGeom prst="diamond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омб 15"/>
          <p:cNvSpPr/>
          <p:nvPr/>
        </p:nvSpPr>
        <p:spPr>
          <a:xfrm>
            <a:off x="5149515" y="2608445"/>
            <a:ext cx="1203157" cy="1135781"/>
          </a:xfrm>
          <a:prstGeom prst="diamond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омб 16"/>
          <p:cNvSpPr/>
          <p:nvPr/>
        </p:nvSpPr>
        <p:spPr>
          <a:xfrm>
            <a:off x="6737682" y="2608445"/>
            <a:ext cx="1203157" cy="1135781"/>
          </a:xfrm>
          <a:prstGeom prst="diamond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омб 17"/>
          <p:cNvSpPr/>
          <p:nvPr/>
        </p:nvSpPr>
        <p:spPr>
          <a:xfrm>
            <a:off x="4360245" y="3319110"/>
            <a:ext cx="1203157" cy="1135781"/>
          </a:xfrm>
          <a:prstGeom prst="diamond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омб 18"/>
          <p:cNvSpPr/>
          <p:nvPr/>
        </p:nvSpPr>
        <p:spPr>
          <a:xfrm>
            <a:off x="5920317" y="3319110"/>
            <a:ext cx="1203157" cy="1135781"/>
          </a:xfrm>
          <a:prstGeom prst="diamond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237" y="2411842"/>
            <a:ext cx="831006" cy="147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6922" y="3538128"/>
            <a:ext cx="722662" cy="697743"/>
          </a:xfrm>
          <a:prstGeom prst="rect">
            <a:avLst/>
          </a:prstGeom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003" y="2782185"/>
            <a:ext cx="613808" cy="734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7" t="40458" r="26377" b="40113"/>
          <a:stretch/>
        </p:blipFill>
        <p:spPr bwMode="auto">
          <a:xfrm>
            <a:off x="6091714" y="3572967"/>
            <a:ext cx="906926" cy="67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652" b="81461" l="19837" r="764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33" t="28219" r="22501" b="18189"/>
          <a:stretch/>
        </p:blipFill>
        <p:spPr bwMode="auto">
          <a:xfrm>
            <a:off x="7048017" y="2822118"/>
            <a:ext cx="582486" cy="65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4841350" y="2029156"/>
            <a:ext cx="17315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Bahnschrift SemiBold Condensed" panose="020B0502040204020203" pitchFamily="34" charset="0"/>
              </a:rPr>
              <a:t>Уважение к труду</a:t>
            </a:r>
            <a:endParaRPr lang="ru-RU" sz="2000" b="1" dirty="0">
              <a:latin typeface="Bahnschrift SemiBold Condensed" panose="020B0502040204020203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975220" y="2398488"/>
            <a:ext cx="24240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Bahnschrift SemiBold Condensed" panose="020B0502040204020203" pitchFamily="34" charset="0"/>
              </a:rPr>
              <a:t>Культура повседневности</a:t>
            </a:r>
            <a:endParaRPr lang="ru-RU" sz="2000" b="1" dirty="0">
              <a:latin typeface="Bahnschrift SemiBold Condensed" panose="020B0502040204020203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999463" y="4192107"/>
            <a:ext cx="18469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Bahnschrift SemiBold Condensed" panose="020B0502040204020203" pitchFamily="34" charset="0"/>
              </a:rPr>
              <a:t>Локальная история</a:t>
            </a:r>
            <a:endParaRPr lang="ru-RU" sz="2000" b="1" dirty="0">
              <a:latin typeface="Bahnschrift SemiBold Condensed" panose="020B0502040204020203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547853" y="4142144"/>
            <a:ext cx="16979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Bahnschrift SemiBold Condensed" panose="020B0502040204020203" pitchFamily="34" charset="0"/>
              </a:rPr>
              <a:t>Забота о старших</a:t>
            </a:r>
            <a:endParaRPr lang="ru-RU" sz="2000" b="1" dirty="0">
              <a:latin typeface="Bahnschrift SemiBold Condensed" panose="020B0502040204020203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89454" y="2398488"/>
            <a:ext cx="15247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Bahnschrift SemiBold Condensed" panose="020B0502040204020203" pitchFamily="34" charset="0"/>
              </a:rPr>
              <a:t>Памятные даты</a:t>
            </a:r>
            <a:endParaRPr lang="ru-RU" sz="2000" b="1" dirty="0">
              <a:latin typeface="Bahnschrift SemiBold Condensed" panose="020B0502040204020203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434165" y="4423615"/>
            <a:ext cx="28115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atin typeface="Bahnschrift SemiLight Condensed" panose="020B0502040204020203" pitchFamily="34" charset="0"/>
              </a:rPr>
              <a:t>Уход за пожилыми родственниками и внимание к их нуждам воспитывают уважение, терпение и благодарность. Эти качества формируют культуру взаимопомощи, на которой держится семья и сообщество.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1504" y="2714779"/>
            <a:ext cx="35365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atin typeface="Bahnschrift SemiLight Condensed" panose="020B0502040204020203" pitchFamily="34" charset="0"/>
              </a:rPr>
              <a:t>Общие даты памяти и семейные праздники помогают переживать историю как личную ответственность. Они соединяют частную жизнь с судьбой страны и поддерживают преемственность поколений.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941814" y="1423724"/>
            <a:ext cx="86218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ahnschrift SemiLight Condensed" panose="020B0502040204020203" pitchFamily="34" charset="0"/>
              </a:rPr>
              <a:t>Память о профессиональном и повседневном труде родителей и дедов укрепляет представление о достоинстве созидательной работы. Через это младшие лучше понимают цену усилий и ответственности.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975220" y="2776221"/>
            <a:ext cx="396524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Bahnschrift SemiLight Condensed" panose="020B0502040204020203" pitchFamily="34" charset="0"/>
              </a:rPr>
              <a:t>Народные песни, ремесла и кухня сохраняют уникальность культурной среды и передают вкусы, жесты и смыслы без длинных объяснений. В такой традиции легко участвовать вместе разным поколениям.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1024" name="Прямоугольник 1023"/>
          <p:cNvSpPr/>
          <p:nvPr/>
        </p:nvSpPr>
        <p:spPr>
          <a:xfrm>
            <a:off x="6998640" y="4458690"/>
            <a:ext cx="28190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Bahnschrift SemiLight Condensed" panose="020B0502040204020203" pitchFamily="34" charset="0"/>
              </a:rPr>
              <a:t>Музейные, школьные и краеведческие проекты возвращают интерес к истории семьи, улицы, села и региона. Локальная память делает прошлое осязаемым и значимым для молодых.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09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Прямоугольник 54"/>
          <p:cNvSpPr/>
          <p:nvPr/>
        </p:nvSpPr>
        <p:spPr>
          <a:xfrm>
            <a:off x="975819" y="662063"/>
            <a:ext cx="11216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Цепочка отражает путь от первого контакта до закрепления результата в семейной или общественной традиции.</a:t>
            </a:r>
            <a:endParaRPr lang="ru-RU" sz="2000" dirty="0">
              <a:latin typeface="Bahnschrift SemiLight Condensed" panose="020B0502040204020203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909684" y="6553"/>
            <a:ext cx="104967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latin typeface="Bahnschrift SemiBold Condensed" panose="020B0502040204020203" pitchFamily="34" charset="0"/>
              </a:rPr>
              <a:t>Как работает </a:t>
            </a:r>
            <a:r>
              <a:rPr lang="ru-RU" sz="4800" dirty="0" err="1" smtClean="0">
                <a:latin typeface="Bahnschrift SemiBold Condensed" panose="020B0502040204020203" pitchFamily="34" charset="0"/>
              </a:rPr>
              <a:t>межпоколенческое</a:t>
            </a:r>
            <a:r>
              <a:rPr lang="ru-RU" sz="4800" dirty="0" smtClean="0">
                <a:latin typeface="Bahnschrift SemiBold Condensed" panose="020B0502040204020203" pitchFamily="34" charset="0"/>
              </a:rPr>
              <a:t> взаимодействие</a:t>
            </a:r>
            <a:endParaRPr lang="ru-RU" sz="4800" dirty="0">
              <a:latin typeface="Bahnschrift SemiBold Condensed" panose="020B0502040204020203" pitchFamily="34" charset="0"/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1028349" y="5150589"/>
            <a:ext cx="1595715" cy="1531047"/>
          </a:xfrm>
          <a:prstGeom prst="ellipse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ahnschrift SemiLight Condensed" panose="020B0502040204020203" pitchFamily="34" charset="0"/>
              </a:rPr>
              <a:t>Встреча и обмен информацией</a:t>
            </a:r>
            <a:endParaRPr lang="ru-RU" sz="1600" dirty="0">
              <a:latin typeface="Bahnschrift SemiLight Condensed" panose="020B0502040204020203" pitchFamily="34" charset="0"/>
            </a:endParaRPr>
          </a:p>
        </p:txBody>
      </p:sp>
      <p:grpSp>
        <p:nvGrpSpPr>
          <p:cNvPr id="95" name="Группа 94"/>
          <p:cNvGrpSpPr/>
          <p:nvPr/>
        </p:nvGrpSpPr>
        <p:grpSpPr>
          <a:xfrm>
            <a:off x="0" y="-592152"/>
            <a:ext cx="845040" cy="8102710"/>
            <a:chOff x="0" y="-592152"/>
            <a:chExt cx="845040" cy="810271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0"/>
              <a:ext cx="144000" cy="6858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701040" y="0"/>
              <a:ext cx="144000" cy="6858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/>
          </p:nvCxnSpPr>
          <p:spPr>
            <a:xfrm>
              <a:off x="279133" y="0"/>
              <a:ext cx="0" cy="6858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595162" y="-86625"/>
              <a:ext cx="0" cy="6858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Блок-схема: знак завершения 65"/>
            <p:cNvSpPr/>
            <p:nvPr/>
          </p:nvSpPr>
          <p:spPr>
            <a:xfrm rot="5400000">
              <a:off x="-39227" y="-250152"/>
              <a:ext cx="972000" cy="288000"/>
            </a:xfrm>
            <a:prstGeom prst="flowChartTerminator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" name="Блок-схема: знак завершения 66"/>
            <p:cNvSpPr/>
            <p:nvPr/>
          </p:nvSpPr>
          <p:spPr>
            <a:xfrm rot="5400000">
              <a:off x="-39227" y="6880558"/>
              <a:ext cx="972000" cy="288000"/>
            </a:xfrm>
            <a:prstGeom prst="flowChartTerminator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Блок-схема: знак завершения 67"/>
            <p:cNvSpPr/>
            <p:nvPr/>
          </p:nvSpPr>
          <p:spPr>
            <a:xfrm rot="5400000">
              <a:off x="12155" y="677473"/>
              <a:ext cx="864000" cy="288000"/>
            </a:xfrm>
            <a:prstGeom prst="flowChartTermina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Блок-схема: знак завершения 68"/>
            <p:cNvSpPr/>
            <p:nvPr/>
          </p:nvSpPr>
          <p:spPr>
            <a:xfrm rot="5400000">
              <a:off x="12155" y="5087930"/>
              <a:ext cx="864000" cy="288000"/>
            </a:xfrm>
            <a:prstGeom prst="flowChartTerminator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Блок-схема: знак завершения 69"/>
            <p:cNvSpPr/>
            <p:nvPr/>
          </p:nvSpPr>
          <p:spPr>
            <a:xfrm rot="5400000">
              <a:off x="10550" y="4218691"/>
              <a:ext cx="864000" cy="288000"/>
            </a:xfrm>
            <a:prstGeom prst="flowChartTerminator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Блок-схема: знак завершения 70"/>
            <p:cNvSpPr/>
            <p:nvPr/>
          </p:nvSpPr>
          <p:spPr>
            <a:xfrm rot="5400000">
              <a:off x="9961" y="1552947"/>
              <a:ext cx="864000" cy="288000"/>
            </a:xfrm>
            <a:prstGeom prst="flowChartTerminator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Блок-схема: знак завершения 71"/>
            <p:cNvSpPr/>
            <p:nvPr/>
          </p:nvSpPr>
          <p:spPr>
            <a:xfrm rot="5400000">
              <a:off x="-10234" y="2439184"/>
              <a:ext cx="900000" cy="288000"/>
            </a:xfrm>
            <a:prstGeom prst="flowChartTerminator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3" name="Блок-схема: знак завершения 72"/>
            <p:cNvSpPr/>
            <p:nvPr/>
          </p:nvSpPr>
          <p:spPr>
            <a:xfrm rot="5400000">
              <a:off x="9961" y="3335156"/>
              <a:ext cx="864000" cy="288000"/>
            </a:xfrm>
            <a:prstGeom prst="flowChartTerminator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Блок-схема: знак завершения 73"/>
            <p:cNvSpPr/>
            <p:nvPr/>
          </p:nvSpPr>
          <p:spPr>
            <a:xfrm rot="5400000">
              <a:off x="11398" y="5951930"/>
              <a:ext cx="864000" cy="288000"/>
            </a:xfrm>
            <a:prstGeom prst="flowChartTerminator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5" name="Блок-схема: знак завершения 74"/>
          <p:cNvSpPr/>
          <p:nvPr/>
        </p:nvSpPr>
        <p:spPr>
          <a:xfrm>
            <a:off x="2493880" y="5191591"/>
            <a:ext cx="900000" cy="433137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Блок-схема: знак завершения 75"/>
          <p:cNvSpPr/>
          <p:nvPr/>
        </p:nvSpPr>
        <p:spPr>
          <a:xfrm>
            <a:off x="4568412" y="3580349"/>
            <a:ext cx="900000" cy="433137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Блок-схема: знак завершения 76"/>
          <p:cNvSpPr/>
          <p:nvPr/>
        </p:nvSpPr>
        <p:spPr>
          <a:xfrm>
            <a:off x="7190329" y="2778401"/>
            <a:ext cx="900000" cy="433137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3002940" y="3744228"/>
            <a:ext cx="1565471" cy="144736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ahnschrift SemiLight Condensed" panose="020B0502040204020203" pitchFamily="34" charset="0"/>
              </a:rPr>
              <a:t>Совместная задача</a:t>
            </a:r>
            <a:endParaRPr lang="ru-RU" sz="1600" dirty="0">
              <a:latin typeface="Bahnschrift SemiLight Condensed" panose="020B0502040204020203" pitchFamily="34" charset="0"/>
            </a:endParaRPr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>
            <a:off x="5696560" y="3427586"/>
            <a:ext cx="288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Шестиугольник 81"/>
          <p:cNvSpPr/>
          <p:nvPr/>
        </p:nvSpPr>
        <p:spPr>
          <a:xfrm>
            <a:off x="5172525" y="2483378"/>
            <a:ext cx="2017804" cy="1260849"/>
          </a:xfrm>
          <a:prstGeom prst="hex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ahnschrift SemiLight Condensed" panose="020B0502040204020203" pitchFamily="34" charset="0"/>
              </a:rPr>
              <a:t>Передача навыка</a:t>
            </a:r>
            <a:endParaRPr lang="ru-RU" sz="1600" dirty="0">
              <a:latin typeface="Bahnschrift SemiLight Condensed" panose="020B0502040204020203" pitchFamily="34" charset="0"/>
            </a:endParaRPr>
          </a:p>
        </p:txBody>
      </p:sp>
      <p:sp>
        <p:nvSpPr>
          <p:cNvPr id="85" name="Блок-схема: альтернативный процесс 84"/>
          <p:cNvSpPr/>
          <p:nvPr/>
        </p:nvSpPr>
        <p:spPr>
          <a:xfrm>
            <a:off x="8090329" y="1696947"/>
            <a:ext cx="1534942" cy="1442209"/>
          </a:xfrm>
          <a:prstGeom prst="flowChartAlternateProces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ahnschrift SemiLight Condensed" panose="020B0502040204020203" pitchFamily="34" charset="0"/>
              </a:rPr>
              <a:t>Признание вклада</a:t>
            </a:r>
            <a:endParaRPr lang="ru-RU" sz="1600" dirty="0">
              <a:latin typeface="Bahnschrift SemiLight Condensed" panose="020B0502040204020203" pitchFamily="34" charset="0"/>
            </a:endParaRPr>
          </a:p>
        </p:txBody>
      </p:sp>
      <p:sp>
        <p:nvSpPr>
          <p:cNvPr id="86" name="Блок-схема: знак завершения 85"/>
          <p:cNvSpPr/>
          <p:nvPr/>
        </p:nvSpPr>
        <p:spPr>
          <a:xfrm>
            <a:off x="9625271" y="1651879"/>
            <a:ext cx="900000" cy="433137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89" name="Прямоугольник с двумя усеченными соседними углами 88"/>
          <p:cNvSpPr/>
          <p:nvPr/>
        </p:nvSpPr>
        <p:spPr>
          <a:xfrm>
            <a:off x="10568539" y="994680"/>
            <a:ext cx="1364250" cy="1234811"/>
          </a:xfrm>
          <a:prstGeom prst="snip2Same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ahnschrift SemiLight Condensed" panose="020B0502040204020203" pitchFamily="34" charset="0"/>
              </a:rPr>
              <a:t>Новая традиция</a:t>
            </a:r>
            <a:endParaRPr lang="ru-RU" sz="1600" dirty="0">
              <a:latin typeface="Bahnschrift SemiLight Condensed" panose="020B0502040204020203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545617" y="5191591"/>
            <a:ext cx="1949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ahnschrift SemiLight Condensed" panose="020B0502040204020203" pitchFamily="34" charset="0"/>
              </a:rPr>
              <a:t>интерес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577442" y="3581474"/>
            <a:ext cx="1949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ahnschrift SemiLight Condensed" panose="020B0502040204020203" pitchFamily="34" charset="0"/>
              </a:rPr>
              <a:t>практика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7161454" y="2769824"/>
            <a:ext cx="1949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ahnschrift SemiLight Condensed" panose="020B0502040204020203" pitchFamily="34" charset="0"/>
              </a:rPr>
              <a:t>результат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550393" y="1682657"/>
            <a:ext cx="1949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Bahnschrift SemiLight Condensed" panose="020B0502040204020203" pitchFamily="34" charset="0"/>
              </a:rPr>
              <a:t>закрепление</a:t>
            </a:r>
            <a:endParaRPr lang="ru-RU" sz="1600" dirty="0">
              <a:latin typeface="Bahnschrift SemiLight Condensed" panose="020B0502040204020203" pitchFamily="34" charset="0"/>
            </a:endParaRPr>
          </a:p>
        </p:txBody>
      </p:sp>
      <p:pic>
        <p:nvPicPr>
          <p:cNvPr id="96" name="Рисунок 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0328" y="3515785"/>
            <a:ext cx="5026187" cy="3350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203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346960" y="0"/>
            <a:ext cx="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048000" y="0"/>
            <a:ext cx="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1626093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1944529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Блок-схема: знак завершения 7"/>
          <p:cNvSpPr/>
          <p:nvPr/>
        </p:nvSpPr>
        <p:spPr>
          <a:xfrm rot="5400000">
            <a:off x="11307733" y="-250152"/>
            <a:ext cx="972000" cy="288000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знак завершения 8"/>
          <p:cNvSpPr/>
          <p:nvPr/>
        </p:nvSpPr>
        <p:spPr>
          <a:xfrm rot="5400000">
            <a:off x="11307733" y="6880558"/>
            <a:ext cx="972000" cy="288000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знак завершения 9"/>
          <p:cNvSpPr/>
          <p:nvPr/>
        </p:nvSpPr>
        <p:spPr>
          <a:xfrm rot="5400000">
            <a:off x="11359115" y="677473"/>
            <a:ext cx="864000" cy="288000"/>
          </a:xfrm>
          <a:prstGeom prst="flowChartTermina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знак завершения 10"/>
          <p:cNvSpPr/>
          <p:nvPr/>
        </p:nvSpPr>
        <p:spPr>
          <a:xfrm rot="5400000">
            <a:off x="11359115" y="5087930"/>
            <a:ext cx="864000" cy="288000"/>
          </a:xfrm>
          <a:prstGeom prst="flowChartTerminator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знак завершения 11"/>
          <p:cNvSpPr/>
          <p:nvPr/>
        </p:nvSpPr>
        <p:spPr>
          <a:xfrm rot="5400000">
            <a:off x="11357510" y="4218691"/>
            <a:ext cx="864000" cy="288000"/>
          </a:xfrm>
          <a:prstGeom prst="flowChartTermina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знак завершения 12"/>
          <p:cNvSpPr/>
          <p:nvPr/>
        </p:nvSpPr>
        <p:spPr>
          <a:xfrm rot="5400000">
            <a:off x="11356921" y="1552947"/>
            <a:ext cx="864000" cy="288000"/>
          </a:xfrm>
          <a:prstGeom prst="flowChartTerminator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знак завершения 13"/>
          <p:cNvSpPr/>
          <p:nvPr/>
        </p:nvSpPr>
        <p:spPr>
          <a:xfrm rot="5400000">
            <a:off x="11336726" y="2439184"/>
            <a:ext cx="900000" cy="288000"/>
          </a:xfrm>
          <a:prstGeom prst="flowChartTermina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знак завершения 14"/>
          <p:cNvSpPr/>
          <p:nvPr/>
        </p:nvSpPr>
        <p:spPr>
          <a:xfrm rot="5400000">
            <a:off x="11356921" y="3335156"/>
            <a:ext cx="864000" cy="288000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знак завершения 15"/>
          <p:cNvSpPr/>
          <p:nvPr/>
        </p:nvSpPr>
        <p:spPr>
          <a:xfrm rot="5400000">
            <a:off x="11358358" y="5951930"/>
            <a:ext cx="864000" cy="288000"/>
          </a:xfrm>
          <a:prstGeom prst="flowChartTermina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14638" y="330143"/>
            <a:ext cx="85186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Риски разрыва между поколениями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7634" y="1588168"/>
            <a:ext cx="4331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1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7634" y="4079507"/>
            <a:ext cx="4331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2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58565" y="1588168"/>
            <a:ext cx="4331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3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58565" y="4079507"/>
            <a:ext cx="4331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4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0771" y="1696947"/>
            <a:ext cx="2926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Bahnschrift SemiBold Condensed" panose="020B0502040204020203" pitchFamily="34" charset="0"/>
              </a:rPr>
              <a:t>Недоверие</a:t>
            </a:r>
            <a:endParaRPr lang="ru-RU" sz="2800" dirty="0">
              <a:latin typeface="Bahnschrift SemiBold Condensed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0771" y="4183432"/>
            <a:ext cx="2926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Bahnschrift SemiBold Condensed" panose="020B0502040204020203" pitchFamily="34" charset="0"/>
              </a:rPr>
              <a:t>Стереотипы</a:t>
            </a:r>
            <a:endParaRPr lang="ru-RU" sz="2800" dirty="0">
              <a:latin typeface="Bahnschrift SemiBold Condensed" panose="020B05020402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91702" y="1679460"/>
            <a:ext cx="2926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Bahnschrift SemiBold Condensed" panose="020B0502040204020203" pitchFamily="34" charset="0"/>
              </a:rPr>
              <a:t>Цифровая изоляция</a:t>
            </a:r>
            <a:endParaRPr lang="ru-RU" sz="2800" dirty="0">
              <a:latin typeface="Bahnschrift SemiBold Condensed" panose="020B0502040204020203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591702" y="4131748"/>
            <a:ext cx="19127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Bahnschrift SemiBold Condensed" panose="020B0502040204020203" pitchFamily="34" charset="0"/>
              </a:rPr>
              <a:t>Утрата памяти</a:t>
            </a:r>
            <a:endParaRPr lang="ru-RU" sz="2800" dirty="0">
              <a:latin typeface="Bahnschrift SemiBold Condensed" panose="020B0502040204020203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83460" y="2294520"/>
            <a:ext cx="43538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Bahnschrift SemiLight Condensed" panose="020B0502040204020203" pitchFamily="34" charset="0"/>
              </a:rPr>
              <a:t>Когда старшие и младшие не слышат друг друга, усиливаются подозрительность и закрытость. В итоге снижается готовность к сотрудничеству в семье, учебе и общественной жизни.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83460" y="4895601"/>
            <a:ext cx="43538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Bahnschrift SemiLight Condensed" panose="020B0502040204020203" pitchFamily="34" charset="0"/>
              </a:rPr>
              <a:t>Упрощённые представления о «молодых» и «пожилых» мешают видеть сильные стороны каждой группы. Такие установки закрепляют конфликт вместо поиска </a:t>
            </a:r>
            <a:r>
              <a:rPr lang="ru-RU" dirty="0" err="1" smtClean="0">
                <a:latin typeface="Bahnschrift SemiLight Condensed" panose="020B0502040204020203" pitchFamily="34" charset="0"/>
              </a:rPr>
              <a:t>взаимодополнения</a:t>
            </a:r>
            <a:r>
              <a:rPr lang="ru-RU" dirty="0" smtClean="0">
                <a:latin typeface="Bahnschrift SemiLight Condensed" panose="020B0502040204020203" pitchFamily="34" charset="0"/>
              </a:rPr>
              <a:t> и общего языка.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158565" y="2365993"/>
            <a:ext cx="38902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Bahnschrift SemiLight Condensed" panose="020B0502040204020203" pitchFamily="34" charset="0"/>
              </a:rPr>
              <a:t>Разный уровень владения цифровой средой может отдалять поколения даже при близком бытовом контакте. Без поддержки это приводит к информационным барьерам и чувству </a:t>
            </a:r>
            <a:r>
              <a:rPr lang="ru-RU" dirty="0" err="1" smtClean="0">
                <a:latin typeface="Bahnschrift SemiLight Condensed" panose="020B0502040204020203" pitchFamily="34" charset="0"/>
              </a:rPr>
              <a:t>исключённости</a:t>
            </a:r>
            <a:r>
              <a:rPr lang="ru-RU" dirty="0" smtClean="0">
                <a:latin typeface="Bahnschrift SemiLight Condensed" panose="020B0502040204020203" pitchFamily="34" charset="0"/>
              </a:rPr>
              <a:t>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158565" y="4860748"/>
            <a:ext cx="38902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Bahnschrift SemiLight Condensed" panose="020B0502040204020203" pitchFamily="34" charset="0"/>
              </a:rPr>
              <a:t>Если семейные истории, ритуалы и местная память не передаются дальше, ослабевает историческая преемственность. Вместе с ней уменьшается уважение к труду, служению и общему наследию.</a:t>
            </a:r>
            <a:endParaRPr lang="ru-RU" dirty="0">
              <a:latin typeface="Bahnschrift Semi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7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0" y="1578543"/>
            <a:ext cx="1219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3931652" y="1578543"/>
            <a:ext cx="548640" cy="526983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677878" y="1578543"/>
            <a:ext cx="0" cy="52794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668253" y="5842535"/>
            <a:ext cx="75237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0" y="1934678"/>
            <a:ext cx="3551722" cy="492332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latin typeface="Bahnschrift SemiLight Condensed" panose="020B0502040204020203" pitchFamily="34" charset="0"/>
              </a:rPr>
              <a:t>Устойчивость возникает там, где </a:t>
            </a:r>
            <a:r>
              <a:rPr lang="ru-RU" sz="2000" dirty="0" err="1" smtClean="0">
                <a:latin typeface="Bahnschrift SemiLight Condensed" panose="020B0502040204020203" pitchFamily="34" charset="0"/>
              </a:rPr>
              <a:t>поколенческие</a:t>
            </a:r>
            <a:r>
              <a:rPr lang="ru-RU" sz="2000" dirty="0" smtClean="0">
                <a:latin typeface="Bahnschrift SemiLight Condensed" panose="020B0502040204020203" pitchFamily="34" charset="0"/>
              </a:rPr>
              <a:t> различия не разъединяют, а распределяют роли в общем деле.</a:t>
            </a:r>
          </a:p>
          <a:p>
            <a:endParaRPr lang="ru-RU" sz="2000" dirty="0" smtClean="0">
              <a:latin typeface="Bahnschrift SemiLight Condensed" panose="020B0502040204020203" pitchFamily="34" charset="0"/>
            </a:endParaRPr>
          </a:p>
          <a:p>
            <a:r>
              <a:rPr lang="ru-RU" sz="2000" dirty="0" smtClean="0">
                <a:latin typeface="Bahnschrift SemiLight Condensed" panose="020B0502040204020203" pitchFamily="34" charset="0"/>
              </a:rPr>
              <a:t>Молодёжь усиливает обновление, старшие — устойчивость и смысловую опору; вместе они создают сбалансированную модель развития.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08884" y="1809549"/>
            <a:ext cx="7113070" cy="3811605"/>
          </a:xfrm>
          <a:prstGeom prst="rect">
            <a:avLst/>
          </a:prstGeom>
          <a:solidFill>
            <a:srgbClr val="0000CC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095598773"/>
              </p:ext>
            </p:extLst>
          </p:nvPr>
        </p:nvGraphicFramePr>
        <p:xfrm>
          <a:off x="5216893" y="1809548"/>
          <a:ext cx="6332888" cy="38116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59452" y="332419"/>
            <a:ext cx="842249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latin typeface="Bahnschrift SemiBold Condensed" panose="020B0502040204020203" pitchFamily="34" charset="0"/>
              </a:rPr>
              <a:t>Что поддерживает будущее России</a:t>
            </a:r>
            <a:endParaRPr lang="ru-RU" sz="5400" dirty="0">
              <a:latin typeface="Bahnschrift SemiBold Condensed" panose="020B0502040204020203" pitchFamily="34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4225956446"/>
              </p:ext>
            </p:extLst>
          </p:nvPr>
        </p:nvGraphicFramePr>
        <p:xfrm>
          <a:off x="4908884" y="1809548"/>
          <a:ext cx="7113069" cy="38116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5098181" y="606391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Bahnschrift SemiLight Condensed" panose="020B0502040204020203" pitchFamily="34" charset="0"/>
              </a:rPr>
              <a:t>Иллюстративная сравнительная оценка, 2025 год</a:t>
            </a:r>
            <a:endParaRPr lang="ru-RU" sz="2400" dirty="0">
              <a:latin typeface="Bahnschrift Semi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70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 rot="8316767">
            <a:off x="8775076" y="-2454059"/>
            <a:ext cx="731520" cy="6794668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2178020">
            <a:off x="10124890" y="949692"/>
            <a:ext cx="731520" cy="679466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2094611">
            <a:off x="10934298" y="3157514"/>
            <a:ext cx="731520" cy="4769318"/>
          </a:xfrm>
          <a:prstGeom prst="rect">
            <a:avLst/>
          </a:prstGeom>
          <a:solidFill>
            <a:srgbClr val="FFC000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030551" y="0"/>
            <a:ext cx="173255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824564" cy="68580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088617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-1" y="577516"/>
            <a:ext cx="11030551" cy="365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0" y="1146208"/>
            <a:ext cx="110305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164116" y="1761703"/>
            <a:ext cx="542757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spc="-150" dirty="0" smtClean="0">
                <a:solidFill>
                  <a:srgbClr val="C00000"/>
                </a:solidFill>
                <a:latin typeface="Bahnschrift SemiBold Condensed" panose="020B0502040204020203" pitchFamily="34" charset="0"/>
              </a:rPr>
              <a:t>Преемственность поколений — опора будущего России</a:t>
            </a:r>
            <a:endParaRPr lang="ru-RU" sz="5400" spc="-150" dirty="0">
              <a:solidFill>
                <a:srgbClr val="C00000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60596" y="4347026"/>
            <a:ext cx="41516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Bahnschrift SemiLight Condensed" panose="020B0502040204020203" pitchFamily="34" charset="0"/>
              </a:rPr>
              <a:t>Диалог поколений сохраняет память, укрепляет доверие и передаёт нормы ответственности. Будущее страны зависит от того, насколько успешно традиции старших соединяются с инициативой молодых.</a:t>
            </a:r>
            <a:endParaRPr lang="ru-RU" sz="2400" dirty="0">
              <a:latin typeface="Bahnschrift Semi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89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190</Words>
  <Application>Microsoft Office PowerPoint</Application>
  <PresentationFormat>Широкоэкранный</PresentationFormat>
  <Paragraphs>75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Bahnschrift SemiBold Condensed</vt:lpstr>
      <vt:lpstr>Bahnschrift SemiLight Condensed</vt:lpstr>
      <vt:lpstr>Calibri</vt:lpstr>
      <vt:lpstr>Calibri Light</vt:lpstr>
      <vt:lpstr>Roboto Condensed SemiBold</vt:lpstr>
      <vt:lpstr>Тема Office</vt:lpstr>
      <vt:lpstr>Презентация PowerPoint</vt:lpstr>
      <vt:lpstr>Почему межпоколенческий диалог стал необходим </vt:lpstr>
      <vt:lpstr>Поколения и их вклад в преемственность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23</cp:revision>
  <dcterms:created xsi:type="dcterms:W3CDTF">2026-05-28T07:37:05Z</dcterms:created>
  <dcterms:modified xsi:type="dcterms:W3CDTF">2026-05-28T11:03:52Z</dcterms:modified>
</cp:coreProperties>
</file>