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6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12192000" cy="6858000"/>
  <p:notesSz cx="12192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3366"/>
    <a:srgbClr val="0066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876" y="-10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2388D6-C911-4F5C-85DE-D7EFF2A576E3}" type="datetimeFigureOut">
              <a:rPr lang="ru-RU" smtClean="0"/>
              <a:pPr/>
              <a:t>11.12.2023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C0E6A1-6DB5-463A-A46E-E6E422F96C1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24597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C0E6A1-6DB5-463A-A46E-E6E422F96C12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876896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440561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536471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30496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766927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80698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12/11/2023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160612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12/11/2023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80014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12/11/2023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140176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74303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285406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022072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7261890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966023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786716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871637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431893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27252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Lucida Sans Unicode"/>
                <a:cs typeface="Lucida Sans Unicode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39267" y="2373274"/>
            <a:ext cx="4037965" cy="36810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0" i="0">
                <a:solidFill>
                  <a:schemeClr val="tx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12/11/2023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10522761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3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5.png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7559539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79" r:id="rId13"/>
    <p:sldLayoutId id="2147483680" r:id="rId14"/>
    <p:sldLayoutId id="2147483681" r:id="rId15"/>
    <p:sldLayoutId id="2147483682" r:id="rId16"/>
    <p:sldLayoutId id="2147483683" r:id="rId17"/>
    <p:sldLayoutId id="2147483684" r:id="rId18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-33482" y="1829816"/>
            <a:ext cx="12204700" cy="5028184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10842" y="2466096"/>
            <a:ext cx="10820400" cy="264687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87680" marR="5080" indent="-475615" algn="ctr">
              <a:lnSpc>
                <a:spcPct val="106900"/>
              </a:lnSpc>
              <a:spcBef>
                <a:spcPts val="95"/>
              </a:spcBef>
            </a:pPr>
            <a:r>
              <a:rPr lang="ru-RU" sz="3200" spc="415" dirty="0"/>
              <a:t> </a:t>
            </a:r>
            <a:r>
              <a:rPr lang="ru-RU" sz="3200" spc="1075" dirty="0"/>
              <a:t>Современное воспитание подрастающего поколения:</a:t>
            </a:r>
            <a:br>
              <a:rPr lang="ru-RU" sz="3200" spc="1075" dirty="0"/>
            </a:br>
            <a:r>
              <a:rPr lang="ru-RU" sz="3200" spc="1075" dirty="0"/>
              <a:t>физическое развитие и  </a:t>
            </a:r>
            <a:r>
              <a:rPr lang="ru-RU" sz="3200" spc="1075"/>
              <a:t>культура </a:t>
            </a:r>
            <a:r>
              <a:rPr lang="ru-RU" sz="3200" spc="1075" smtClean="0"/>
              <a:t>здоровья студентов </a:t>
            </a:r>
            <a:r>
              <a:rPr lang="ru-RU" sz="3200" spc="1075" dirty="0" smtClean="0"/>
              <a:t>СПО</a:t>
            </a:r>
            <a:endParaRPr sz="3200" spc="550" dirty="0"/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251703" y="1123188"/>
            <a:ext cx="329184" cy="329184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710622" y="1112811"/>
            <a:ext cx="262752" cy="409518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264652" y="1109705"/>
            <a:ext cx="505968" cy="385177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9681971" y="1098803"/>
            <a:ext cx="384047" cy="384047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250438" y="1080516"/>
            <a:ext cx="317995" cy="408431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612648" y="1120139"/>
            <a:ext cx="353568" cy="347472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2119883" y="1109739"/>
            <a:ext cx="353568" cy="360652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3671315" y="1098803"/>
            <a:ext cx="390144" cy="371856"/>
          </a:xfrm>
          <a:prstGeom prst="rect">
            <a:avLst/>
          </a:prstGeom>
        </p:spPr>
      </p:pic>
      <p:sp>
        <p:nvSpPr>
          <p:cNvPr id="12" name="object 12"/>
          <p:cNvSpPr txBox="1"/>
          <p:nvPr/>
        </p:nvSpPr>
        <p:spPr>
          <a:xfrm>
            <a:off x="228600" y="5181600"/>
            <a:ext cx="9135110" cy="1443985"/>
          </a:xfrm>
          <a:prstGeom prst="rect">
            <a:avLst/>
          </a:prstGeom>
        </p:spPr>
        <p:txBody>
          <a:bodyPr vert="horz" wrap="square" lIns="0" tIns="1143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0"/>
              </a:spcBef>
            </a:pPr>
            <a:r>
              <a:rPr lang="ru-RU" spc="175" dirty="0" smtClean="0">
                <a:solidFill>
                  <a:srgbClr val="FFFFFF"/>
                </a:solidFill>
                <a:latin typeface="Lucida Sans Unicode"/>
                <a:cs typeface="Lucida Sans Unicode"/>
              </a:rPr>
              <a:t>Конкурсант:</a:t>
            </a:r>
            <a:endParaRPr sz="1800" dirty="0">
              <a:latin typeface="Lucida Sans Unicode"/>
              <a:cs typeface="Lucida Sans Unicode"/>
            </a:endParaRPr>
          </a:p>
          <a:p>
            <a:pPr marL="12700">
              <a:lnSpc>
                <a:spcPts val="2155"/>
              </a:lnSpc>
              <a:spcBef>
                <a:spcPts val="805"/>
              </a:spcBef>
            </a:pPr>
            <a:r>
              <a:rPr lang="ru-RU" spc="295" dirty="0" smtClean="0">
                <a:solidFill>
                  <a:srgbClr val="FFFFFF"/>
                </a:solidFill>
                <a:latin typeface="Lucida Sans Unicode"/>
                <a:cs typeface="Lucida Sans Unicode"/>
              </a:rPr>
              <a:t>Сафронова Ольга Васильевна</a:t>
            </a:r>
            <a:r>
              <a:rPr sz="1800" spc="175" dirty="0" smtClean="0">
                <a:solidFill>
                  <a:srgbClr val="FFFFFF"/>
                </a:solidFill>
                <a:latin typeface="Lucida Sans Unicode"/>
                <a:cs typeface="Lucida Sans Unicode"/>
              </a:rPr>
              <a:t>,</a:t>
            </a:r>
            <a:endParaRPr sz="1800" dirty="0">
              <a:latin typeface="Lucida Sans Unicode"/>
              <a:cs typeface="Lucida Sans Unicode"/>
            </a:endParaRPr>
          </a:p>
          <a:p>
            <a:pPr marL="12700">
              <a:lnSpc>
                <a:spcPts val="2155"/>
              </a:lnSpc>
            </a:pPr>
            <a:r>
              <a:rPr lang="ru-RU" spc="155" dirty="0" smtClean="0">
                <a:solidFill>
                  <a:srgbClr val="FFFFFF"/>
                </a:solidFill>
                <a:latin typeface="Tahoma"/>
                <a:cs typeface="Tahoma"/>
              </a:rPr>
              <a:t>Преподаватель</a:t>
            </a:r>
            <a:r>
              <a:rPr lang="ru-RU" sz="1800" spc="155" dirty="0" smtClean="0">
                <a:solidFill>
                  <a:srgbClr val="FFFFFF"/>
                </a:solidFill>
                <a:latin typeface="Tahoma"/>
                <a:cs typeface="Tahoma"/>
              </a:rPr>
              <a:t> ГАПОУ «БНК» </a:t>
            </a:r>
            <a:r>
              <a:rPr lang="ru-RU" spc="155" dirty="0" smtClean="0">
                <a:solidFill>
                  <a:srgbClr val="FFFFFF"/>
                </a:solidFill>
                <a:latin typeface="Tahoma"/>
                <a:cs typeface="Tahoma"/>
              </a:rPr>
              <a:t>по физической культуре</a:t>
            </a:r>
            <a:endParaRPr sz="1800" dirty="0">
              <a:latin typeface="Tahoma"/>
              <a:cs typeface="Tahoma"/>
            </a:endParaRPr>
          </a:p>
          <a:p>
            <a:pPr marL="12700">
              <a:lnSpc>
                <a:spcPts val="2150"/>
              </a:lnSpc>
              <a:spcBef>
                <a:spcPts val="819"/>
              </a:spcBef>
            </a:pPr>
            <a:endParaRPr sz="1800" dirty="0">
              <a:latin typeface="Lucida Sans Unicode"/>
              <a:cs typeface="Lucida Sans Unicode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908803" y="1141475"/>
            <a:ext cx="2519680" cy="1080770"/>
          </a:xfrm>
          <a:custGeom>
            <a:avLst/>
            <a:gdLst/>
            <a:ahLst/>
            <a:cxnLst/>
            <a:rect l="l" t="t" r="r" b="b"/>
            <a:pathLst>
              <a:path w="2519679" h="1080770">
                <a:moveTo>
                  <a:pt x="1978914" y="0"/>
                </a:moveTo>
                <a:lnTo>
                  <a:pt x="540258" y="0"/>
                </a:lnTo>
                <a:lnTo>
                  <a:pt x="491091" y="2208"/>
                </a:lnTo>
                <a:lnTo>
                  <a:pt x="443159" y="8706"/>
                </a:lnTo>
                <a:lnTo>
                  <a:pt x="396654" y="19302"/>
                </a:lnTo>
                <a:lnTo>
                  <a:pt x="351765" y="33806"/>
                </a:lnTo>
                <a:lnTo>
                  <a:pt x="308685" y="52026"/>
                </a:lnTo>
                <a:lnTo>
                  <a:pt x="267603" y="73772"/>
                </a:lnTo>
                <a:lnTo>
                  <a:pt x="228710" y="98854"/>
                </a:lnTo>
                <a:lnTo>
                  <a:pt x="192198" y="127079"/>
                </a:lnTo>
                <a:lnTo>
                  <a:pt x="158257" y="158257"/>
                </a:lnTo>
                <a:lnTo>
                  <a:pt x="127079" y="192198"/>
                </a:lnTo>
                <a:lnTo>
                  <a:pt x="98854" y="228710"/>
                </a:lnTo>
                <a:lnTo>
                  <a:pt x="73772" y="267603"/>
                </a:lnTo>
                <a:lnTo>
                  <a:pt x="52026" y="308685"/>
                </a:lnTo>
                <a:lnTo>
                  <a:pt x="33806" y="351765"/>
                </a:lnTo>
                <a:lnTo>
                  <a:pt x="19302" y="396654"/>
                </a:lnTo>
                <a:lnTo>
                  <a:pt x="8706" y="443159"/>
                </a:lnTo>
                <a:lnTo>
                  <a:pt x="2208" y="491091"/>
                </a:lnTo>
                <a:lnTo>
                  <a:pt x="0" y="540258"/>
                </a:lnTo>
                <a:lnTo>
                  <a:pt x="2208" y="589424"/>
                </a:lnTo>
                <a:lnTo>
                  <a:pt x="8706" y="637356"/>
                </a:lnTo>
                <a:lnTo>
                  <a:pt x="19302" y="683861"/>
                </a:lnTo>
                <a:lnTo>
                  <a:pt x="33806" y="728750"/>
                </a:lnTo>
                <a:lnTo>
                  <a:pt x="52026" y="771830"/>
                </a:lnTo>
                <a:lnTo>
                  <a:pt x="73772" y="812912"/>
                </a:lnTo>
                <a:lnTo>
                  <a:pt x="98854" y="851805"/>
                </a:lnTo>
                <a:lnTo>
                  <a:pt x="127079" y="888317"/>
                </a:lnTo>
                <a:lnTo>
                  <a:pt x="158257" y="922258"/>
                </a:lnTo>
                <a:lnTo>
                  <a:pt x="192198" y="953436"/>
                </a:lnTo>
                <a:lnTo>
                  <a:pt x="228710" y="981661"/>
                </a:lnTo>
                <a:lnTo>
                  <a:pt x="267603" y="1006743"/>
                </a:lnTo>
                <a:lnTo>
                  <a:pt x="308685" y="1028489"/>
                </a:lnTo>
                <a:lnTo>
                  <a:pt x="351765" y="1046709"/>
                </a:lnTo>
                <a:lnTo>
                  <a:pt x="396654" y="1061213"/>
                </a:lnTo>
                <a:lnTo>
                  <a:pt x="443159" y="1071809"/>
                </a:lnTo>
                <a:lnTo>
                  <a:pt x="491091" y="1078307"/>
                </a:lnTo>
                <a:lnTo>
                  <a:pt x="540258" y="1080515"/>
                </a:lnTo>
                <a:lnTo>
                  <a:pt x="1978914" y="1080515"/>
                </a:lnTo>
                <a:lnTo>
                  <a:pt x="2028080" y="1078307"/>
                </a:lnTo>
                <a:lnTo>
                  <a:pt x="2076012" y="1071809"/>
                </a:lnTo>
                <a:lnTo>
                  <a:pt x="2122517" y="1061213"/>
                </a:lnTo>
                <a:lnTo>
                  <a:pt x="2167406" y="1046709"/>
                </a:lnTo>
                <a:lnTo>
                  <a:pt x="2210486" y="1028489"/>
                </a:lnTo>
                <a:lnTo>
                  <a:pt x="2251568" y="1006743"/>
                </a:lnTo>
                <a:lnTo>
                  <a:pt x="2290461" y="981661"/>
                </a:lnTo>
                <a:lnTo>
                  <a:pt x="2326973" y="953436"/>
                </a:lnTo>
                <a:lnTo>
                  <a:pt x="2360914" y="922258"/>
                </a:lnTo>
                <a:lnTo>
                  <a:pt x="2392092" y="888317"/>
                </a:lnTo>
                <a:lnTo>
                  <a:pt x="2420317" y="851805"/>
                </a:lnTo>
                <a:lnTo>
                  <a:pt x="2445399" y="812912"/>
                </a:lnTo>
                <a:lnTo>
                  <a:pt x="2467145" y="771830"/>
                </a:lnTo>
                <a:lnTo>
                  <a:pt x="2485365" y="728750"/>
                </a:lnTo>
                <a:lnTo>
                  <a:pt x="2499869" y="683861"/>
                </a:lnTo>
                <a:lnTo>
                  <a:pt x="2510465" y="637356"/>
                </a:lnTo>
                <a:lnTo>
                  <a:pt x="2516963" y="589424"/>
                </a:lnTo>
                <a:lnTo>
                  <a:pt x="2519172" y="540258"/>
                </a:lnTo>
                <a:lnTo>
                  <a:pt x="2516963" y="491091"/>
                </a:lnTo>
                <a:lnTo>
                  <a:pt x="2510465" y="443159"/>
                </a:lnTo>
                <a:lnTo>
                  <a:pt x="2499869" y="396654"/>
                </a:lnTo>
                <a:lnTo>
                  <a:pt x="2485365" y="351765"/>
                </a:lnTo>
                <a:lnTo>
                  <a:pt x="2467145" y="308685"/>
                </a:lnTo>
                <a:lnTo>
                  <a:pt x="2445399" y="267603"/>
                </a:lnTo>
                <a:lnTo>
                  <a:pt x="2420317" y="228710"/>
                </a:lnTo>
                <a:lnTo>
                  <a:pt x="2392092" y="192198"/>
                </a:lnTo>
                <a:lnTo>
                  <a:pt x="2360914" y="158257"/>
                </a:lnTo>
                <a:lnTo>
                  <a:pt x="2326973" y="127079"/>
                </a:lnTo>
                <a:lnTo>
                  <a:pt x="2290461" y="98854"/>
                </a:lnTo>
                <a:lnTo>
                  <a:pt x="2251568" y="73772"/>
                </a:lnTo>
                <a:lnTo>
                  <a:pt x="2210486" y="52026"/>
                </a:lnTo>
                <a:lnTo>
                  <a:pt x="2167406" y="33806"/>
                </a:lnTo>
                <a:lnTo>
                  <a:pt x="2122517" y="19302"/>
                </a:lnTo>
                <a:lnTo>
                  <a:pt x="2076012" y="8706"/>
                </a:lnTo>
                <a:lnTo>
                  <a:pt x="2028080" y="2208"/>
                </a:lnTo>
                <a:lnTo>
                  <a:pt x="197891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385434" y="1008099"/>
            <a:ext cx="1455420" cy="11208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7475" algn="ctr">
              <a:lnSpc>
                <a:spcPct val="100000"/>
              </a:lnSpc>
              <a:spcBef>
                <a:spcPts val="100"/>
              </a:spcBef>
            </a:pPr>
            <a:r>
              <a:rPr lang="ru-RU" spc="1030" dirty="0" smtClean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lang="ru-RU" spc="200" dirty="0" smtClean="0">
                <a:solidFill>
                  <a:srgbClr val="FFFFFF"/>
                </a:solidFill>
                <a:latin typeface="Lucida Sans Unicode"/>
                <a:cs typeface="Lucida Sans Unicode"/>
              </a:rPr>
              <a:t>Основная цель проекта</a:t>
            </a:r>
            <a:endParaRPr sz="1800" spc="200" dirty="0" smtClean="0">
              <a:solidFill>
                <a:srgbClr val="FFFFFF"/>
              </a:solidFill>
              <a:latin typeface="Lucida Sans Unicode"/>
              <a:cs typeface="Lucida Sans Unicode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083725" y="1141475"/>
            <a:ext cx="2520950" cy="1080770"/>
          </a:xfrm>
          <a:custGeom>
            <a:avLst/>
            <a:gdLst/>
            <a:ahLst/>
            <a:cxnLst/>
            <a:rect l="l" t="t" r="r" b="b"/>
            <a:pathLst>
              <a:path w="2520950" h="1080770">
                <a:moveTo>
                  <a:pt x="1980438" y="0"/>
                </a:moveTo>
                <a:lnTo>
                  <a:pt x="540257" y="0"/>
                </a:lnTo>
                <a:lnTo>
                  <a:pt x="491083" y="2208"/>
                </a:lnTo>
                <a:lnTo>
                  <a:pt x="443146" y="8706"/>
                </a:lnTo>
                <a:lnTo>
                  <a:pt x="396636" y="19302"/>
                </a:lnTo>
                <a:lnTo>
                  <a:pt x="351745" y="33806"/>
                </a:lnTo>
                <a:lnTo>
                  <a:pt x="308663" y="52026"/>
                </a:lnTo>
                <a:lnTo>
                  <a:pt x="267580" y="73772"/>
                </a:lnTo>
                <a:lnTo>
                  <a:pt x="228688" y="98854"/>
                </a:lnTo>
                <a:lnTo>
                  <a:pt x="192177" y="127079"/>
                </a:lnTo>
                <a:lnTo>
                  <a:pt x="158238" y="158257"/>
                </a:lnTo>
                <a:lnTo>
                  <a:pt x="127062" y="192198"/>
                </a:lnTo>
                <a:lnTo>
                  <a:pt x="98840" y="228710"/>
                </a:lnTo>
                <a:lnTo>
                  <a:pt x="73761" y="267603"/>
                </a:lnTo>
                <a:lnTo>
                  <a:pt x="52018" y="308685"/>
                </a:lnTo>
                <a:lnTo>
                  <a:pt x="33800" y="351765"/>
                </a:lnTo>
                <a:lnTo>
                  <a:pt x="19298" y="396654"/>
                </a:lnTo>
                <a:lnTo>
                  <a:pt x="8704" y="443159"/>
                </a:lnTo>
                <a:lnTo>
                  <a:pt x="2207" y="491091"/>
                </a:lnTo>
                <a:lnTo>
                  <a:pt x="0" y="540258"/>
                </a:lnTo>
                <a:lnTo>
                  <a:pt x="2207" y="589424"/>
                </a:lnTo>
                <a:lnTo>
                  <a:pt x="8704" y="637356"/>
                </a:lnTo>
                <a:lnTo>
                  <a:pt x="19298" y="683861"/>
                </a:lnTo>
                <a:lnTo>
                  <a:pt x="33800" y="728750"/>
                </a:lnTo>
                <a:lnTo>
                  <a:pt x="52018" y="771830"/>
                </a:lnTo>
                <a:lnTo>
                  <a:pt x="73761" y="812912"/>
                </a:lnTo>
                <a:lnTo>
                  <a:pt x="98840" y="851805"/>
                </a:lnTo>
                <a:lnTo>
                  <a:pt x="127062" y="888317"/>
                </a:lnTo>
                <a:lnTo>
                  <a:pt x="158238" y="922258"/>
                </a:lnTo>
                <a:lnTo>
                  <a:pt x="192177" y="953436"/>
                </a:lnTo>
                <a:lnTo>
                  <a:pt x="228688" y="981661"/>
                </a:lnTo>
                <a:lnTo>
                  <a:pt x="267580" y="1006743"/>
                </a:lnTo>
                <a:lnTo>
                  <a:pt x="308663" y="1028489"/>
                </a:lnTo>
                <a:lnTo>
                  <a:pt x="351745" y="1046709"/>
                </a:lnTo>
                <a:lnTo>
                  <a:pt x="396636" y="1061213"/>
                </a:lnTo>
                <a:lnTo>
                  <a:pt x="443146" y="1071809"/>
                </a:lnTo>
                <a:lnTo>
                  <a:pt x="491083" y="1078307"/>
                </a:lnTo>
                <a:lnTo>
                  <a:pt x="540257" y="1080515"/>
                </a:lnTo>
                <a:lnTo>
                  <a:pt x="1980438" y="1080515"/>
                </a:lnTo>
                <a:lnTo>
                  <a:pt x="2029604" y="1078307"/>
                </a:lnTo>
                <a:lnTo>
                  <a:pt x="2077536" y="1071809"/>
                </a:lnTo>
                <a:lnTo>
                  <a:pt x="2124041" y="1061213"/>
                </a:lnTo>
                <a:lnTo>
                  <a:pt x="2168930" y="1046709"/>
                </a:lnTo>
                <a:lnTo>
                  <a:pt x="2212010" y="1028489"/>
                </a:lnTo>
                <a:lnTo>
                  <a:pt x="2253092" y="1006743"/>
                </a:lnTo>
                <a:lnTo>
                  <a:pt x="2291985" y="981661"/>
                </a:lnTo>
                <a:lnTo>
                  <a:pt x="2328497" y="953436"/>
                </a:lnTo>
                <a:lnTo>
                  <a:pt x="2362438" y="922258"/>
                </a:lnTo>
                <a:lnTo>
                  <a:pt x="2393616" y="888317"/>
                </a:lnTo>
                <a:lnTo>
                  <a:pt x="2421841" y="851805"/>
                </a:lnTo>
                <a:lnTo>
                  <a:pt x="2446923" y="812912"/>
                </a:lnTo>
                <a:lnTo>
                  <a:pt x="2468669" y="771830"/>
                </a:lnTo>
                <a:lnTo>
                  <a:pt x="2486889" y="728750"/>
                </a:lnTo>
                <a:lnTo>
                  <a:pt x="2501393" y="683861"/>
                </a:lnTo>
                <a:lnTo>
                  <a:pt x="2511989" y="637356"/>
                </a:lnTo>
                <a:lnTo>
                  <a:pt x="2518487" y="589424"/>
                </a:lnTo>
                <a:lnTo>
                  <a:pt x="2520696" y="540258"/>
                </a:lnTo>
                <a:lnTo>
                  <a:pt x="2518487" y="491091"/>
                </a:lnTo>
                <a:lnTo>
                  <a:pt x="2511989" y="443159"/>
                </a:lnTo>
                <a:lnTo>
                  <a:pt x="2501393" y="396654"/>
                </a:lnTo>
                <a:lnTo>
                  <a:pt x="2486889" y="351765"/>
                </a:lnTo>
                <a:lnTo>
                  <a:pt x="2468669" y="308685"/>
                </a:lnTo>
                <a:lnTo>
                  <a:pt x="2446923" y="267603"/>
                </a:lnTo>
                <a:lnTo>
                  <a:pt x="2421841" y="228710"/>
                </a:lnTo>
                <a:lnTo>
                  <a:pt x="2393616" y="192198"/>
                </a:lnTo>
                <a:lnTo>
                  <a:pt x="2362438" y="158257"/>
                </a:lnTo>
                <a:lnTo>
                  <a:pt x="2328497" y="127079"/>
                </a:lnTo>
                <a:lnTo>
                  <a:pt x="2291985" y="98854"/>
                </a:lnTo>
                <a:lnTo>
                  <a:pt x="2253092" y="73772"/>
                </a:lnTo>
                <a:lnTo>
                  <a:pt x="2212010" y="52026"/>
                </a:lnTo>
                <a:lnTo>
                  <a:pt x="2168930" y="33806"/>
                </a:lnTo>
                <a:lnTo>
                  <a:pt x="2124041" y="19302"/>
                </a:lnTo>
                <a:lnTo>
                  <a:pt x="2077536" y="8706"/>
                </a:lnTo>
                <a:lnTo>
                  <a:pt x="2029604" y="2208"/>
                </a:lnTo>
                <a:lnTo>
                  <a:pt x="1980438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>
              <a:solidFill>
                <a:srgbClr val="FF0000"/>
              </a:solidFill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52752" y="1388969"/>
            <a:ext cx="1694180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ru-RU" spc="270" dirty="0" smtClean="0">
                <a:solidFill>
                  <a:srgbClr val="FFFFFF"/>
                </a:solidFill>
                <a:latin typeface="Lucida Sans Unicode"/>
                <a:cs typeface="Lucida Sans Unicode"/>
              </a:rPr>
              <a:t>Введение проекта</a:t>
            </a:r>
            <a:endParaRPr sz="1800" dirty="0">
              <a:latin typeface="Lucida Sans Unicode"/>
              <a:cs typeface="Lucida Sans Unicode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854942" y="276860"/>
            <a:ext cx="8953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2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sz="half" idx="2"/>
          </p:nvPr>
        </p:nvSpPr>
        <p:spPr>
          <a:xfrm>
            <a:off x="575054" y="2355621"/>
            <a:ext cx="4037965" cy="424180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7100"/>
              </a:lnSpc>
              <a:spcBef>
                <a:spcPts val="105"/>
              </a:spcBef>
            </a:pPr>
            <a:r>
              <a:rPr lang="ru-RU" dirty="0">
                <a:latin typeface="+mj-lt"/>
              </a:rPr>
              <a:t>Физическое развитие и культура здоровья играют ключевую роль в жизни современной молодежи. В эпоху цифровых технологий и социальных сетей, когда многие молодые люди проводят значительное количество времени за компьютером или смартфоном, вопросы сохранения и укрепления здоровья становятся особенно актуальными.</a:t>
            </a:r>
            <a:endParaRPr lang="ru-RU" spc="110" dirty="0" smtClean="0">
              <a:latin typeface="+mj-lt"/>
            </a:endParaRPr>
          </a:p>
          <a:p>
            <a:pPr marL="12700" marR="5080">
              <a:lnSpc>
                <a:spcPct val="107100"/>
              </a:lnSpc>
              <a:spcBef>
                <a:spcPts val="105"/>
              </a:spcBef>
            </a:pPr>
            <a:r>
              <a:rPr lang="ru-RU" dirty="0">
                <a:latin typeface="+mj-lt"/>
              </a:rPr>
              <a:t>И</a:t>
            </a:r>
            <a:r>
              <a:rPr lang="ru-RU" dirty="0" smtClean="0">
                <a:latin typeface="+mj-lt"/>
              </a:rPr>
              <a:t>менно </a:t>
            </a:r>
            <a:r>
              <a:rPr lang="ru-RU" dirty="0">
                <a:latin typeface="+mj-lt"/>
              </a:rPr>
              <a:t>в молодом возрасте проще всего привить привычку к регулярным физическим нагрузкам и правильному питанию, которая станет основой для поддержания здоровья на протяжении всей жизни.</a:t>
            </a:r>
            <a:endParaRPr spc="110" dirty="0">
              <a:latin typeface="+mj-lt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8743017" y="1004021"/>
            <a:ext cx="2466248" cy="1287358"/>
          </a:xfrm>
          <a:custGeom>
            <a:avLst/>
            <a:gdLst/>
            <a:ahLst/>
            <a:cxnLst/>
            <a:rect l="l" t="t" r="r" b="b"/>
            <a:pathLst>
              <a:path w="2952115" h="1592580">
                <a:moveTo>
                  <a:pt x="2155698" y="0"/>
                </a:moveTo>
                <a:lnTo>
                  <a:pt x="796290" y="0"/>
                </a:lnTo>
                <a:lnTo>
                  <a:pt x="747779" y="1453"/>
                </a:lnTo>
                <a:lnTo>
                  <a:pt x="700038" y="5757"/>
                </a:lnTo>
                <a:lnTo>
                  <a:pt x="653150" y="12828"/>
                </a:lnTo>
                <a:lnTo>
                  <a:pt x="607196" y="22584"/>
                </a:lnTo>
                <a:lnTo>
                  <a:pt x="562262" y="34940"/>
                </a:lnTo>
                <a:lnTo>
                  <a:pt x="518429" y="49815"/>
                </a:lnTo>
                <a:lnTo>
                  <a:pt x="475782" y="67124"/>
                </a:lnTo>
                <a:lnTo>
                  <a:pt x="434403" y="86784"/>
                </a:lnTo>
                <a:lnTo>
                  <a:pt x="394377" y="108712"/>
                </a:lnTo>
                <a:lnTo>
                  <a:pt x="355785" y="132824"/>
                </a:lnTo>
                <a:lnTo>
                  <a:pt x="318712" y="159038"/>
                </a:lnTo>
                <a:lnTo>
                  <a:pt x="283241" y="187270"/>
                </a:lnTo>
                <a:lnTo>
                  <a:pt x="249454" y="217436"/>
                </a:lnTo>
                <a:lnTo>
                  <a:pt x="217436" y="249454"/>
                </a:lnTo>
                <a:lnTo>
                  <a:pt x="187270" y="283241"/>
                </a:lnTo>
                <a:lnTo>
                  <a:pt x="159038" y="318712"/>
                </a:lnTo>
                <a:lnTo>
                  <a:pt x="132824" y="355785"/>
                </a:lnTo>
                <a:lnTo>
                  <a:pt x="108711" y="394377"/>
                </a:lnTo>
                <a:lnTo>
                  <a:pt x="86784" y="434403"/>
                </a:lnTo>
                <a:lnTo>
                  <a:pt x="67124" y="475782"/>
                </a:lnTo>
                <a:lnTo>
                  <a:pt x="49815" y="518429"/>
                </a:lnTo>
                <a:lnTo>
                  <a:pt x="34940" y="562262"/>
                </a:lnTo>
                <a:lnTo>
                  <a:pt x="22584" y="607196"/>
                </a:lnTo>
                <a:lnTo>
                  <a:pt x="12828" y="653150"/>
                </a:lnTo>
                <a:lnTo>
                  <a:pt x="5757" y="700038"/>
                </a:lnTo>
                <a:lnTo>
                  <a:pt x="1453" y="747779"/>
                </a:lnTo>
                <a:lnTo>
                  <a:pt x="0" y="796289"/>
                </a:lnTo>
                <a:lnTo>
                  <a:pt x="1453" y="844800"/>
                </a:lnTo>
                <a:lnTo>
                  <a:pt x="5757" y="892541"/>
                </a:lnTo>
                <a:lnTo>
                  <a:pt x="12828" y="939429"/>
                </a:lnTo>
                <a:lnTo>
                  <a:pt x="22584" y="985383"/>
                </a:lnTo>
                <a:lnTo>
                  <a:pt x="34940" y="1030317"/>
                </a:lnTo>
                <a:lnTo>
                  <a:pt x="49815" y="1074150"/>
                </a:lnTo>
                <a:lnTo>
                  <a:pt x="67124" y="1116797"/>
                </a:lnTo>
                <a:lnTo>
                  <a:pt x="86784" y="1158176"/>
                </a:lnTo>
                <a:lnTo>
                  <a:pt x="108711" y="1198202"/>
                </a:lnTo>
                <a:lnTo>
                  <a:pt x="132824" y="1236794"/>
                </a:lnTo>
                <a:lnTo>
                  <a:pt x="159038" y="1273867"/>
                </a:lnTo>
                <a:lnTo>
                  <a:pt x="187270" y="1309338"/>
                </a:lnTo>
                <a:lnTo>
                  <a:pt x="217436" y="1343125"/>
                </a:lnTo>
                <a:lnTo>
                  <a:pt x="249454" y="1375143"/>
                </a:lnTo>
                <a:lnTo>
                  <a:pt x="283241" y="1405309"/>
                </a:lnTo>
                <a:lnTo>
                  <a:pt x="318712" y="1433541"/>
                </a:lnTo>
                <a:lnTo>
                  <a:pt x="355785" y="1459755"/>
                </a:lnTo>
                <a:lnTo>
                  <a:pt x="394377" y="1483867"/>
                </a:lnTo>
                <a:lnTo>
                  <a:pt x="434403" y="1505795"/>
                </a:lnTo>
                <a:lnTo>
                  <a:pt x="475782" y="1525455"/>
                </a:lnTo>
                <a:lnTo>
                  <a:pt x="518429" y="1542764"/>
                </a:lnTo>
                <a:lnTo>
                  <a:pt x="562262" y="1557639"/>
                </a:lnTo>
                <a:lnTo>
                  <a:pt x="607196" y="1569995"/>
                </a:lnTo>
                <a:lnTo>
                  <a:pt x="653150" y="1579751"/>
                </a:lnTo>
                <a:lnTo>
                  <a:pt x="700038" y="1586822"/>
                </a:lnTo>
                <a:lnTo>
                  <a:pt x="747779" y="1591126"/>
                </a:lnTo>
                <a:lnTo>
                  <a:pt x="796290" y="1592579"/>
                </a:lnTo>
                <a:lnTo>
                  <a:pt x="2155698" y="1592579"/>
                </a:lnTo>
                <a:lnTo>
                  <a:pt x="2204208" y="1591126"/>
                </a:lnTo>
                <a:lnTo>
                  <a:pt x="2251949" y="1586822"/>
                </a:lnTo>
                <a:lnTo>
                  <a:pt x="2298837" y="1579751"/>
                </a:lnTo>
                <a:lnTo>
                  <a:pt x="2344791" y="1569995"/>
                </a:lnTo>
                <a:lnTo>
                  <a:pt x="2389725" y="1557639"/>
                </a:lnTo>
                <a:lnTo>
                  <a:pt x="2433558" y="1542764"/>
                </a:lnTo>
                <a:lnTo>
                  <a:pt x="2476205" y="1525455"/>
                </a:lnTo>
                <a:lnTo>
                  <a:pt x="2517584" y="1505795"/>
                </a:lnTo>
                <a:lnTo>
                  <a:pt x="2557610" y="1483867"/>
                </a:lnTo>
                <a:lnTo>
                  <a:pt x="2596202" y="1459755"/>
                </a:lnTo>
                <a:lnTo>
                  <a:pt x="2633275" y="1433541"/>
                </a:lnTo>
                <a:lnTo>
                  <a:pt x="2668746" y="1405309"/>
                </a:lnTo>
                <a:lnTo>
                  <a:pt x="2702533" y="1375143"/>
                </a:lnTo>
                <a:lnTo>
                  <a:pt x="2734551" y="1343125"/>
                </a:lnTo>
                <a:lnTo>
                  <a:pt x="2764717" y="1309338"/>
                </a:lnTo>
                <a:lnTo>
                  <a:pt x="2792949" y="1273867"/>
                </a:lnTo>
                <a:lnTo>
                  <a:pt x="2819163" y="1236794"/>
                </a:lnTo>
                <a:lnTo>
                  <a:pt x="2843276" y="1198202"/>
                </a:lnTo>
                <a:lnTo>
                  <a:pt x="2865203" y="1158176"/>
                </a:lnTo>
                <a:lnTo>
                  <a:pt x="2884863" y="1116797"/>
                </a:lnTo>
                <a:lnTo>
                  <a:pt x="2902172" y="1074150"/>
                </a:lnTo>
                <a:lnTo>
                  <a:pt x="2917047" y="1030317"/>
                </a:lnTo>
                <a:lnTo>
                  <a:pt x="2929403" y="985383"/>
                </a:lnTo>
                <a:lnTo>
                  <a:pt x="2939159" y="939429"/>
                </a:lnTo>
                <a:lnTo>
                  <a:pt x="2946230" y="892541"/>
                </a:lnTo>
                <a:lnTo>
                  <a:pt x="2950534" y="844800"/>
                </a:lnTo>
                <a:lnTo>
                  <a:pt x="2951988" y="796289"/>
                </a:lnTo>
                <a:lnTo>
                  <a:pt x="2950534" y="747779"/>
                </a:lnTo>
                <a:lnTo>
                  <a:pt x="2946230" y="700038"/>
                </a:lnTo>
                <a:lnTo>
                  <a:pt x="2939159" y="653150"/>
                </a:lnTo>
                <a:lnTo>
                  <a:pt x="2929403" y="607196"/>
                </a:lnTo>
                <a:lnTo>
                  <a:pt x="2917047" y="562262"/>
                </a:lnTo>
                <a:lnTo>
                  <a:pt x="2902172" y="518429"/>
                </a:lnTo>
                <a:lnTo>
                  <a:pt x="2884863" y="475782"/>
                </a:lnTo>
                <a:lnTo>
                  <a:pt x="2865203" y="434403"/>
                </a:lnTo>
                <a:lnTo>
                  <a:pt x="2843276" y="394377"/>
                </a:lnTo>
                <a:lnTo>
                  <a:pt x="2819163" y="355785"/>
                </a:lnTo>
                <a:lnTo>
                  <a:pt x="2792949" y="318712"/>
                </a:lnTo>
                <a:lnTo>
                  <a:pt x="2764717" y="283241"/>
                </a:lnTo>
                <a:lnTo>
                  <a:pt x="2734551" y="249454"/>
                </a:lnTo>
                <a:lnTo>
                  <a:pt x="2702533" y="217436"/>
                </a:lnTo>
                <a:lnTo>
                  <a:pt x="2668746" y="187270"/>
                </a:lnTo>
                <a:lnTo>
                  <a:pt x="2633275" y="159038"/>
                </a:lnTo>
                <a:lnTo>
                  <a:pt x="2596202" y="132824"/>
                </a:lnTo>
                <a:lnTo>
                  <a:pt x="2557610" y="108712"/>
                </a:lnTo>
                <a:lnTo>
                  <a:pt x="2517584" y="86784"/>
                </a:lnTo>
                <a:lnTo>
                  <a:pt x="2476205" y="67124"/>
                </a:lnTo>
                <a:lnTo>
                  <a:pt x="2433558" y="49815"/>
                </a:lnTo>
                <a:lnTo>
                  <a:pt x="2389725" y="34940"/>
                </a:lnTo>
                <a:lnTo>
                  <a:pt x="2344791" y="22584"/>
                </a:lnTo>
                <a:lnTo>
                  <a:pt x="2298837" y="12828"/>
                </a:lnTo>
                <a:lnTo>
                  <a:pt x="2251949" y="5757"/>
                </a:lnTo>
                <a:lnTo>
                  <a:pt x="2204208" y="1453"/>
                </a:lnTo>
                <a:lnTo>
                  <a:pt x="2155698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5200403" y="2514600"/>
            <a:ext cx="2738113" cy="356982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32765">
              <a:lnSpc>
                <a:spcPct val="107100"/>
              </a:lnSpc>
              <a:spcBef>
                <a:spcPts val="105"/>
              </a:spcBef>
            </a:pPr>
            <a:r>
              <a:rPr lang="ru-RU" sz="1600" spc="155" dirty="0">
                <a:latin typeface="Tahoma"/>
                <a:cs typeface="Tahoma"/>
              </a:rPr>
              <a:t>С</a:t>
            </a:r>
            <a:r>
              <a:rPr lang="ru-RU" dirty="0" smtClean="0"/>
              <a:t>оздание </a:t>
            </a:r>
            <a:r>
              <a:rPr lang="ru-RU" dirty="0"/>
              <a:t>устойчивых основ для долгосрочного благополучия, включая физическое, психологическое и социальное здоровье</a:t>
            </a:r>
            <a:r>
              <a:rPr lang="ru-RU" dirty="0" smtClean="0"/>
              <a:t>. Повышение уровня знаний о ЗОЖ.</a:t>
            </a:r>
            <a:endParaRPr sz="1600" dirty="0">
              <a:latin typeface="Tahoma"/>
              <a:cs typeface="Tahoma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4244598" y="1515960"/>
            <a:ext cx="411480" cy="373380"/>
          </a:xfrm>
          <a:custGeom>
            <a:avLst/>
            <a:gdLst/>
            <a:ahLst/>
            <a:cxnLst/>
            <a:rect l="l" t="t" r="r" b="b"/>
            <a:pathLst>
              <a:path w="411479" h="373380">
                <a:moveTo>
                  <a:pt x="225806" y="0"/>
                </a:moveTo>
                <a:lnTo>
                  <a:pt x="176149" y="47878"/>
                </a:lnTo>
                <a:lnTo>
                  <a:pt x="281051" y="152653"/>
                </a:lnTo>
                <a:lnTo>
                  <a:pt x="0" y="152653"/>
                </a:lnTo>
                <a:lnTo>
                  <a:pt x="0" y="220725"/>
                </a:lnTo>
                <a:lnTo>
                  <a:pt x="281051" y="220725"/>
                </a:lnTo>
                <a:lnTo>
                  <a:pt x="176149" y="323468"/>
                </a:lnTo>
                <a:lnTo>
                  <a:pt x="225806" y="373125"/>
                </a:lnTo>
                <a:lnTo>
                  <a:pt x="411480" y="185800"/>
                </a:lnTo>
                <a:lnTo>
                  <a:pt x="225806" y="0"/>
                </a:lnTo>
                <a:close/>
              </a:path>
            </a:pathLst>
          </a:custGeom>
          <a:solidFill>
            <a:srgbClr val="EE7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061973" y="1668360"/>
            <a:ext cx="109220" cy="68580"/>
          </a:xfrm>
          <a:custGeom>
            <a:avLst/>
            <a:gdLst/>
            <a:ahLst/>
            <a:cxnLst/>
            <a:rect l="l" t="t" r="r" b="b"/>
            <a:pathLst>
              <a:path w="109220" h="68580">
                <a:moveTo>
                  <a:pt x="109213" y="0"/>
                </a:moveTo>
                <a:lnTo>
                  <a:pt x="0" y="0"/>
                </a:lnTo>
                <a:lnTo>
                  <a:pt x="0" y="68323"/>
                </a:lnTo>
                <a:lnTo>
                  <a:pt x="109213" y="68323"/>
                </a:lnTo>
                <a:lnTo>
                  <a:pt x="109213" y="0"/>
                </a:lnTo>
                <a:close/>
              </a:path>
            </a:pathLst>
          </a:custGeom>
          <a:solidFill>
            <a:srgbClr val="EE7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931353" y="1668360"/>
            <a:ext cx="56515" cy="68580"/>
          </a:xfrm>
          <a:custGeom>
            <a:avLst/>
            <a:gdLst/>
            <a:ahLst/>
            <a:cxnLst/>
            <a:rect l="l" t="t" r="r" b="b"/>
            <a:pathLst>
              <a:path w="56514" h="68580">
                <a:moveTo>
                  <a:pt x="55886" y="0"/>
                </a:moveTo>
                <a:lnTo>
                  <a:pt x="0" y="0"/>
                </a:lnTo>
                <a:lnTo>
                  <a:pt x="0" y="68323"/>
                </a:lnTo>
                <a:lnTo>
                  <a:pt x="55886" y="68323"/>
                </a:lnTo>
                <a:lnTo>
                  <a:pt x="55886" y="0"/>
                </a:lnTo>
                <a:close/>
              </a:path>
            </a:pathLst>
          </a:custGeom>
          <a:solidFill>
            <a:srgbClr val="EE7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997952" y="1495044"/>
            <a:ext cx="411480" cy="373380"/>
          </a:xfrm>
          <a:custGeom>
            <a:avLst/>
            <a:gdLst/>
            <a:ahLst/>
            <a:cxnLst/>
            <a:rect l="l" t="t" r="r" b="b"/>
            <a:pathLst>
              <a:path w="411479" h="373380">
                <a:moveTo>
                  <a:pt x="225805" y="0"/>
                </a:moveTo>
                <a:lnTo>
                  <a:pt x="176149" y="47878"/>
                </a:lnTo>
                <a:lnTo>
                  <a:pt x="281050" y="152653"/>
                </a:lnTo>
                <a:lnTo>
                  <a:pt x="0" y="152653"/>
                </a:lnTo>
                <a:lnTo>
                  <a:pt x="0" y="220725"/>
                </a:lnTo>
                <a:lnTo>
                  <a:pt x="281050" y="220725"/>
                </a:lnTo>
                <a:lnTo>
                  <a:pt x="176149" y="323468"/>
                </a:lnTo>
                <a:lnTo>
                  <a:pt x="225805" y="373125"/>
                </a:lnTo>
                <a:lnTo>
                  <a:pt x="411479" y="185800"/>
                </a:lnTo>
                <a:lnTo>
                  <a:pt x="225805" y="0"/>
                </a:lnTo>
                <a:close/>
              </a:path>
            </a:pathLst>
          </a:custGeom>
          <a:solidFill>
            <a:srgbClr val="EE7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830566" y="1647700"/>
            <a:ext cx="107950" cy="68580"/>
          </a:xfrm>
          <a:custGeom>
            <a:avLst/>
            <a:gdLst/>
            <a:ahLst/>
            <a:cxnLst/>
            <a:rect l="l" t="t" r="r" b="b"/>
            <a:pathLst>
              <a:path w="107950" h="68580">
                <a:moveTo>
                  <a:pt x="107697" y="0"/>
                </a:moveTo>
                <a:lnTo>
                  <a:pt x="0" y="0"/>
                </a:lnTo>
                <a:lnTo>
                  <a:pt x="0" y="68323"/>
                </a:lnTo>
                <a:lnTo>
                  <a:pt x="107697" y="68323"/>
                </a:lnTo>
                <a:lnTo>
                  <a:pt x="107697" y="0"/>
                </a:lnTo>
                <a:close/>
              </a:path>
            </a:pathLst>
          </a:custGeom>
          <a:solidFill>
            <a:srgbClr val="EE7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7708645" y="1647700"/>
            <a:ext cx="57785" cy="68580"/>
          </a:xfrm>
          <a:custGeom>
            <a:avLst/>
            <a:gdLst/>
            <a:ahLst/>
            <a:cxnLst/>
            <a:rect l="l" t="t" r="r" b="b"/>
            <a:pathLst>
              <a:path w="57784" h="68580">
                <a:moveTo>
                  <a:pt x="57397" y="0"/>
                </a:moveTo>
                <a:lnTo>
                  <a:pt x="0" y="0"/>
                </a:lnTo>
                <a:lnTo>
                  <a:pt x="0" y="68323"/>
                </a:lnTo>
                <a:lnTo>
                  <a:pt x="57397" y="68323"/>
                </a:lnTo>
                <a:lnTo>
                  <a:pt x="57397" y="0"/>
                </a:lnTo>
                <a:close/>
              </a:path>
            </a:pathLst>
          </a:custGeom>
          <a:solidFill>
            <a:srgbClr val="EE7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3"/>
          <p:cNvSpPr txBox="1"/>
          <p:nvPr/>
        </p:nvSpPr>
        <p:spPr>
          <a:xfrm>
            <a:off x="8976911" y="1132634"/>
            <a:ext cx="1931478" cy="11208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7475" algn="ctr">
              <a:lnSpc>
                <a:spcPct val="100000"/>
              </a:lnSpc>
              <a:spcBef>
                <a:spcPts val="100"/>
              </a:spcBef>
            </a:pPr>
            <a:r>
              <a:rPr lang="ru-RU" spc="200" dirty="0" smtClean="0">
                <a:solidFill>
                  <a:srgbClr val="FFFFFF"/>
                </a:solidFill>
                <a:latin typeface="Lucida Sans Unicode"/>
                <a:cs typeface="Lucida Sans Unicode"/>
              </a:rPr>
              <a:t>Реализация проекта студентами СПО</a:t>
            </a:r>
            <a:endParaRPr sz="1800" dirty="0">
              <a:latin typeface="Lucida Sans Unicode"/>
              <a:cs typeface="Lucida Sans Unicode"/>
            </a:endParaRPr>
          </a:p>
        </p:txBody>
      </p:sp>
      <p:sp>
        <p:nvSpPr>
          <p:cNvPr id="20" name="object 10"/>
          <p:cNvSpPr txBox="1"/>
          <p:nvPr/>
        </p:nvSpPr>
        <p:spPr>
          <a:xfrm>
            <a:off x="8409432" y="2376541"/>
            <a:ext cx="4368411" cy="8038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32765">
              <a:lnSpc>
                <a:spcPct val="107100"/>
              </a:lnSpc>
              <a:spcBef>
                <a:spcPts val="105"/>
              </a:spcBef>
            </a:pPr>
            <a:r>
              <a:rPr lang="ru-RU" sz="1600" spc="155" dirty="0" smtClean="0">
                <a:latin typeface="Tahoma"/>
                <a:cs typeface="Tahoma"/>
              </a:rPr>
              <a:t>Проводится на территории </a:t>
            </a:r>
            <a:r>
              <a:rPr lang="ru-RU" sz="1600" spc="155" dirty="0" err="1" smtClean="0">
                <a:latin typeface="Tahoma"/>
                <a:cs typeface="Tahoma"/>
              </a:rPr>
              <a:t>Бугурусланского</a:t>
            </a:r>
            <a:r>
              <a:rPr lang="ru-RU" sz="1600" spc="155" dirty="0" smtClean="0">
                <a:latin typeface="Tahoma"/>
                <a:cs typeface="Tahoma"/>
              </a:rPr>
              <a:t> нефтяного колледжа</a:t>
            </a:r>
            <a:endParaRPr sz="1600" dirty="0">
              <a:latin typeface="Tahoma"/>
              <a:cs typeface="Tahoma"/>
            </a:endParaRPr>
          </a:p>
        </p:txBody>
      </p:sp>
      <p:pic>
        <p:nvPicPr>
          <p:cNvPr id="19" name="Picture 2" descr="https://vuzopedia.ru/storage/app/uploads/public/637/e00/b61/637e00b61c9a765845761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97952" y="3265577"/>
            <a:ext cx="4059576" cy="3044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12"/>
          <p:cNvSpPr/>
          <p:nvPr/>
        </p:nvSpPr>
        <p:spPr>
          <a:xfrm>
            <a:off x="3733800" y="195962"/>
            <a:ext cx="4495800" cy="474345"/>
          </a:xfrm>
          <a:custGeom>
            <a:avLst/>
            <a:gdLst/>
            <a:ahLst/>
            <a:cxnLst/>
            <a:rect l="l" t="t" r="r" b="b"/>
            <a:pathLst>
              <a:path w="4112259" h="474344">
                <a:moveTo>
                  <a:pt x="3874770" y="0"/>
                </a:moveTo>
                <a:lnTo>
                  <a:pt x="236981" y="0"/>
                </a:lnTo>
                <a:lnTo>
                  <a:pt x="189205" y="4812"/>
                </a:lnTo>
                <a:lnTo>
                  <a:pt x="144714" y="18615"/>
                </a:lnTo>
                <a:lnTo>
                  <a:pt x="104458" y="40458"/>
                </a:lnTo>
                <a:lnTo>
                  <a:pt x="69389" y="69389"/>
                </a:lnTo>
                <a:lnTo>
                  <a:pt x="40458" y="104458"/>
                </a:lnTo>
                <a:lnTo>
                  <a:pt x="18615" y="144714"/>
                </a:lnTo>
                <a:lnTo>
                  <a:pt x="4812" y="189205"/>
                </a:lnTo>
                <a:lnTo>
                  <a:pt x="0" y="236982"/>
                </a:lnTo>
                <a:lnTo>
                  <a:pt x="4812" y="284758"/>
                </a:lnTo>
                <a:lnTo>
                  <a:pt x="18615" y="329249"/>
                </a:lnTo>
                <a:lnTo>
                  <a:pt x="40458" y="369505"/>
                </a:lnTo>
                <a:lnTo>
                  <a:pt x="69389" y="404574"/>
                </a:lnTo>
                <a:lnTo>
                  <a:pt x="104458" y="433505"/>
                </a:lnTo>
                <a:lnTo>
                  <a:pt x="144714" y="455348"/>
                </a:lnTo>
                <a:lnTo>
                  <a:pt x="189205" y="469151"/>
                </a:lnTo>
                <a:lnTo>
                  <a:pt x="236981" y="473963"/>
                </a:lnTo>
                <a:lnTo>
                  <a:pt x="3874770" y="473963"/>
                </a:lnTo>
                <a:lnTo>
                  <a:pt x="3922546" y="469151"/>
                </a:lnTo>
                <a:lnTo>
                  <a:pt x="3967037" y="455348"/>
                </a:lnTo>
                <a:lnTo>
                  <a:pt x="4007293" y="433505"/>
                </a:lnTo>
                <a:lnTo>
                  <a:pt x="4042362" y="404574"/>
                </a:lnTo>
                <a:lnTo>
                  <a:pt x="4071293" y="369505"/>
                </a:lnTo>
                <a:lnTo>
                  <a:pt x="4093136" y="329249"/>
                </a:lnTo>
                <a:lnTo>
                  <a:pt x="4106939" y="284758"/>
                </a:lnTo>
                <a:lnTo>
                  <a:pt x="4111752" y="236982"/>
                </a:lnTo>
                <a:lnTo>
                  <a:pt x="4106939" y="189205"/>
                </a:lnTo>
                <a:lnTo>
                  <a:pt x="4093136" y="144714"/>
                </a:lnTo>
                <a:lnTo>
                  <a:pt x="4071293" y="104458"/>
                </a:lnTo>
                <a:lnTo>
                  <a:pt x="4042362" y="69389"/>
                </a:lnTo>
                <a:lnTo>
                  <a:pt x="4007293" y="40458"/>
                </a:lnTo>
                <a:lnTo>
                  <a:pt x="3967037" y="18615"/>
                </a:lnTo>
                <a:lnTo>
                  <a:pt x="3922546" y="4812"/>
                </a:lnTo>
                <a:lnTo>
                  <a:pt x="3874770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>
              <a:solidFill>
                <a:srgbClr val="FF0000"/>
              </a:solidFill>
            </a:endParaRPr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911537" y="196448"/>
            <a:ext cx="6221095" cy="4222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ru-RU" sz="2600" b="1" spc="105" dirty="0" smtClean="0">
                <a:solidFill>
                  <a:schemeClr val="tx1"/>
                </a:solidFill>
                <a:latin typeface="Tahoma"/>
                <a:cs typeface="Tahoma"/>
              </a:rPr>
              <a:t>Актуальность</a:t>
            </a:r>
            <a:r>
              <a:rPr sz="2600" b="1" spc="-20" dirty="0" smtClean="0">
                <a:solidFill>
                  <a:schemeClr val="tx1"/>
                </a:solidFill>
                <a:latin typeface="Tahoma"/>
                <a:cs typeface="Tahoma"/>
              </a:rPr>
              <a:t> </a:t>
            </a:r>
            <a:r>
              <a:rPr sz="2600" b="1" spc="95" dirty="0">
                <a:solidFill>
                  <a:schemeClr val="tx1"/>
                </a:solidFill>
                <a:latin typeface="Tahoma"/>
                <a:cs typeface="Tahoma"/>
              </a:rPr>
              <a:t>проекта</a:t>
            </a:r>
            <a:endParaRPr sz="2600" dirty="0">
              <a:solidFill>
                <a:schemeClr val="tx1"/>
              </a:solidFill>
              <a:latin typeface="Tahoma"/>
              <a:cs typeface="Tahom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27228" y="844890"/>
            <a:ext cx="5530554" cy="3414396"/>
          </a:xfrm>
          <a:prstGeom prst="rect">
            <a:avLst/>
          </a:prstGeom>
        </p:spPr>
        <p:txBody>
          <a:bodyPr vert="horz" wrap="square" lIns="0" tIns="153035" rIns="0" bIns="0" rtlCol="0">
            <a:spAutoFit/>
          </a:bodyPr>
          <a:lstStyle/>
          <a:p>
            <a:pPr marL="17780">
              <a:lnSpc>
                <a:spcPct val="100000"/>
              </a:lnSpc>
              <a:spcBef>
                <a:spcPts val="1205"/>
              </a:spcBef>
            </a:pPr>
            <a:r>
              <a:rPr lang="ru-RU" sz="2600" spc="725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Физическое развитие</a:t>
            </a:r>
            <a:r>
              <a:rPr lang="ru-RU" sz="2600" spc="675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-</a:t>
            </a:r>
            <a:endParaRPr sz="2600" dirty="0">
              <a:solidFill>
                <a:srgbClr val="FF0000"/>
              </a:solidFill>
              <a:latin typeface="Lucida Sans Unicode"/>
              <a:cs typeface="Lucida Sans Unicode"/>
            </a:endParaRPr>
          </a:p>
          <a:p>
            <a:pPr marL="12700" marR="5080">
              <a:lnSpc>
                <a:spcPct val="100000"/>
              </a:lnSpc>
              <a:spcBef>
                <a:spcPts val="670"/>
              </a:spcBef>
            </a:pPr>
            <a:r>
              <a:rPr lang="ru-RU" sz="1600" dirty="0" smtClean="0">
                <a:latin typeface="Tahoma"/>
                <a:cs typeface="Tahoma"/>
              </a:rPr>
              <a:t>П</a:t>
            </a:r>
            <a:r>
              <a:rPr lang="ru-RU" dirty="0" smtClean="0"/>
              <a:t>роцесс </a:t>
            </a:r>
            <a:r>
              <a:rPr lang="ru-RU" dirty="0"/>
              <a:t>и результат естественного роста, изменения и совершенствования физических и физиологических характеристик организма человека в течение его жизни. Этот процесс включает увеличение мышечной массы, развитие костной системы, улучшение функционирования сердечно-сосудистой и дыхательной систем, а также повышение общей выносливости и координации движений. </a:t>
            </a:r>
            <a:endParaRPr sz="1600" dirty="0">
              <a:latin typeface="Tahoma"/>
              <a:cs typeface="Tahom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579337" y="837579"/>
            <a:ext cx="5360063" cy="3968394"/>
          </a:xfrm>
          <a:prstGeom prst="rect">
            <a:avLst/>
          </a:prstGeom>
        </p:spPr>
        <p:txBody>
          <a:bodyPr vert="horz" wrap="square" lIns="0" tIns="1530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5"/>
              </a:spcBef>
            </a:pPr>
            <a:r>
              <a:rPr lang="ru-RU" sz="2600" spc="615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Культура здоровья </a:t>
            </a:r>
            <a:r>
              <a:rPr lang="ru-RU" sz="2600" spc="335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- </a:t>
            </a:r>
            <a:endParaRPr sz="2600" dirty="0">
              <a:solidFill>
                <a:srgbClr val="FF0000"/>
              </a:solidFill>
              <a:latin typeface="Lucida Sans Unicode"/>
              <a:cs typeface="Lucida Sans Unicode"/>
            </a:endParaRPr>
          </a:p>
          <a:p>
            <a:pPr marL="12700" marR="233045">
              <a:lnSpc>
                <a:spcPct val="99600"/>
              </a:lnSpc>
              <a:spcBef>
                <a:spcPts val="680"/>
              </a:spcBef>
            </a:pPr>
            <a:r>
              <a:rPr lang="ru-RU" sz="1600" spc="165" dirty="0">
                <a:latin typeface="Tahoma"/>
                <a:cs typeface="Tahoma"/>
              </a:rPr>
              <a:t>К</a:t>
            </a:r>
            <a:r>
              <a:rPr lang="ru-RU" dirty="0" smtClean="0"/>
              <a:t>омплекс </a:t>
            </a:r>
            <a:r>
              <a:rPr lang="ru-RU" dirty="0"/>
              <a:t>ценностей, знаний и поведенческих практик, направленных на поддержание и улучшение здоровья индивида и общества. Это понятие охватывает осознанное отношение к своему здоровью, выбор здорового образа жизни, включая правильное питание, отказ от вредных привычек, регулярные физические упражнения, а также стремление к гармоничному сочетанию физического, психологического и социального благополучия. </a:t>
            </a:r>
            <a:endParaRPr sz="1600" dirty="0">
              <a:latin typeface="Tahoma"/>
              <a:cs typeface="Tahoma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461060" y="4991100"/>
            <a:ext cx="11296015" cy="1866900"/>
          </a:xfrm>
          <a:custGeom>
            <a:avLst/>
            <a:gdLst/>
            <a:ahLst/>
            <a:cxnLst/>
            <a:rect l="l" t="t" r="r" b="b"/>
            <a:pathLst>
              <a:path w="11296015" h="1866900">
                <a:moveTo>
                  <a:pt x="10984738" y="0"/>
                </a:moveTo>
                <a:lnTo>
                  <a:pt x="311150" y="0"/>
                </a:lnTo>
                <a:lnTo>
                  <a:pt x="265170" y="3373"/>
                </a:lnTo>
                <a:lnTo>
                  <a:pt x="221285" y="13174"/>
                </a:lnTo>
                <a:lnTo>
                  <a:pt x="179976" y="28921"/>
                </a:lnTo>
                <a:lnTo>
                  <a:pt x="141725" y="50131"/>
                </a:lnTo>
                <a:lnTo>
                  <a:pt x="107012" y="76324"/>
                </a:lnTo>
                <a:lnTo>
                  <a:pt x="76319" y="107017"/>
                </a:lnTo>
                <a:lnTo>
                  <a:pt x="50128" y="141731"/>
                </a:lnTo>
                <a:lnTo>
                  <a:pt x="28919" y="179982"/>
                </a:lnTo>
                <a:lnTo>
                  <a:pt x="13173" y="221290"/>
                </a:lnTo>
                <a:lnTo>
                  <a:pt x="3373" y="265173"/>
                </a:lnTo>
                <a:lnTo>
                  <a:pt x="0" y="311150"/>
                </a:lnTo>
                <a:lnTo>
                  <a:pt x="0" y="1555749"/>
                </a:lnTo>
                <a:lnTo>
                  <a:pt x="3373" y="1601729"/>
                </a:lnTo>
                <a:lnTo>
                  <a:pt x="13173" y="1645614"/>
                </a:lnTo>
                <a:lnTo>
                  <a:pt x="28919" y="1686923"/>
                </a:lnTo>
                <a:lnTo>
                  <a:pt x="50128" y="1725174"/>
                </a:lnTo>
                <a:lnTo>
                  <a:pt x="76319" y="1759887"/>
                </a:lnTo>
                <a:lnTo>
                  <a:pt x="107012" y="1790580"/>
                </a:lnTo>
                <a:lnTo>
                  <a:pt x="141725" y="1816771"/>
                </a:lnTo>
                <a:lnTo>
                  <a:pt x="179976" y="1837980"/>
                </a:lnTo>
                <a:lnTo>
                  <a:pt x="221285" y="1853726"/>
                </a:lnTo>
                <a:lnTo>
                  <a:pt x="265170" y="1863526"/>
                </a:lnTo>
                <a:lnTo>
                  <a:pt x="311150" y="1866900"/>
                </a:lnTo>
                <a:lnTo>
                  <a:pt x="10984738" y="1866900"/>
                </a:lnTo>
                <a:lnTo>
                  <a:pt x="11030714" y="1863526"/>
                </a:lnTo>
                <a:lnTo>
                  <a:pt x="11074597" y="1853726"/>
                </a:lnTo>
                <a:lnTo>
                  <a:pt x="11115905" y="1837980"/>
                </a:lnTo>
                <a:lnTo>
                  <a:pt x="11154156" y="1816771"/>
                </a:lnTo>
                <a:lnTo>
                  <a:pt x="11188870" y="1790580"/>
                </a:lnTo>
                <a:lnTo>
                  <a:pt x="11219563" y="1759887"/>
                </a:lnTo>
                <a:lnTo>
                  <a:pt x="11245756" y="1725174"/>
                </a:lnTo>
                <a:lnTo>
                  <a:pt x="11266966" y="1686923"/>
                </a:lnTo>
                <a:lnTo>
                  <a:pt x="11282713" y="1645614"/>
                </a:lnTo>
                <a:lnTo>
                  <a:pt x="11292514" y="1601729"/>
                </a:lnTo>
                <a:lnTo>
                  <a:pt x="11295888" y="1555749"/>
                </a:lnTo>
                <a:lnTo>
                  <a:pt x="11295888" y="311150"/>
                </a:lnTo>
                <a:lnTo>
                  <a:pt x="11292514" y="265173"/>
                </a:lnTo>
                <a:lnTo>
                  <a:pt x="11282713" y="221290"/>
                </a:lnTo>
                <a:lnTo>
                  <a:pt x="11266966" y="179982"/>
                </a:lnTo>
                <a:lnTo>
                  <a:pt x="11245756" y="141731"/>
                </a:lnTo>
                <a:lnTo>
                  <a:pt x="11219563" y="107017"/>
                </a:lnTo>
                <a:lnTo>
                  <a:pt x="11188870" y="76324"/>
                </a:lnTo>
                <a:lnTo>
                  <a:pt x="11154156" y="50131"/>
                </a:lnTo>
                <a:lnTo>
                  <a:pt x="11115905" y="28921"/>
                </a:lnTo>
                <a:lnTo>
                  <a:pt x="11074597" y="13174"/>
                </a:lnTo>
                <a:lnTo>
                  <a:pt x="11030714" y="3373"/>
                </a:lnTo>
                <a:lnTo>
                  <a:pt x="10984738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832535" y="5228147"/>
            <a:ext cx="10924540" cy="1293624"/>
          </a:xfrm>
          <a:prstGeom prst="rect">
            <a:avLst/>
          </a:prstGeom>
        </p:spPr>
        <p:txBody>
          <a:bodyPr vert="horz" wrap="square" lIns="0" tIns="33020" rIns="0" bIns="0" rtlCol="0">
            <a:spAutoFit/>
          </a:bodyPr>
          <a:lstStyle/>
          <a:p>
            <a:pPr marL="12700" marR="5080">
              <a:lnSpc>
                <a:spcPct val="91400"/>
              </a:lnSpc>
              <a:spcBef>
                <a:spcPts val="260"/>
              </a:spcBef>
            </a:pPr>
            <a:r>
              <a:rPr lang="ru-RU" dirty="0" smtClean="0"/>
              <a:t>Актуальность </a:t>
            </a:r>
            <a:r>
              <a:rPr lang="ru-RU" dirty="0"/>
              <a:t>физического развития и культуры здоровья современной молодёжи сложно переоценить, поскольку она напрямую влияет на будущее общества. Вот несколько причин, почему этот аспект особенно важен</a:t>
            </a:r>
            <a:r>
              <a:rPr lang="ru-RU" dirty="0" smtClean="0"/>
              <a:t>: </a:t>
            </a:r>
            <a:r>
              <a:rPr lang="ru-RU" dirty="0"/>
              <a:t>у</a:t>
            </a:r>
            <a:r>
              <a:rPr lang="ru-RU" dirty="0" smtClean="0"/>
              <a:t>величение </a:t>
            </a:r>
            <a:r>
              <a:rPr lang="ru-RU" dirty="0"/>
              <a:t>сидячего образа </a:t>
            </a:r>
            <a:r>
              <a:rPr lang="ru-RU" dirty="0" smtClean="0"/>
              <a:t>жизни, </a:t>
            </a:r>
            <a:r>
              <a:rPr lang="ru-RU" dirty="0"/>
              <a:t>р</a:t>
            </a:r>
            <a:r>
              <a:rPr lang="ru-RU" dirty="0" smtClean="0"/>
              <a:t>ост </a:t>
            </a:r>
            <a:r>
              <a:rPr lang="ru-RU" dirty="0"/>
              <a:t>психологических </a:t>
            </a:r>
            <a:r>
              <a:rPr lang="ru-RU" dirty="0" smtClean="0"/>
              <a:t>проблем, </a:t>
            </a:r>
            <a:r>
              <a:rPr lang="ru-RU" dirty="0"/>
              <a:t>п</a:t>
            </a:r>
            <a:r>
              <a:rPr lang="ru-RU" dirty="0" smtClean="0"/>
              <a:t>рофилактика заболеваний, </a:t>
            </a:r>
            <a:r>
              <a:rPr lang="ru-RU" dirty="0"/>
              <a:t>с</a:t>
            </a:r>
            <a:r>
              <a:rPr lang="ru-RU" dirty="0" smtClean="0"/>
              <a:t>оциальная </a:t>
            </a:r>
            <a:r>
              <a:rPr lang="ru-RU" dirty="0"/>
              <a:t>ответственность и </a:t>
            </a:r>
            <a:r>
              <a:rPr lang="ru-RU" dirty="0" smtClean="0"/>
              <a:t>интеграция, </a:t>
            </a:r>
            <a:r>
              <a:rPr lang="ru-RU" dirty="0"/>
              <a:t>о</a:t>
            </a:r>
            <a:r>
              <a:rPr lang="ru-RU" dirty="0" smtClean="0"/>
              <a:t>бразовательный потенциал, </a:t>
            </a:r>
            <a:r>
              <a:rPr lang="ru-RU" dirty="0"/>
              <a:t>р</a:t>
            </a:r>
            <a:r>
              <a:rPr lang="ru-RU" dirty="0" smtClean="0"/>
              <a:t>азвитие личности.</a:t>
            </a:r>
            <a:endParaRPr sz="1600" dirty="0">
              <a:latin typeface="Tahoma"/>
              <a:cs typeface="Tahoma"/>
            </a:endParaRPr>
          </a:p>
        </p:txBody>
      </p:sp>
      <p:sp>
        <p:nvSpPr>
          <p:cNvPr id="8" name="Стрелка вправо 7"/>
          <p:cNvSpPr/>
          <p:nvPr/>
        </p:nvSpPr>
        <p:spPr>
          <a:xfrm>
            <a:off x="5638800" y="2209800"/>
            <a:ext cx="940537" cy="1371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bject 12"/>
          <p:cNvSpPr/>
          <p:nvPr/>
        </p:nvSpPr>
        <p:spPr>
          <a:xfrm>
            <a:off x="453210" y="469491"/>
            <a:ext cx="5452290" cy="572739"/>
          </a:xfrm>
          <a:custGeom>
            <a:avLst/>
            <a:gdLst/>
            <a:ahLst/>
            <a:cxnLst/>
            <a:rect l="l" t="t" r="r" b="b"/>
            <a:pathLst>
              <a:path w="4112259" h="474344">
                <a:moveTo>
                  <a:pt x="3874770" y="0"/>
                </a:moveTo>
                <a:lnTo>
                  <a:pt x="236981" y="0"/>
                </a:lnTo>
                <a:lnTo>
                  <a:pt x="189205" y="4812"/>
                </a:lnTo>
                <a:lnTo>
                  <a:pt x="144714" y="18615"/>
                </a:lnTo>
                <a:lnTo>
                  <a:pt x="104458" y="40458"/>
                </a:lnTo>
                <a:lnTo>
                  <a:pt x="69389" y="69389"/>
                </a:lnTo>
                <a:lnTo>
                  <a:pt x="40458" y="104458"/>
                </a:lnTo>
                <a:lnTo>
                  <a:pt x="18615" y="144714"/>
                </a:lnTo>
                <a:lnTo>
                  <a:pt x="4812" y="189205"/>
                </a:lnTo>
                <a:lnTo>
                  <a:pt x="0" y="236982"/>
                </a:lnTo>
                <a:lnTo>
                  <a:pt x="4812" y="284758"/>
                </a:lnTo>
                <a:lnTo>
                  <a:pt x="18615" y="329249"/>
                </a:lnTo>
                <a:lnTo>
                  <a:pt x="40458" y="369505"/>
                </a:lnTo>
                <a:lnTo>
                  <a:pt x="69389" y="404574"/>
                </a:lnTo>
                <a:lnTo>
                  <a:pt x="104458" y="433505"/>
                </a:lnTo>
                <a:lnTo>
                  <a:pt x="144714" y="455348"/>
                </a:lnTo>
                <a:lnTo>
                  <a:pt x="189205" y="469151"/>
                </a:lnTo>
                <a:lnTo>
                  <a:pt x="236981" y="473963"/>
                </a:lnTo>
                <a:lnTo>
                  <a:pt x="3874770" y="473963"/>
                </a:lnTo>
                <a:lnTo>
                  <a:pt x="3922546" y="469151"/>
                </a:lnTo>
                <a:lnTo>
                  <a:pt x="3967037" y="455348"/>
                </a:lnTo>
                <a:lnTo>
                  <a:pt x="4007293" y="433505"/>
                </a:lnTo>
                <a:lnTo>
                  <a:pt x="4042362" y="404574"/>
                </a:lnTo>
                <a:lnTo>
                  <a:pt x="4071293" y="369505"/>
                </a:lnTo>
                <a:lnTo>
                  <a:pt x="4093136" y="329249"/>
                </a:lnTo>
                <a:lnTo>
                  <a:pt x="4106939" y="284758"/>
                </a:lnTo>
                <a:lnTo>
                  <a:pt x="4111752" y="236982"/>
                </a:lnTo>
                <a:lnTo>
                  <a:pt x="4106939" y="189205"/>
                </a:lnTo>
                <a:lnTo>
                  <a:pt x="4093136" y="144714"/>
                </a:lnTo>
                <a:lnTo>
                  <a:pt x="4071293" y="104458"/>
                </a:lnTo>
                <a:lnTo>
                  <a:pt x="4042362" y="69389"/>
                </a:lnTo>
                <a:lnTo>
                  <a:pt x="4007293" y="40458"/>
                </a:lnTo>
                <a:lnTo>
                  <a:pt x="3967037" y="18615"/>
                </a:lnTo>
                <a:lnTo>
                  <a:pt x="3922546" y="4812"/>
                </a:lnTo>
                <a:lnTo>
                  <a:pt x="3874770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>
              <a:solidFill>
                <a:srgbClr val="FF0000"/>
              </a:solidFill>
            </a:endParaRPr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60564" y="501597"/>
            <a:ext cx="5237582" cy="425947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600" b="1" spc="125" dirty="0" err="1">
                <a:solidFill>
                  <a:schemeClr val="tx1"/>
                </a:solidFill>
                <a:latin typeface="Tahoma"/>
                <a:cs typeface="Tahoma"/>
              </a:rPr>
              <a:t>Цели</a:t>
            </a:r>
            <a:r>
              <a:rPr sz="2600" b="1" spc="-55" dirty="0">
                <a:solidFill>
                  <a:schemeClr val="tx1"/>
                </a:solidFill>
                <a:latin typeface="Tahoma"/>
                <a:cs typeface="Tahoma"/>
              </a:rPr>
              <a:t> </a:t>
            </a:r>
            <a:r>
              <a:rPr lang="ru-RU" sz="2600" b="1" spc="80" dirty="0" smtClean="0">
                <a:solidFill>
                  <a:schemeClr val="tx1"/>
                </a:solidFill>
                <a:latin typeface="Tahoma"/>
                <a:cs typeface="Tahoma"/>
              </a:rPr>
              <a:t>физического развития</a:t>
            </a:r>
            <a:endParaRPr sz="2600" dirty="0">
              <a:solidFill>
                <a:schemeClr val="tx1"/>
              </a:solidFill>
              <a:latin typeface="Tahoma"/>
              <a:cs typeface="Tahoma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8229600" y="3080004"/>
            <a:ext cx="2101850" cy="475615"/>
          </a:xfrm>
          <a:custGeom>
            <a:avLst/>
            <a:gdLst/>
            <a:ahLst/>
            <a:cxnLst/>
            <a:rect l="l" t="t" r="r" b="b"/>
            <a:pathLst>
              <a:path w="2101850" h="475614">
                <a:moveTo>
                  <a:pt x="1863852" y="0"/>
                </a:moveTo>
                <a:lnTo>
                  <a:pt x="237744" y="0"/>
                </a:lnTo>
                <a:lnTo>
                  <a:pt x="189825" y="4829"/>
                </a:lnTo>
                <a:lnTo>
                  <a:pt x="145196" y="18680"/>
                </a:lnTo>
                <a:lnTo>
                  <a:pt x="104812" y="40598"/>
                </a:lnTo>
                <a:lnTo>
                  <a:pt x="69627" y="69627"/>
                </a:lnTo>
                <a:lnTo>
                  <a:pt x="40598" y="104812"/>
                </a:lnTo>
                <a:lnTo>
                  <a:pt x="18680" y="145196"/>
                </a:lnTo>
                <a:lnTo>
                  <a:pt x="4829" y="189825"/>
                </a:lnTo>
                <a:lnTo>
                  <a:pt x="0" y="237744"/>
                </a:lnTo>
                <a:lnTo>
                  <a:pt x="4829" y="285662"/>
                </a:lnTo>
                <a:lnTo>
                  <a:pt x="18680" y="330291"/>
                </a:lnTo>
                <a:lnTo>
                  <a:pt x="40598" y="370675"/>
                </a:lnTo>
                <a:lnTo>
                  <a:pt x="69627" y="405860"/>
                </a:lnTo>
                <a:lnTo>
                  <a:pt x="104812" y="434889"/>
                </a:lnTo>
                <a:lnTo>
                  <a:pt x="145196" y="456807"/>
                </a:lnTo>
                <a:lnTo>
                  <a:pt x="189825" y="470658"/>
                </a:lnTo>
                <a:lnTo>
                  <a:pt x="237744" y="475488"/>
                </a:lnTo>
                <a:lnTo>
                  <a:pt x="1863852" y="475488"/>
                </a:lnTo>
                <a:lnTo>
                  <a:pt x="1911770" y="470658"/>
                </a:lnTo>
                <a:lnTo>
                  <a:pt x="1956399" y="456807"/>
                </a:lnTo>
                <a:lnTo>
                  <a:pt x="1996783" y="434889"/>
                </a:lnTo>
                <a:lnTo>
                  <a:pt x="2031968" y="405860"/>
                </a:lnTo>
                <a:lnTo>
                  <a:pt x="2060997" y="370675"/>
                </a:lnTo>
                <a:lnTo>
                  <a:pt x="2082915" y="330291"/>
                </a:lnTo>
                <a:lnTo>
                  <a:pt x="2096766" y="285662"/>
                </a:lnTo>
                <a:lnTo>
                  <a:pt x="2101596" y="237744"/>
                </a:lnTo>
                <a:lnTo>
                  <a:pt x="2096766" y="189825"/>
                </a:lnTo>
                <a:lnTo>
                  <a:pt x="2082915" y="145196"/>
                </a:lnTo>
                <a:lnTo>
                  <a:pt x="2060997" y="104812"/>
                </a:lnTo>
                <a:lnTo>
                  <a:pt x="2031968" y="69627"/>
                </a:lnTo>
                <a:lnTo>
                  <a:pt x="1996783" y="40598"/>
                </a:lnTo>
                <a:lnTo>
                  <a:pt x="1956399" y="18680"/>
                </a:lnTo>
                <a:lnTo>
                  <a:pt x="1911770" y="4829"/>
                </a:lnTo>
                <a:lnTo>
                  <a:pt x="1863852" y="0"/>
                </a:lnTo>
                <a:close/>
              </a:path>
            </a:pathLst>
          </a:custGeom>
          <a:solidFill>
            <a:srgbClr val="235A9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8592426" y="3167596"/>
            <a:ext cx="1517015" cy="22890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ru-RU" sz="1400" b="1" spc="45" dirty="0" smtClean="0">
                <a:solidFill>
                  <a:srgbClr val="FFFFFF"/>
                </a:solidFill>
                <a:latin typeface="Tahoma"/>
                <a:cs typeface="Tahoma"/>
              </a:rPr>
              <a:t>Просвещение</a:t>
            </a:r>
            <a:endParaRPr sz="1400" dirty="0">
              <a:latin typeface="Tahoma"/>
              <a:cs typeface="Tahoma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9665207" y="3692652"/>
            <a:ext cx="2100580" cy="475615"/>
          </a:xfrm>
          <a:custGeom>
            <a:avLst/>
            <a:gdLst/>
            <a:ahLst/>
            <a:cxnLst/>
            <a:rect l="l" t="t" r="r" b="b"/>
            <a:pathLst>
              <a:path w="2100579" h="475614">
                <a:moveTo>
                  <a:pt x="1862327" y="0"/>
                </a:moveTo>
                <a:lnTo>
                  <a:pt x="237744" y="0"/>
                </a:lnTo>
                <a:lnTo>
                  <a:pt x="189825" y="4829"/>
                </a:lnTo>
                <a:lnTo>
                  <a:pt x="145196" y="18680"/>
                </a:lnTo>
                <a:lnTo>
                  <a:pt x="104812" y="40598"/>
                </a:lnTo>
                <a:lnTo>
                  <a:pt x="69627" y="69627"/>
                </a:lnTo>
                <a:lnTo>
                  <a:pt x="40598" y="104812"/>
                </a:lnTo>
                <a:lnTo>
                  <a:pt x="18680" y="145196"/>
                </a:lnTo>
                <a:lnTo>
                  <a:pt x="4829" y="189825"/>
                </a:lnTo>
                <a:lnTo>
                  <a:pt x="0" y="237744"/>
                </a:lnTo>
                <a:lnTo>
                  <a:pt x="4829" y="285662"/>
                </a:lnTo>
                <a:lnTo>
                  <a:pt x="18680" y="330291"/>
                </a:lnTo>
                <a:lnTo>
                  <a:pt x="40598" y="370675"/>
                </a:lnTo>
                <a:lnTo>
                  <a:pt x="69627" y="405860"/>
                </a:lnTo>
                <a:lnTo>
                  <a:pt x="104812" y="434889"/>
                </a:lnTo>
                <a:lnTo>
                  <a:pt x="145196" y="456807"/>
                </a:lnTo>
                <a:lnTo>
                  <a:pt x="189825" y="470658"/>
                </a:lnTo>
                <a:lnTo>
                  <a:pt x="237744" y="475488"/>
                </a:lnTo>
                <a:lnTo>
                  <a:pt x="1862327" y="475488"/>
                </a:lnTo>
                <a:lnTo>
                  <a:pt x="1910246" y="470658"/>
                </a:lnTo>
                <a:lnTo>
                  <a:pt x="1954875" y="456807"/>
                </a:lnTo>
                <a:lnTo>
                  <a:pt x="1995259" y="434889"/>
                </a:lnTo>
                <a:lnTo>
                  <a:pt x="2030444" y="405860"/>
                </a:lnTo>
                <a:lnTo>
                  <a:pt x="2059473" y="370675"/>
                </a:lnTo>
                <a:lnTo>
                  <a:pt x="2081391" y="330291"/>
                </a:lnTo>
                <a:lnTo>
                  <a:pt x="2095242" y="285662"/>
                </a:lnTo>
                <a:lnTo>
                  <a:pt x="2100072" y="237744"/>
                </a:lnTo>
                <a:lnTo>
                  <a:pt x="2095242" y="189825"/>
                </a:lnTo>
                <a:lnTo>
                  <a:pt x="2081391" y="145196"/>
                </a:lnTo>
                <a:lnTo>
                  <a:pt x="2059473" y="104812"/>
                </a:lnTo>
                <a:lnTo>
                  <a:pt x="2030444" y="69627"/>
                </a:lnTo>
                <a:lnTo>
                  <a:pt x="1995259" y="40598"/>
                </a:lnTo>
                <a:lnTo>
                  <a:pt x="1954875" y="18680"/>
                </a:lnTo>
                <a:lnTo>
                  <a:pt x="1910246" y="4829"/>
                </a:lnTo>
                <a:lnTo>
                  <a:pt x="1862327" y="0"/>
                </a:lnTo>
                <a:close/>
              </a:path>
            </a:pathLst>
          </a:custGeom>
          <a:solidFill>
            <a:srgbClr val="EE7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0277551" y="3790508"/>
            <a:ext cx="1755139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400" b="1" spc="45" dirty="0" smtClean="0">
                <a:solidFill>
                  <a:srgbClr val="FFFFFF"/>
                </a:solidFill>
                <a:latin typeface="Tahoma"/>
                <a:cs typeface="Tahoma"/>
              </a:rPr>
              <a:t>Занятия</a:t>
            </a:r>
            <a:endParaRPr sz="1400" dirty="0">
              <a:latin typeface="Tahoma"/>
              <a:cs typeface="Tahoma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8229600" y="4306823"/>
            <a:ext cx="2101850" cy="474345"/>
          </a:xfrm>
          <a:custGeom>
            <a:avLst/>
            <a:gdLst/>
            <a:ahLst/>
            <a:cxnLst/>
            <a:rect l="l" t="t" r="r" b="b"/>
            <a:pathLst>
              <a:path w="2101850" h="474345">
                <a:moveTo>
                  <a:pt x="1864614" y="0"/>
                </a:moveTo>
                <a:lnTo>
                  <a:pt x="236981" y="0"/>
                </a:lnTo>
                <a:lnTo>
                  <a:pt x="189205" y="4812"/>
                </a:lnTo>
                <a:lnTo>
                  <a:pt x="144714" y="18615"/>
                </a:lnTo>
                <a:lnTo>
                  <a:pt x="104458" y="40458"/>
                </a:lnTo>
                <a:lnTo>
                  <a:pt x="69389" y="69389"/>
                </a:lnTo>
                <a:lnTo>
                  <a:pt x="40458" y="104458"/>
                </a:lnTo>
                <a:lnTo>
                  <a:pt x="18615" y="144714"/>
                </a:lnTo>
                <a:lnTo>
                  <a:pt x="4812" y="189205"/>
                </a:lnTo>
                <a:lnTo>
                  <a:pt x="0" y="236981"/>
                </a:lnTo>
                <a:lnTo>
                  <a:pt x="4812" y="284758"/>
                </a:lnTo>
                <a:lnTo>
                  <a:pt x="18615" y="329249"/>
                </a:lnTo>
                <a:lnTo>
                  <a:pt x="40458" y="369505"/>
                </a:lnTo>
                <a:lnTo>
                  <a:pt x="69389" y="404574"/>
                </a:lnTo>
                <a:lnTo>
                  <a:pt x="104458" y="433505"/>
                </a:lnTo>
                <a:lnTo>
                  <a:pt x="144714" y="455348"/>
                </a:lnTo>
                <a:lnTo>
                  <a:pt x="189205" y="469151"/>
                </a:lnTo>
                <a:lnTo>
                  <a:pt x="236981" y="473963"/>
                </a:lnTo>
                <a:lnTo>
                  <a:pt x="1864614" y="473963"/>
                </a:lnTo>
                <a:lnTo>
                  <a:pt x="1912390" y="469151"/>
                </a:lnTo>
                <a:lnTo>
                  <a:pt x="1956881" y="455348"/>
                </a:lnTo>
                <a:lnTo>
                  <a:pt x="1997137" y="433505"/>
                </a:lnTo>
                <a:lnTo>
                  <a:pt x="2032206" y="404574"/>
                </a:lnTo>
                <a:lnTo>
                  <a:pt x="2061137" y="369505"/>
                </a:lnTo>
                <a:lnTo>
                  <a:pt x="2082980" y="329249"/>
                </a:lnTo>
                <a:lnTo>
                  <a:pt x="2096783" y="284758"/>
                </a:lnTo>
                <a:lnTo>
                  <a:pt x="2101596" y="236981"/>
                </a:lnTo>
                <a:lnTo>
                  <a:pt x="2096783" y="189205"/>
                </a:lnTo>
                <a:lnTo>
                  <a:pt x="2082980" y="144714"/>
                </a:lnTo>
                <a:lnTo>
                  <a:pt x="2061137" y="104458"/>
                </a:lnTo>
                <a:lnTo>
                  <a:pt x="2032206" y="69389"/>
                </a:lnTo>
                <a:lnTo>
                  <a:pt x="1997137" y="40458"/>
                </a:lnTo>
                <a:lnTo>
                  <a:pt x="1956881" y="18615"/>
                </a:lnTo>
                <a:lnTo>
                  <a:pt x="1912390" y="4812"/>
                </a:lnTo>
                <a:lnTo>
                  <a:pt x="1864614" y="0"/>
                </a:lnTo>
                <a:close/>
              </a:path>
            </a:pathLst>
          </a:custGeom>
          <a:solidFill>
            <a:srgbClr val="44B48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8556865" y="4398995"/>
            <a:ext cx="1588135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400" b="1" spc="45" dirty="0">
                <a:solidFill>
                  <a:srgbClr val="FFFFFF"/>
                </a:solidFill>
                <a:latin typeface="Tahoma"/>
                <a:cs typeface="Tahoma"/>
              </a:rPr>
              <a:t>Ф</a:t>
            </a:r>
            <a:r>
              <a:rPr lang="ru-RU" sz="1400" b="1" spc="45" dirty="0" smtClean="0">
                <a:solidFill>
                  <a:srgbClr val="FFFFFF"/>
                </a:solidFill>
                <a:latin typeface="Tahoma"/>
                <a:cs typeface="Tahoma"/>
              </a:rPr>
              <a:t>ормирование</a:t>
            </a:r>
            <a:endParaRPr sz="1400" dirty="0">
              <a:latin typeface="Tahoma"/>
              <a:cs typeface="Tahoma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9678288" y="4919648"/>
            <a:ext cx="2101850" cy="474345"/>
          </a:xfrm>
          <a:custGeom>
            <a:avLst/>
            <a:gdLst/>
            <a:ahLst/>
            <a:cxnLst/>
            <a:rect l="l" t="t" r="r" b="b"/>
            <a:pathLst>
              <a:path w="2101850" h="474345">
                <a:moveTo>
                  <a:pt x="1864614" y="0"/>
                </a:moveTo>
                <a:lnTo>
                  <a:pt x="236981" y="0"/>
                </a:lnTo>
                <a:lnTo>
                  <a:pt x="189205" y="4812"/>
                </a:lnTo>
                <a:lnTo>
                  <a:pt x="144714" y="18615"/>
                </a:lnTo>
                <a:lnTo>
                  <a:pt x="104458" y="40458"/>
                </a:lnTo>
                <a:lnTo>
                  <a:pt x="69389" y="69389"/>
                </a:lnTo>
                <a:lnTo>
                  <a:pt x="40458" y="104458"/>
                </a:lnTo>
                <a:lnTo>
                  <a:pt x="18615" y="144714"/>
                </a:lnTo>
                <a:lnTo>
                  <a:pt x="4812" y="189205"/>
                </a:lnTo>
                <a:lnTo>
                  <a:pt x="0" y="236981"/>
                </a:lnTo>
                <a:lnTo>
                  <a:pt x="4812" y="284758"/>
                </a:lnTo>
                <a:lnTo>
                  <a:pt x="18615" y="329249"/>
                </a:lnTo>
                <a:lnTo>
                  <a:pt x="40458" y="369505"/>
                </a:lnTo>
                <a:lnTo>
                  <a:pt x="69389" y="404574"/>
                </a:lnTo>
                <a:lnTo>
                  <a:pt x="104458" y="433505"/>
                </a:lnTo>
                <a:lnTo>
                  <a:pt x="144714" y="455348"/>
                </a:lnTo>
                <a:lnTo>
                  <a:pt x="189205" y="469151"/>
                </a:lnTo>
                <a:lnTo>
                  <a:pt x="236981" y="473963"/>
                </a:lnTo>
                <a:lnTo>
                  <a:pt x="1864614" y="473963"/>
                </a:lnTo>
                <a:lnTo>
                  <a:pt x="1912390" y="469151"/>
                </a:lnTo>
                <a:lnTo>
                  <a:pt x="1956881" y="455348"/>
                </a:lnTo>
                <a:lnTo>
                  <a:pt x="1997137" y="433505"/>
                </a:lnTo>
                <a:lnTo>
                  <a:pt x="2032206" y="404574"/>
                </a:lnTo>
                <a:lnTo>
                  <a:pt x="2061137" y="369505"/>
                </a:lnTo>
                <a:lnTo>
                  <a:pt x="2082980" y="329249"/>
                </a:lnTo>
                <a:lnTo>
                  <a:pt x="2096783" y="284758"/>
                </a:lnTo>
                <a:lnTo>
                  <a:pt x="2101596" y="236981"/>
                </a:lnTo>
                <a:lnTo>
                  <a:pt x="2096783" y="189205"/>
                </a:lnTo>
                <a:lnTo>
                  <a:pt x="2082980" y="144714"/>
                </a:lnTo>
                <a:lnTo>
                  <a:pt x="2061137" y="104458"/>
                </a:lnTo>
                <a:lnTo>
                  <a:pt x="2032206" y="69389"/>
                </a:lnTo>
                <a:lnTo>
                  <a:pt x="1997137" y="40458"/>
                </a:lnTo>
                <a:lnTo>
                  <a:pt x="1956881" y="18615"/>
                </a:lnTo>
                <a:lnTo>
                  <a:pt x="1912390" y="4812"/>
                </a:lnTo>
                <a:lnTo>
                  <a:pt x="1864614" y="0"/>
                </a:lnTo>
                <a:close/>
              </a:path>
            </a:pathLst>
          </a:custGeom>
          <a:solidFill>
            <a:srgbClr val="F9BB0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0019577" y="5002994"/>
            <a:ext cx="162306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400" b="1" spc="45" dirty="0" smtClean="0">
                <a:solidFill>
                  <a:srgbClr val="FFFFFF"/>
                </a:solidFill>
                <a:latin typeface="Tahoma"/>
                <a:cs typeface="Tahoma"/>
              </a:rPr>
              <a:t>Профилактика</a:t>
            </a:r>
            <a:endParaRPr sz="1400" dirty="0">
              <a:latin typeface="Tahoma"/>
              <a:cs typeface="Tahoma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8220456" y="5532120"/>
            <a:ext cx="2100580" cy="475615"/>
          </a:xfrm>
          <a:custGeom>
            <a:avLst/>
            <a:gdLst/>
            <a:ahLst/>
            <a:cxnLst/>
            <a:rect l="l" t="t" r="r" b="b"/>
            <a:pathLst>
              <a:path w="2100579" h="475614">
                <a:moveTo>
                  <a:pt x="1862327" y="0"/>
                </a:moveTo>
                <a:lnTo>
                  <a:pt x="237744" y="0"/>
                </a:lnTo>
                <a:lnTo>
                  <a:pt x="189825" y="4829"/>
                </a:lnTo>
                <a:lnTo>
                  <a:pt x="145196" y="18682"/>
                </a:lnTo>
                <a:lnTo>
                  <a:pt x="104812" y="40602"/>
                </a:lnTo>
                <a:lnTo>
                  <a:pt x="69627" y="69632"/>
                </a:lnTo>
                <a:lnTo>
                  <a:pt x="40598" y="104817"/>
                </a:lnTo>
                <a:lnTo>
                  <a:pt x="18680" y="145202"/>
                </a:lnTo>
                <a:lnTo>
                  <a:pt x="4829" y="189829"/>
                </a:lnTo>
                <a:lnTo>
                  <a:pt x="0" y="237743"/>
                </a:lnTo>
                <a:lnTo>
                  <a:pt x="4829" y="285658"/>
                </a:lnTo>
                <a:lnTo>
                  <a:pt x="18680" y="330285"/>
                </a:lnTo>
                <a:lnTo>
                  <a:pt x="40598" y="370670"/>
                </a:lnTo>
                <a:lnTo>
                  <a:pt x="69627" y="405855"/>
                </a:lnTo>
                <a:lnTo>
                  <a:pt x="104812" y="434885"/>
                </a:lnTo>
                <a:lnTo>
                  <a:pt x="145196" y="456805"/>
                </a:lnTo>
                <a:lnTo>
                  <a:pt x="189825" y="470658"/>
                </a:lnTo>
                <a:lnTo>
                  <a:pt x="237744" y="475487"/>
                </a:lnTo>
                <a:lnTo>
                  <a:pt x="1862327" y="475487"/>
                </a:lnTo>
                <a:lnTo>
                  <a:pt x="1910246" y="470658"/>
                </a:lnTo>
                <a:lnTo>
                  <a:pt x="1954875" y="456805"/>
                </a:lnTo>
                <a:lnTo>
                  <a:pt x="1995259" y="434885"/>
                </a:lnTo>
                <a:lnTo>
                  <a:pt x="2030444" y="405855"/>
                </a:lnTo>
                <a:lnTo>
                  <a:pt x="2059473" y="370670"/>
                </a:lnTo>
                <a:lnTo>
                  <a:pt x="2081391" y="330285"/>
                </a:lnTo>
                <a:lnTo>
                  <a:pt x="2095242" y="285658"/>
                </a:lnTo>
                <a:lnTo>
                  <a:pt x="2100072" y="237743"/>
                </a:lnTo>
                <a:lnTo>
                  <a:pt x="2095242" y="189829"/>
                </a:lnTo>
                <a:lnTo>
                  <a:pt x="2081391" y="145202"/>
                </a:lnTo>
                <a:lnTo>
                  <a:pt x="2059473" y="104817"/>
                </a:lnTo>
                <a:lnTo>
                  <a:pt x="2030444" y="69632"/>
                </a:lnTo>
                <a:lnTo>
                  <a:pt x="1995259" y="40602"/>
                </a:lnTo>
                <a:lnTo>
                  <a:pt x="1954875" y="18682"/>
                </a:lnTo>
                <a:lnTo>
                  <a:pt x="1910246" y="4829"/>
                </a:lnTo>
                <a:lnTo>
                  <a:pt x="1862327" y="0"/>
                </a:lnTo>
                <a:close/>
              </a:path>
            </a:pathLst>
          </a:custGeom>
          <a:solidFill>
            <a:srgbClr val="3537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8544052" y="5655246"/>
            <a:ext cx="1453388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400" b="1" spc="30" dirty="0" smtClean="0">
                <a:solidFill>
                  <a:srgbClr val="FFFFFF"/>
                </a:solidFill>
                <a:latin typeface="Tahoma"/>
                <a:cs typeface="Tahoma"/>
              </a:rPr>
              <a:t>Социализация</a:t>
            </a:r>
            <a:endParaRPr sz="1400" dirty="0">
              <a:latin typeface="Tahoma"/>
              <a:cs typeface="Tahom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38276" y="1309369"/>
            <a:ext cx="4086124" cy="269304"/>
          </a:xfrm>
          <a:prstGeom prst="rect">
            <a:avLst/>
          </a:prstGeom>
          <a:solidFill>
            <a:srgbClr val="FF00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115"/>
              </a:lnSpc>
            </a:pPr>
            <a:r>
              <a:rPr sz="1800" b="1" spc="75" dirty="0" err="1">
                <a:solidFill>
                  <a:srgbClr val="FFFFFF"/>
                </a:solidFill>
                <a:latin typeface="Tahoma"/>
                <a:cs typeface="Tahoma"/>
              </a:rPr>
              <a:t>Целями</a:t>
            </a:r>
            <a:r>
              <a:rPr sz="1800" b="1" spc="-6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lang="ru-RU" b="1" spc="70" dirty="0" smtClean="0">
                <a:solidFill>
                  <a:srgbClr val="FFFFFF"/>
                </a:solidFill>
                <a:latin typeface="Tahoma"/>
                <a:cs typeface="Tahoma"/>
              </a:rPr>
              <a:t>физического развития</a:t>
            </a:r>
            <a:endParaRPr sz="1800" dirty="0">
              <a:latin typeface="Tahoma"/>
              <a:cs typeface="Tahom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737125" y="1326926"/>
            <a:ext cx="4314443" cy="22890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ru-RU" sz="1400" spc="105" dirty="0">
                <a:latin typeface="Tahoma"/>
                <a:cs typeface="Tahoma"/>
              </a:rPr>
              <a:t>я</a:t>
            </a:r>
            <a:r>
              <a:rPr lang="ru-RU" sz="1400" spc="105" dirty="0" smtClean="0">
                <a:latin typeface="Tahoma"/>
                <a:cs typeface="Tahoma"/>
              </a:rPr>
              <a:t>вляется важность активного образа жизни </a:t>
            </a:r>
            <a:endParaRPr sz="1400" dirty="0">
              <a:latin typeface="Tahoma"/>
              <a:cs typeface="Tahom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25551" y="1566494"/>
            <a:ext cx="10529570" cy="22955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marR="5080">
              <a:lnSpc>
                <a:spcPct val="99700"/>
              </a:lnSpc>
              <a:spcBef>
                <a:spcPts val="110"/>
              </a:spcBef>
            </a:pPr>
            <a:r>
              <a:rPr lang="ru-RU" sz="1400" spc="114" dirty="0" smtClean="0">
                <a:latin typeface="Tahoma"/>
                <a:cs typeface="Tahoma"/>
              </a:rPr>
              <a:t>для поддержания физического и психологического благополучия</a:t>
            </a:r>
            <a:r>
              <a:rPr sz="1400" spc="90" dirty="0" smtClean="0">
                <a:latin typeface="Tahoma"/>
                <a:cs typeface="Tahoma"/>
              </a:rPr>
              <a:t>.</a:t>
            </a:r>
            <a:endParaRPr sz="1400" dirty="0">
              <a:latin typeface="Tahoma"/>
              <a:cs typeface="Tahom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33780" y="2102937"/>
            <a:ext cx="1030085" cy="269304"/>
          </a:xfrm>
          <a:prstGeom prst="rect">
            <a:avLst/>
          </a:prstGeom>
          <a:solidFill>
            <a:srgbClr val="FF00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120"/>
              </a:lnSpc>
            </a:pPr>
            <a:r>
              <a:rPr sz="1800" b="1" spc="45" dirty="0" err="1" smtClean="0">
                <a:solidFill>
                  <a:srgbClr val="FFFFFF"/>
                </a:solidFill>
                <a:latin typeface="Tahoma"/>
                <a:cs typeface="Tahoma"/>
              </a:rPr>
              <a:t>Задачи</a:t>
            </a:r>
            <a:r>
              <a:rPr lang="ru-RU" sz="1800" b="1" spc="45" dirty="0" smtClean="0">
                <a:solidFill>
                  <a:srgbClr val="FFFFFF"/>
                </a:solidFill>
                <a:latin typeface="Tahoma"/>
                <a:cs typeface="Tahoma"/>
              </a:rPr>
              <a:t>:</a:t>
            </a:r>
            <a:endParaRPr sz="1800" dirty="0">
              <a:latin typeface="Tahoma"/>
              <a:cs typeface="Tahom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08380" y="2453643"/>
            <a:ext cx="7362825" cy="434029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99085" marR="123189" indent="-287020">
              <a:lnSpc>
                <a:spcPct val="100000"/>
              </a:lnSpc>
              <a:spcBef>
                <a:spcPts val="105"/>
              </a:spcBef>
              <a:buClr>
                <a:srgbClr val="EE7300"/>
              </a:buClr>
              <a:buFont typeface="Wingdings"/>
              <a:buChar char=""/>
              <a:tabLst>
                <a:tab pos="299085" algn="l"/>
                <a:tab pos="299720" algn="l"/>
              </a:tabLst>
            </a:pPr>
            <a:r>
              <a:rPr lang="ru-RU" dirty="0"/>
              <a:t>п</a:t>
            </a:r>
            <a:r>
              <a:rPr lang="ru-RU" dirty="0" smtClean="0"/>
              <a:t>овышение </a:t>
            </a:r>
            <a:r>
              <a:rPr lang="ru-RU" dirty="0"/>
              <a:t>осведомленности о важности регулярной физической активности и здорового питания</a:t>
            </a:r>
            <a:r>
              <a:rPr sz="1400" spc="-200" dirty="0" smtClean="0">
                <a:latin typeface="Tahoma"/>
                <a:cs typeface="Tahoma"/>
              </a:rPr>
              <a:t>;</a:t>
            </a:r>
            <a:endParaRPr sz="1400" dirty="0">
              <a:latin typeface="Tahoma"/>
              <a:cs typeface="Tahoma"/>
            </a:endParaRPr>
          </a:p>
          <a:p>
            <a:pPr marL="299085" indent="-287020">
              <a:lnSpc>
                <a:spcPct val="100000"/>
              </a:lnSpc>
              <a:spcBef>
                <a:spcPts val="695"/>
              </a:spcBef>
              <a:buClr>
                <a:srgbClr val="EE7300"/>
              </a:buClr>
              <a:buFont typeface="Wingdings"/>
              <a:buChar char=""/>
              <a:tabLst>
                <a:tab pos="299085" algn="l"/>
                <a:tab pos="299720" algn="l"/>
              </a:tabLst>
            </a:pPr>
            <a:r>
              <a:rPr lang="ru-RU" dirty="0"/>
              <a:t>в</a:t>
            </a:r>
            <a:r>
              <a:rPr lang="ru-RU" dirty="0" smtClean="0"/>
              <a:t>ключение </a:t>
            </a:r>
            <a:r>
              <a:rPr lang="ru-RU" dirty="0"/>
              <a:t>программ по физическому воспитанию и культуре здоровья в образовательные </a:t>
            </a:r>
            <a:r>
              <a:rPr lang="ru-RU" dirty="0" smtClean="0"/>
              <a:t>учреждения</a:t>
            </a:r>
            <a:r>
              <a:rPr sz="1400" spc="65" dirty="0" smtClean="0">
                <a:latin typeface="Tahoma"/>
                <a:cs typeface="Tahoma"/>
              </a:rPr>
              <a:t>;</a:t>
            </a:r>
            <a:endParaRPr sz="1400" dirty="0">
              <a:latin typeface="Tahoma"/>
              <a:cs typeface="Tahoma"/>
            </a:endParaRPr>
          </a:p>
          <a:p>
            <a:pPr marL="299085" marR="247015" indent="-287020">
              <a:lnSpc>
                <a:spcPct val="100000"/>
              </a:lnSpc>
              <a:spcBef>
                <a:spcPts val="700"/>
              </a:spcBef>
              <a:buClr>
                <a:srgbClr val="EE7300"/>
              </a:buClr>
              <a:buFont typeface="Wingdings"/>
              <a:buChar char=""/>
              <a:tabLst>
                <a:tab pos="299085" algn="l"/>
                <a:tab pos="299720" algn="l"/>
              </a:tabLst>
            </a:pPr>
            <a:r>
              <a:rPr lang="ru-RU" dirty="0"/>
              <a:t>с</a:t>
            </a:r>
            <a:r>
              <a:rPr lang="ru-RU" dirty="0" smtClean="0"/>
              <a:t>оздание </a:t>
            </a:r>
            <a:r>
              <a:rPr lang="ru-RU" dirty="0"/>
              <a:t>условий для занятий спортом и физической активности (спортивные площадки, парки, тренажерные залы</a:t>
            </a:r>
            <a:r>
              <a:rPr lang="ru-RU" dirty="0" smtClean="0"/>
              <a:t>)</a:t>
            </a:r>
            <a:r>
              <a:rPr sz="1400" spc="80" dirty="0" smtClean="0">
                <a:latin typeface="Tahoma"/>
                <a:cs typeface="Tahoma"/>
              </a:rPr>
              <a:t>;</a:t>
            </a:r>
            <a:endParaRPr sz="1400" dirty="0">
              <a:latin typeface="Tahoma"/>
              <a:cs typeface="Tahoma"/>
            </a:endParaRPr>
          </a:p>
          <a:p>
            <a:pPr marL="299085" indent="-287020">
              <a:lnSpc>
                <a:spcPct val="100000"/>
              </a:lnSpc>
              <a:spcBef>
                <a:spcPts val="705"/>
              </a:spcBef>
              <a:buClr>
                <a:srgbClr val="EE7300"/>
              </a:buClr>
              <a:buFont typeface="Wingdings"/>
              <a:buChar char=""/>
              <a:tabLst>
                <a:tab pos="299085" algn="l"/>
                <a:tab pos="299720" algn="l"/>
              </a:tabLst>
            </a:pPr>
            <a:r>
              <a:rPr lang="ru-RU" dirty="0" smtClean="0"/>
              <a:t>формирование </a:t>
            </a:r>
            <a:r>
              <a:rPr lang="ru-RU" dirty="0"/>
              <a:t>сообществ и групп поддержки для стимулирования здорового образа жизни.</a:t>
            </a:r>
            <a:r>
              <a:rPr lang="ru-RU" sz="1400" spc="120" dirty="0" smtClean="0">
                <a:latin typeface="Tahoma"/>
                <a:cs typeface="Tahoma"/>
              </a:rPr>
              <a:t>;</a:t>
            </a:r>
          </a:p>
          <a:p>
            <a:pPr marL="299085" indent="-287020">
              <a:lnSpc>
                <a:spcPct val="100000"/>
              </a:lnSpc>
              <a:spcBef>
                <a:spcPts val="705"/>
              </a:spcBef>
              <a:buClr>
                <a:srgbClr val="EE7300"/>
              </a:buClr>
              <a:buFont typeface="Wingdings"/>
              <a:buChar char=""/>
              <a:tabLst>
                <a:tab pos="299085" algn="l"/>
                <a:tab pos="299720" algn="l"/>
              </a:tabLst>
            </a:pPr>
            <a:r>
              <a:rPr lang="ru-RU" dirty="0"/>
              <a:t>с</a:t>
            </a:r>
            <a:r>
              <a:rPr lang="ru-RU" dirty="0" smtClean="0"/>
              <a:t>тимулирование </a:t>
            </a:r>
            <a:r>
              <a:rPr lang="ru-RU" dirty="0"/>
              <a:t>использования велосипедов, пешеходных прогулок и других видов активного перемещения.</a:t>
            </a:r>
            <a:r>
              <a:rPr lang="ru-RU" sz="1400" spc="120" dirty="0" smtClean="0">
                <a:latin typeface="Tahoma"/>
                <a:cs typeface="Tahoma"/>
              </a:rPr>
              <a:t>;</a:t>
            </a:r>
          </a:p>
          <a:p>
            <a:pPr marL="299085" indent="-287020">
              <a:lnSpc>
                <a:spcPct val="100000"/>
              </a:lnSpc>
              <a:spcBef>
                <a:spcPts val="705"/>
              </a:spcBef>
              <a:buClr>
                <a:srgbClr val="EE7300"/>
              </a:buClr>
              <a:buFont typeface="Wingdings"/>
              <a:buChar char=""/>
              <a:tabLst>
                <a:tab pos="299085" algn="l"/>
                <a:tab pos="299720" algn="l"/>
              </a:tabLst>
            </a:pPr>
            <a:r>
              <a:rPr lang="ru-RU" dirty="0"/>
              <a:t>р</a:t>
            </a:r>
            <a:r>
              <a:rPr lang="ru-RU" dirty="0" smtClean="0"/>
              <a:t>азработка </a:t>
            </a:r>
            <a:r>
              <a:rPr lang="ru-RU" dirty="0"/>
              <a:t>программ тренировок и упражнений, адаптированных к возрастным и индивидуальным особенностям человека</a:t>
            </a:r>
            <a:r>
              <a:rPr lang="ru-RU" dirty="0" smtClean="0"/>
              <a:t>.</a:t>
            </a:r>
            <a:r>
              <a:rPr lang="ru-RU" sz="1400" spc="120" dirty="0" smtClean="0">
                <a:latin typeface="Tahoma"/>
                <a:cs typeface="Tahoma"/>
              </a:rPr>
              <a:t>;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8194802" y="2397125"/>
            <a:ext cx="3554095" cy="283845"/>
          </a:xfrm>
          <a:prstGeom prst="rect">
            <a:avLst/>
          </a:prstGeom>
          <a:solidFill>
            <a:srgbClr val="FF0000"/>
          </a:solidFill>
        </p:spPr>
        <p:txBody>
          <a:bodyPr vert="horz" wrap="square" lIns="0" tIns="0" rIns="0" bIns="0" rtlCol="0">
            <a:spAutoFit/>
          </a:bodyPr>
          <a:lstStyle/>
          <a:p>
            <a:pPr marL="635">
              <a:lnSpc>
                <a:spcPts val="2120"/>
              </a:lnSpc>
            </a:pPr>
            <a:r>
              <a:rPr sz="1800" b="1" spc="55" dirty="0">
                <a:solidFill>
                  <a:srgbClr val="FFFFFF"/>
                </a:solidFill>
                <a:latin typeface="Tahoma"/>
                <a:cs typeface="Tahoma"/>
              </a:rPr>
              <a:t>Направления</a:t>
            </a:r>
            <a:r>
              <a:rPr sz="1800" b="1" spc="-1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800" b="1" spc="60" dirty="0">
                <a:solidFill>
                  <a:srgbClr val="FFFFFF"/>
                </a:solidFill>
                <a:latin typeface="Tahoma"/>
                <a:cs typeface="Tahoma"/>
              </a:rPr>
              <a:t>деятельности</a:t>
            </a:r>
            <a:endParaRPr sz="1800" dirty="0">
              <a:latin typeface="Tahoma"/>
              <a:cs typeface="Tahom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8194801" y="2680588"/>
            <a:ext cx="2701799" cy="260859"/>
          </a:xfrm>
          <a:prstGeom prst="rect">
            <a:avLst/>
          </a:prstGeom>
          <a:solidFill>
            <a:srgbClr val="FF0000"/>
          </a:solidFill>
        </p:spPr>
        <p:txBody>
          <a:bodyPr vert="horz" wrap="square" lIns="0" tIns="0" rIns="0" bIns="0" rtlCol="0">
            <a:spAutoFit/>
          </a:bodyPr>
          <a:lstStyle/>
          <a:p>
            <a:pPr marL="635">
              <a:lnSpc>
                <a:spcPts val="2020"/>
              </a:lnSpc>
            </a:pPr>
            <a:r>
              <a:rPr lang="ru-RU" b="1" spc="125" dirty="0">
                <a:solidFill>
                  <a:srgbClr val="FFFFFF"/>
                </a:solidFill>
                <a:latin typeface="Tahoma"/>
                <a:cs typeface="Tahoma"/>
              </a:rPr>
              <a:t>к</a:t>
            </a:r>
            <a:r>
              <a:rPr lang="ru-RU" b="1" spc="125" dirty="0" smtClean="0">
                <a:solidFill>
                  <a:srgbClr val="FFFFFF"/>
                </a:solidFill>
                <a:latin typeface="Tahoma"/>
                <a:cs typeface="Tahoma"/>
              </a:rPr>
              <a:t>ультуры здоровья</a:t>
            </a:r>
            <a:r>
              <a:rPr lang="ru-RU" sz="1800" b="1" spc="5" dirty="0" smtClean="0">
                <a:solidFill>
                  <a:srgbClr val="FFFFFF"/>
                </a:solidFill>
                <a:latin typeface="Tahoma"/>
                <a:cs typeface="Tahoma"/>
              </a:rPr>
              <a:t>:</a:t>
            </a:r>
            <a:endParaRPr sz="1800" dirty="0">
              <a:latin typeface="Tahoma"/>
              <a:cs typeface="Tahoma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9191243" y="6144767"/>
            <a:ext cx="2588260" cy="475615"/>
          </a:xfrm>
          <a:custGeom>
            <a:avLst/>
            <a:gdLst/>
            <a:ahLst/>
            <a:cxnLst/>
            <a:rect l="l" t="t" r="r" b="b"/>
            <a:pathLst>
              <a:path w="2588259" h="475615">
                <a:moveTo>
                  <a:pt x="2350007" y="0"/>
                </a:moveTo>
                <a:lnTo>
                  <a:pt x="237744" y="0"/>
                </a:lnTo>
                <a:lnTo>
                  <a:pt x="189825" y="4829"/>
                </a:lnTo>
                <a:lnTo>
                  <a:pt x="145196" y="18682"/>
                </a:lnTo>
                <a:lnTo>
                  <a:pt x="104812" y="40602"/>
                </a:lnTo>
                <a:lnTo>
                  <a:pt x="69627" y="69632"/>
                </a:lnTo>
                <a:lnTo>
                  <a:pt x="40598" y="104817"/>
                </a:lnTo>
                <a:lnTo>
                  <a:pt x="18680" y="145202"/>
                </a:lnTo>
                <a:lnTo>
                  <a:pt x="4829" y="189829"/>
                </a:lnTo>
                <a:lnTo>
                  <a:pt x="0" y="237743"/>
                </a:lnTo>
                <a:lnTo>
                  <a:pt x="4829" y="285658"/>
                </a:lnTo>
                <a:lnTo>
                  <a:pt x="18680" y="330285"/>
                </a:lnTo>
                <a:lnTo>
                  <a:pt x="40598" y="370670"/>
                </a:lnTo>
                <a:lnTo>
                  <a:pt x="69627" y="405855"/>
                </a:lnTo>
                <a:lnTo>
                  <a:pt x="104812" y="434885"/>
                </a:lnTo>
                <a:lnTo>
                  <a:pt x="145196" y="456805"/>
                </a:lnTo>
                <a:lnTo>
                  <a:pt x="189825" y="470658"/>
                </a:lnTo>
                <a:lnTo>
                  <a:pt x="237744" y="475487"/>
                </a:lnTo>
                <a:lnTo>
                  <a:pt x="2350007" y="475487"/>
                </a:lnTo>
                <a:lnTo>
                  <a:pt x="2397926" y="470658"/>
                </a:lnTo>
                <a:lnTo>
                  <a:pt x="2442555" y="456805"/>
                </a:lnTo>
                <a:lnTo>
                  <a:pt x="2482939" y="434885"/>
                </a:lnTo>
                <a:lnTo>
                  <a:pt x="2518124" y="405855"/>
                </a:lnTo>
                <a:lnTo>
                  <a:pt x="2547153" y="370670"/>
                </a:lnTo>
                <a:lnTo>
                  <a:pt x="2569071" y="330285"/>
                </a:lnTo>
                <a:lnTo>
                  <a:pt x="2582922" y="285658"/>
                </a:lnTo>
                <a:lnTo>
                  <a:pt x="2587752" y="237743"/>
                </a:lnTo>
                <a:lnTo>
                  <a:pt x="2582922" y="189829"/>
                </a:lnTo>
                <a:lnTo>
                  <a:pt x="2569071" y="145202"/>
                </a:lnTo>
                <a:lnTo>
                  <a:pt x="2547153" y="104817"/>
                </a:lnTo>
                <a:lnTo>
                  <a:pt x="2518124" y="69632"/>
                </a:lnTo>
                <a:lnTo>
                  <a:pt x="2482939" y="40602"/>
                </a:lnTo>
                <a:lnTo>
                  <a:pt x="2442555" y="18682"/>
                </a:lnTo>
                <a:lnTo>
                  <a:pt x="2397926" y="4829"/>
                </a:lnTo>
                <a:lnTo>
                  <a:pt x="2350007" y="0"/>
                </a:lnTo>
                <a:close/>
              </a:path>
            </a:pathLst>
          </a:custGeom>
          <a:solidFill>
            <a:srgbClr val="A83D9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9990340" y="6232796"/>
            <a:ext cx="2183765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400" b="1" spc="55" dirty="0" smtClean="0">
                <a:solidFill>
                  <a:srgbClr val="FFFFFF"/>
                </a:solidFill>
                <a:latin typeface="Tahoma"/>
                <a:cs typeface="Tahoma"/>
              </a:rPr>
              <a:t>Развитие</a:t>
            </a:r>
            <a:endParaRPr sz="1400" dirty="0">
              <a:latin typeface="Tahoma"/>
              <a:cs typeface="Tahom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ject 12"/>
          <p:cNvSpPr/>
          <p:nvPr/>
        </p:nvSpPr>
        <p:spPr>
          <a:xfrm>
            <a:off x="572870" y="357525"/>
            <a:ext cx="4722778" cy="474345"/>
          </a:xfrm>
          <a:custGeom>
            <a:avLst/>
            <a:gdLst/>
            <a:ahLst/>
            <a:cxnLst/>
            <a:rect l="l" t="t" r="r" b="b"/>
            <a:pathLst>
              <a:path w="4112259" h="474344">
                <a:moveTo>
                  <a:pt x="3874770" y="0"/>
                </a:moveTo>
                <a:lnTo>
                  <a:pt x="236981" y="0"/>
                </a:lnTo>
                <a:lnTo>
                  <a:pt x="189205" y="4812"/>
                </a:lnTo>
                <a:lnTo>
                  <a:pt x="144714" y="18615"/>
                </a:lnTo>
                <a:lnTo>
                  <a:pt x="104458" y="40458"/>
                </a:lnTo>
                <a:lnTo>
                  <a:pt x="69389" y="69389"/>
                </a:lnTo>
                <a:lnTo>
                  <a:pt x="40458" y="104458"/>
                </a:lnTo>
                <a:lnTo>
                  <a:pt x="18615" y="144714"/>
                </a:lnTo>
                <a:lnTo>
                  <a:pt x="4812" y="189205"/>
                </a:lnTo>
                <a:lnTo>
                  <a:pt x="0" y="236982"/>
                </a:lnTo>
                <a:lnTo>
                  <a:pt x="4812" y="284758"/>
                </a:lnTo>
                <a:lnTo>
                  <a:pt x="18615" y="329249"/>
                </a:lnTo>
                <a:lnTo>
                  <a:pt x="40458" y="369505"/>
                </a:lnTo>
                <a:lnTo>
                  <a:pt x="69389" y="404574"/>
                </a:lnTo>
                <a:lnTo>
                  <a:pt x="104458" y="433505"/>
                </a:lnTo>
                <a:lnTo>
                  <a:pt x="144714" y="455348"/>
                </a:lnTo>
                <a:lnTo>
                  <a:pt x="189205" y="469151"/>
                </a:lnTo>
                <a:lnTo>
                  <a:pt x="236981" y="473963"/>
                </a:lnTo>
                <a:lnTo>
                  <a:pt x="3874770" y="473963"/>
                </a:lnTo>
                <a:lnTo>
                  <a:pt x="3922546" y="469151"/>
                </a:lnTo>
                <a:lnTo>
                  <a:pt x="3967037" y="455348"/>
                </a:lnTo>
                <a:lnTo>
                  <a:pt x="4007293" y="433505"/>
                </a:lnTo>
                <a:lnTo>
                  <a:pt x="4042362" y="404574"/>
                </a:lnTo>
                <a:lnTo>
                  <a:pt x="4071293" y="369505"/>
                </a:lnTo>
                <a:lnTo>
                  <a:pt x="4093136" y="329249"/>
                </a:lnTo>
                <a:lnTo>
                  <a:pt x="4106939" y="284758"/>
                </a:lnTo>
                <a:lnTo>
                  <a:pt x="4111752" y="236982"/>
                </a:lnTo>
                <a:lnTo>
                  <a:pt x="4106939" y="189205"/>
                </a:lnTo>
                <a:lnTo>
                  <a:pt x="4093136" y="144714"/>
                </a:lnTo>
                <a:lnTo>
                  <a:pt x="4071293" y="104458"/>
                </a:lnTo>
                <a:lnTo>
                  <a:pt x="4042362" y="69389"/>
                </a:lnTo>
                <a:lnTo>
                  <a:pt x="4007293" y="40458"/>
                </a:lnTo>
                <a:lnTo>
                  <a:pt x="3967037" y="18615"/>
                </a:lnTo>
                <a:lnTo>
                  <a:pt x="3922546" y="4812"/>
                </a:lnTo>
                <a:lnTo>
                  <a:pt x="3874770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>
              <a:solidFill>
                <a:srgbClr val="FF0000"/>
              </a:solidFill>
            </a:endParaRPr>
          </a:p>
        </p:txBody>
      </p:sp>
      <p:sp>
        <p:nvSpPr>
          <p:cNvPr id="2" name="object 2"/>
          <p:cNvSpPr/>
          <p:nvPr/>
        </p:nvSpPr>
        <p:spPr>
          <a:xfrm>
            <a:off x="645858" y="1371599"/>
            <a:ext cx="477520" cy="489584"/>
          </a:xfrm>
          <a:custGeom>
            <a:avLst/>
            <a:gdLst/>
            <a:ahLst/>
            <a:cxnLst/>
            <a:rect l="l" t="t" r="r" b="b"/>
            <a:pathLst>
              <a:path w="477519" h="489585">
                <a:moveTo>
                  <a:pt x="414845" y="225552"/>
                </a:moveTo>
                <a:lnTo>
                  <a:pt x="262686" y="311912"/>
                </a:lnTo>
                <a:lnTo>
                  <a:pt x="255651" y="316611"/>
                </a:lnTo>
                <a:lnTo>
                  <a:pt x="247738" y="318770"/>
                </a:lnTo>
                <a:lnTo>
                  <a:pt x="231584" y="318770"/>
                </a:lnTo>
                <a:lnTo>
                  <a:pt x="223367" y="316357"/>
                </a:lnTo>
                <a:lnTo>
                  <a:pt x="216446" y="311912"/>
                </a:lnTo>
                <a:lnTo>
                  <a:pt x="91503" y="241617"/>
                </a:lnTo>
                <a:lnTo>
                  <a:pt x="64325" y="225552"/>
                </a:lnTo>
                <a:lnTo>
                  <a:pt x="64325" y="303403"/>
                </a:lnTo>
                <a:lnTo>
                  <a:pt x="105956" y="356501"/>
                </a:lnTo>
                <a:lnTo>
                  <a:pt x="147650" y="371500"/>
                </a:lnTo>
                <a:lnTo>
                  <a:pt x="194081" y="379907"/>
                </a:lnTo>
                <a:lnTo>
                  <a:pt x="238353" y="382524"/>
                </a:lnTo>
                <a:lnTo>
                  <a:pt x="290360" y="379323"/>
                </a:lnTo>
                <a:lnTo>
                  <a:pt x="338328" y="369747"/>
                </a:lnTo>
                <a:lnTo>
                  <a:pt x="377952" y="353860"/>
                </a:lnTo>
                <a:lnTo>
                  <a:pt x="404901" y="331724"/>
                </a:lnTo>
                <a:lnTo>
                  <a:pt x="414845" y="303403"/>
                </a:lnTo>
                <a:lnTo>
                  <a:pt x="414845" y="225552"/>
                </a:lnTo>
                <a:close/>
              </a:path>
              <a:path w="477519" h="489585">
                <a:moveTo>
                  <a:pt x="477329" y="137795"/>
                </a:moveTo>
                <a:lnTo>
                  <a:pt x="472465" y="131699"/>
                </a:lnTo>
                <a:lnTo>
                  <a:pt x="246418" y="2794"/>
                </a:lnTo>
                <a:lnTo>
                  <a:pt x="243992" y="889"/>
                </a:lnTo>
                <a:lnTo>
                  <a:pt x="241249" y="0"/>
                </a:lnTo>
                <a:lnTo>
                  <a:pt x="238518" y="0"/>
                </a:lnTo>
                <a:lnTo>
                  <a:pt x="235775" y="0"/>
                </a:lnTo>
                <a:lnTo>
                  <a:pt x="233032" y="889"/>
                </a:lnTo>
                <a:lnTo>
                  <a:pt x="230606" y="2794"/>
                </a:lnTo>
                <a:lnTo>
                  <a:pt x="8229" y="130429"/>
                </a:lnTo>
                <a:lnTo>
                  <a:pt x="2057" y="136334"/>
                </a:lnTo>
                <a:lnTo>
                  <a:pt x="0" y="143827"/>
                </a:lnTo>
                <a:lnTo>
                  <a:pt x="2057" y="151333"/>
                </a:lnTo>
                <a:lnTo>
                  <a:pt x="8229" y="157226"/>
                </a:lnTo>
                <a:lnTo>
                  <a:pt x="230606" y="284861"/>
                </a:lnTo>
                <a:lnTo>
                  <a:pt x="233032" y="286639"/>
                </a:lnTo>
                <a:lnTo>
                  <a:pt x="235775" y="287655"/>
                </a:lnTo>
                <a:lnTo>
                  <a:pt x="241249" y="287655"/>
                </a:lnTo>
                <a:lnTo>
                  <a:pt x="243992" y="286639"/>
                </a:lnTo>
                <a:lnTo>
                  <a:pt x="246418" y="284861"/>
                </a:lnTo>
                <a:lnTo>
                  <a:pt x="417169" y="186664"/>
                </a:lnTo>
                <a:lnTo>
                  <a:pt x="445731" y="170561"/>
                </a:lnTo>
                <a:lnTo>
                  <a:pt x="445731" y="473329"/>
                </a:lnTo>
                <a:lnTo>
                  <a:pt x="446938" y="483108"/>
                </a:lnTo>
                <a:lnTo>
                  <a:pt x="454228" y="489204"/>
                </a:lnTo>
                <a:lnTo>
                  <a:pt x="471233" y="489204"/>
                </a:lnTo>
                <a:lnTo>
                  <a:pt x="477329" y="480695"/>
                </a:lnTo>
                <a:lnTo>
                  <a:pt x="477329" y="137795"/>
                </a:lnTo>
                <a:close/>
              </a:path>
            </a:pathLst>
          </a:custGeom>
          <a:solidFill>
            <a:srgbClr val="EE7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58368" y="380684"/>
            <a:ext cx="4551782" cy="4135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ru-RU" sz="2600" b="1" spc="135" dirty="0" smtClean="0">
                <a:solidFill>
                  <a:schemeClr val="tx1"/>
                </a:solidFill>
                <a:latin typeface="Tahoma"/>
                <a:cs typeface="Tahoma"/>
              </a:rPr>
              <a:t>Ожидаемые результаты</a:t>
            </a:r>
            <a:endParaRPr sz="2600" dirty="0">
              <a:solidFill>
                <a:schemeClr val="tx1"/>
              </a:solidFill>
              <a:latin typeface="Tahoma"/>
              <a:cs typeface="Tahoma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658368" y="2999459"/>
            <a:ext cx="488315" cy="485140"/>
          </a:xfrm>
          <a:custGeom>
            <a:avLst/>
            <a:gdLst/>
            <a:ahLst/>
            <a:cxnLst/>
            <a:rect l="l" t="t" r="r" b="b"/>
            <a:pathLst>
              <a:path w="488315" h="485139">
                <a:moveTo>
                  <a:pt x="376428" y="94107"/>
                </a:moveTo>
                <a:lnTo>
                  <a:pt x="373875" y="70078"/>
                </a:lnTo>
                <a:lnTo>
                  <a:pt x="366102" y="48996"/>
                </a:lnTo>
                <a:lnTo>
                  <a:pt x="352869" y="31102"/>
                </a:lnTo>
                <a:lnTo>
                  <a:pt x="337096" y="19050"/>
                </a:lnTo>
                <a:lnTo>
                  <a:pt x="333946" y="16637"/>
                </a:lnTo>
                <a:lnTo>
                  <a:pt x="329095" y="14160"/>
                </a:lnTo>
                <a:lnTo>
                  <a:pt x="329095" y="177800"/>
                </a:lnTo>
                <a:lnTo>
                  <a:pt x="320281" y="213233"/>
                </a:lnTo>
                <a:lnTo>
                  <a:pt x="303174" y="243878"/>
                </a:lnTo>
                <a:lnTo>
                  <a:pt x="278079" y="265430"/>
                </a:lnTo>
                <a:lnTo>
                  <a:pt x="245364" y="273558"/>
                </a:lnTo>
                <a:lnTo>
                  <a:pt x="213868" y="265760"/>
                </a:lnTo>
                <a:lnTo>
                  <a:pt x="189103" y="244779"/>
                </a:lnTo>
                <a:lnTo>
                  <a:pt x="171831" y="214249"/>
                </a:lnTo>
                <a:lnTo>
                  <a:pt x="162864" y="177800"/>
                </a:lnTo>
                <a:lnTo>
                  <a:pt x="199263" y="126873"/>
                </a:lnTo>
                <a:lnTo>
                  <a:pt x="200494" y="125730"/>
                </a:lnTo>
                <a:lnTo>
                  <a:pt x="290271" y="125730"/>
                </a:lnTo>
                <a:lnTo>
                  <a:pt x="291503" y="126873"/>
                </a:lnTo>
                <a:lnTo>
                  <a:pt x="292696" y="126873"/>
                </a:lnTo>
                <a:lnTo>
                  <a:pt x="329095" y="177800"/>
                </a:lnTo>
                <a:lnTo>
                  <a:pt x="329095" y="14160"/>
                </a:lnTo>
                <a:lnTo>
                  <a:pt x="319697" y="9334"/>
                </a:lnTo>
                <a:lnTo>
                  <a:pt x="304203" y="4127"/>
                </a:lnTo>
                <a:lnTo>
                  <a:pt x="287705" y="1028"/>
                </a:lnTo>
                <a:lnTo>
                  <a:pt x="270471" y="0"/>
                </a:lnTo>
                <a:lnTo>
                  <a:pt x="251294" y="1219"/>
                </a:lnTo>
                <a:lnTo>
                  <a:pt x="231825" y="4813"/>
                </a:lnTo>
                <a:lnTo>
                  <a:pt x="212356" y="10769"/>
                </a:lnTo>
                <a:lnTo>
                  <a:pt x="193217" y="19050"/>
                </a:lnTo>
                <a:lnTo>
                  <a:pt x="189674" y="18542"/>
                </a:lnTo>
                <a:lnTo>
                  <a:pt x="186207" y="18415"/>
                </a:lnTo>
                <a:lnTo>
                  <a:pt x="182816" y="18415"/>
                </a:lnTo>
                <a:lnTo>
                  <a:pt x="139801" y="31115"/>
                </a:lnTo>
                <a:lnTo>
                  <a:pt x="116598" y="69824"/>
                </a:lnTo>
                <a:lnTo>
                  <a:pt x="114338" y="91694"/>
                </a:lnTo>
                <a:lnTo>
                  <a:pt x="115049" y="107416"/>
                </a:lnTo>
                <a:lnTo>
                  <a:pt x="117360" y="127088"/>
                </a:lnTo>
                <a:lnTo>
                  <a:pt x="121475" y="150583"/>
                </a:lnTo>
                <a:lnTo>
                  <a:pt x="127660" y="177800"/>
                </a:lnTo>
                <a:lnTo>
                  <a:pt x="131406" y="190182"/>
                </a:lnTo>
                <a:lnTo>
                  <a:pt x="137668" y="213233"/>
                </a:lnTo>
                <a:lnTo>
                  <a:pt x="171373" y="272288"/>
                </a:lnTo>
                <a:lnTo>
                  <a:pt x="206540" y="297548"/>
                </a:lnTo>
                <a:lnTo>
                  <a:pt x="245364" y="306324"/>
                </a:lnTo>
                <a:lnTo>
                  <a:pt x="290499" y="295960"/>
                </a:lnTo>
                <a:lnTo>
                  <a:pt x="318350" y="273558"/>
                </a:lnTo>
                <a:lnTo>
                  <a:pt x="325297" y="267970"/>
                </a:lnTo>
                <a:lnTo>
                  <a:pt x="348932" y="227037"/>
                </a:lnTo>
                <a:lnTo>
                  <a:pt x="360641" y="177800"/>
                </a:lnTo>
                <a:lnTo>
                  <a:pt x="365493" y="159296"/>
                </a:lnTo>
                <a:lnTo>
                  <a:pt x="370344" y="136906"/>
                </a:lnTo>
                <a:lnTo>
                  <a:pt x="372275" y="125730"/>
                </a:lnTo>
                <a:lnTo>
                  <a:pt x="374294" y="114046"/>
                </a:lnTo>
                <a:lnTo>
                  <a:pt x="376428" y="94107"/>
                </a:lnTo>
                <a:close/>
              </a:path>
              <a:path w="488315" h="485139">
                <a:moveTo>
                  <a:pt x="488264" y="404749"/>
                </a:moveTo>
                <a:lnTo>
                  <a:pt x="465035" y="344322"/>
                </a:lnTo>
                <a:lnTo>
                  <a:pt x="426351" y="323049"/>
                </a:lnTo>
                <a:lnTo>
                  <a:pt x="426351" y="430149"/>
                </a:lnTo>
                <a:lnTo>
                  <a:pt x="426351" y="447040"/>
                </a:lnTo>
                <a:lnTo>
                  <a:pt x="419061" y="454406"/>
                </a:lnTo>
                <a:lnTo>
                  <a:pt x="359537" y="454406"/>
                </a:lnTo>
                <a:lnTo>
                  <a:pt x="352247" y="447040"/>
                </a:lnTo>
                <a:lnTo>
                  <a:pt x="352247" y="430149"/>
                </a:lnTo>
                <a:lnTo>
                  <a:pt x="359537" y="422910"/>
                </a:lnTo>
                <a:lnTo>
                  <a:pt x="420255" y="422910"/>
                </a:lnTo>
                <a:lnTo>
                  <a:pt x="426351" y="430149"/>
                </a:lnTo>
                <a:lnTo>
                  <a:pt x="426351" y="323049"/>
                </a:lnTo>
                <a:lnTo>
                  <a:pt x="397205" y="317500"/>
                </a:lnTo>
                <a:lnTo>
                  <a:pt x="338874" y="317500"/>
                </a:lnTo>
                <a:lnTo>
                  <a:pt x="338874" y="348996"/>
                </a:lnTo>
                <a:lnTo>
                  <a:pt x="292722" y="414401"/>
                </a:lnTo>
                <a:lnTo>
                  <a:pt x="269671" y="391414"/>
                </a:lnTo>
                <a:lnTo>
                  <a:pt x="293281" y="368427"/>
                </a:lnTo>
                <a:lnTo>
                  <a:pt x="320675" y="341757"/>
                </a:lnTo>
                <a:lnTo>
                  <a:pt x="326732" y="344170"/>
                </a:lnTo>
                <a:lnTo>
                  <a:pt x="332816" y="347853"/>
                </a:lnTo>
                <a:lnTo>
                  <a:pt x="338874" y="348996"/>
                </a:lnTo>
                <a:lnTo>
                  <a:pt x="338874" y="317500"/>
                </a:lnTo>
                <a:lnTo>
                  <a:pt x="336448" y="317500"/>
                </a:lnTo>
                <a:lnTo>
                  <a:pt x="334010" y="313944"/>
                </a:lnTo>
                <a:lnTo>
                  <a:pt x="329158" y="309118"/>
                </a:lnTo>
                <a:lnTo>
                  <a:pt x="325996" y="305308"/>
                </a:lnTo>
                <a:lnTo>
                  <a:pt x="321487" y="303530"/>
                </a:lnTo>
                <a:lnTo>
                  <a:pt x="312661" y="303530"/>
                </a:lnTo>
                <a:lnTo>
                  <a:pt x="308343" y="304927"/>
                </a:lnTo>
                <a:lnTo>
                  <a:pt x="304863" y="307848"/>
                </a:lnTo>
                <a:lnTo>
                  <a:pt x="244144" y="368427"/>
                </a:lnTo>
                <a:lnTo>
                  <a:pt x="223481" y="347814"/>
                </a:lnTo>
                <a:lnTo>
                  <a:pt x="223481" y="391414"/>
                </a:lnTo>
                <a:lnTo>
                  <a:pt x="200431" y="414401"/>
                </a:lnTo>
                <a:lnTo>
                  <a:pt x="154279" y="347853"/>
                </a:lnTo>
                <a:lnTo>
                  <a:pt x="160337" y="345440"/>
                </a:lnTo>
                <a:lnTo>
                  <a:pt x="168846" y="344170"/>
                </a:lnTo>
                <a:lnTo>
                  <a:pt x="172478" y="341757"/>
                </a:lnTo>
                <a:lnTo>
                  <a:pt x="223481" y="391414"/>
                </a:lnTo>
                <a:lnTo>
                  <a:pt x="223481" y="347814"/>
                </a:lnTo>
                <a:lnTo>
                  <a:pt x="217411" y="341757"/>
                </a:lnTo>
                <a:lnTo>
                  <a:pt x="180390" y="304800"/>
                </a:lnTo>
                <a:lnTo>
                  <a:pt x="176149" y="303276"/>
                </a:lnTo>
                <a:lnTo>
                  <a:pt x="167627" y="303276"/>
                </a:lnTo>
                <a:lnTo>
                  <a:pt x="163385" y="304800"/>
                </a:lnTo>
                <a:lnTo>
                  <a:pt x="160337" y="307848"/>
                </a:lnTo>
                <a:lnTo>
                  <a:pt x="156718" y="312674"/>
                </a:lnTo>
                <a:lnTo>
                  <a:pt x="151853" y="315087"/>
                </a:lnTo>
                <a:lnTo>
                  <a:pt x="92329" y="315087"/>
                </a:lnTo>
                <a:lnTo>
                  <a:pt x="53809" y="322618"/>
                </a:lnTo>
                <a:lnTo>
                  <a:pt x="24752" y="342633"/>
                </a:lnTo>
                <a:lnTo>
                  <a:pt x="6388" y="371297"/>
                </a:lnTo>
                <a:lnTo>
                  <a:pt x="0" y="404749"/>
                </a:lnTo>
                <a:lnTo>
                  <a:pt x="0" y="478536"/>
                </a:lnTo>
                <a:lnTo>
                  <a:pt x="7289" y="484632"/>
                </a:lnTo>
                <a:lnTo>
                  <a:pt x="482206" y="484632"/>
                </a:lnTo>
                <a:lnTo>
                  <a:pt x="488264" y="477393"/>
                </a:lnTo>
                <a:lnTo>
                  <a:pt x="488264" y="454406"/>
                </a:lnTo>
                <a:lnTo>
                  <a:pt x="488264" y="422910"/>
                </a:lnTo>
                <a:lnTo>
                  <a:pt x="488264" y="414401"/>
                </a:lnTo>
                <a:lnTo>
                  <a:pt x="488264" y="404749"/>
                </a:lnTo>
                <a:close/>
              </a:path>
            </a:pathLst>
          </a:custGeom>
          <a:solidFill>
            <a:srgbClr val="EE7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62978" y="4367783"/>
            <a:ext cx="471170" cy="469900"/>
          </a:xfrm>
          <a:custGeom>
            <a:avLst/>
            <a:gdLst/>
            <a:ahLst/>
            <a:cxnLst/>
            <a:rect l="l" t="t" r="r" b="b"/>
            <a:pathLst>
              <a:path w="471169" h="469900">
                <a:moveTo>
                  <a:pt x="127977" y="214922"/>
                </a:moveTo>
                <a:lnTo>
                  <a:pt x="35013" y="214922"/>
                </a:lnTo>
                <a:lnTo>
                  <a:pt x="35013" y="347472"/>
                </a:lnTo>
                <a:lnTo>
                  <a:pt x="127977" y="347472"/>
                </a:lnTo>
                <a:lnTo>
                  <a:pt x="127977" y="214922"/>
                </a:lnTo>
                <a:close/>
              </a:path>
              <a:path w="471169" h="469900">
                <a:moveTo>
                  <a:pt x="280377" y="214922"/>
                </a:moveTo>
                <a:lnTo>
                  <a:pt x="188937" y="214922"/>
                </a:lnTo>
                <a:lnTo>
                  <a:pt x="188937" y="347472"/>
                </a:lnTo>
                <a:lnTo>
                  <a:pt x="280377" y="347472"/>
                </a:lnTo>
                <a:lnTo>
                  <a:pt x="280377" y="214922"/>
                </a:lnTo>
                <a:close/>
              </a:path>
              <a:path w="471169" h="469900">
                <a:moveTo>
                  <a:pt x="434263" y="214922"/>
                </a:moveTo>
                <a:lnTo>
                  <a:pt x="342900" y="214922"/>
                </a:lnTo>
                <a:lnTo>
                  <a:pt x="342900" y="347472"/>
                </a:lnTo>
                <a:lnTo>
                  <a:pt x="434263" y="347472"/>
                </a:lnTo>
                <a:lnTo>
                  <a:pt x="434263" y="214922"/>
                </a:lnTo>
                <a:close/>
              </a:path>
              <a:path w="471169" h="469900">
                <a:moveTo>
                  <a:pt x="469315" y="423799"/>
                </a:moveTo>
                <a:lnTo>
                  <a:pt x="465797" y="406539"/>
                </a:lnTo>
                <a:lnTo>
                  <a:pt x="456158" y="392455"/>
                </a:lnTo>
                <a:lnTo>
                  <a:pt x="441680" y="382955"/>
                </a:lnTo>
                <a:lnTo>
                  <a:pt x="423697" y="379476"/>
                </a:lnTo>
                <a:lnTo>
                  <a:pt x="45656" y="379476"/>
                </a:lnTo>
                <a:lnTo>
                  <a:pt x="27660" y="382955"/>
                </a:lnTo>
                <a:lnTo>
                  <a:pt x="13169" y="392455"/>
                </a:lnTo>
                <a:lnTo>
                  <a:pt x="3505" y="406539"/>
                </a:lnTo>
                <a:lnTo>
                  <a:pt x="0" y="423799"/>
                </a:lnTo>
                <a:lnTo>
                  <a:pt x="0" y="463550"/>
                </a:lnTo>
                <a:lnTo>
                  <a:pt x="7023" y="469392"/>
                </a:lnTo>
                <a:lnTo>
                  <a:pt x="463486" y="469392"/>
                </a:lnTo>
                <a:lnTo>
                  <a:pt x="469315" y="462407"/>
                </a:lnTo>
                <a:lnTo>
                  <a:pt x="469315" y="423799"/>
                </a:lnTo>
                <a:close/>
              </a:path>
              <a:path w="471169" h="469900">
                <a:moveTo>
                  <a:pt x="470877" y="107061"/>
                </a:moveTo>
                <a:lnTo>
                  <a:pt x="469684" y="100076"/>
                </a:lnTo>
                <a:lnTo>
                  <a:pt x="467347" y="94234"/>
                </a:lnTo>
                <a:lnTo>
                  <a:pt x="461518" y="93091"/>
                </a:lnTo>
                <a:lnTo>
                  <a:pt x="447573" y="87249"/>
                </a:lnTo>
                <a:lnTo>
                  <a:pt x="250825" y="4826"/>
                </a:lnTo>
                <a:lnTo>
                  <a:pt x="250825" y="94234"/>
                </a:lnTo>
                <a:lnTo>
                  <a:pt x="250825" y="110490"/>
                </a:lnTo>
                <a:lnTo>
                  <a:pt x="242608" y="117475"/>
                </a:lnTo>
                <a:lnTo>
                  <a:pt x="225069" y="117475"/>
                </a:lnTo>
                <a:lnTo>
                  <a:pt x="219202" y="110490"/>
                </a:lnTo>
                <a:lnTo>
                  <a:pt x="219202" y="94234"/>
                </a:lnTo>
                <a:lnTo>
                  <a:pt x="227418" y="87249"/>
                </a:lnTo>
                <a:lnTo>
                  <a:pt x="242608" y="87249"/>
                </a:lnTo>
                <a:lnTo>
                  <a:pt x="250825" y="94234"/>
                </a:lnTo>
                <a:lnTo>
                  <a:pt x="250825" y="4826"/>
                </a:lnTo>
                <a:lnTo>
                  <a:pt x="241452" y="889"/>
                </a:lnTo>
                <a:lnTo>
                  <a:pt x="239115" y="254"/>
                </a:lnTo>
                <a:lnTo>
                  <a:pt x="237070" y="0"/>
                </a:lnTo>
                <a:lnTo>
                  <a:pt x="233248" y="0"/>
                </a:lnTo>
                <a:lnTo>
                  <a:pt x="231495" y="254"/>
                </a:lnTo>
                <a:lnTo>
                  <a:pt x="229755" y="889"/>
                </a:lnTo>
                <a:lnTo>
                  <a:pt x="10845" y="93091"/>
                </a:lnTo>
                <a:lnTo>
                  <a:pt x="5016" y="95377"/>
                </a:lnTo>
                <a:lnTo>
                  <a:pt x="1485" y="100076"/>
                </a:lnTo>
                <a:lnTo>
                  <a:pt x="1485" y="177038"/>
                </a:lnTo>
                <a:lnTo>
                  <a:pt x="8509" y="182880"/>
                </a:lnTo>
                <a:lnTo>
                  <a:pt x="465010" y="182880"/>
                </a:lnTo>
                <a:lnTo>
                  <a:pt x="470877" y="175895"/>
                </a:lnTo>
                <a:lnTo>
                  <a:pt x="470877" y="117475"/>
                </a:lnTo>
                <a:lnTo>
                  <a:pt x="470877" y="107061"/>
                </a:lnTo>
                <a:close/>
              </a:path>
            </a:pathLst>
          </a:custGeom>
          <a:solidFill>
            <a:srgbClr val="EE73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3"/>
          <p:cNvSpPr txBox="1">
            <a:spLocks/>
          </p:cNvSpPr>
          <p:nvPr/>
        </p:nvSpPr>
        <p:spPr>
          <a:xfrm>
            <a:off x="1447800" y="1131285"/>
            <a:ext cx="9906000" cy="1552348"/>
          </a:xfrm>
          <a:prstGeom prst="rect">
            <a:avLst/>
          </a:prstGeom>
        </p:spPr>
        <p:txBody>
          <a:bodyPr vert="horz" wrap="square" lIns="0" tIns="13335" rIns="0" bIns="0" rtlCol="0" anchor="t">
            <a:sp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12700">
              <a:spcBef>
                <a:spcPts val="105"/>
              </a:spcBef>
            </a:pPr>
            <a:r>
              <a:rPr lang="ru-RU" sz="2000" b="1" spc="135" dirty="0" smtClean="0">
                <a:solidFill>
                  <a:schemeClr val="tx1"/>
                </a:solidFill>
                <a:latin typeface="Tahoma"/>
                <a:cs typeface="Tahoma"/>
              </a:rPr>
              <a:t>Регулярные тренировки могут стать частью здорового образа жизни, включая правильное питание, отказ от вредных привычек и поддержание активного образа жизни. Достижения в спорте и улучшение физического состояния часто ведут к повышению самооценки и самоуважения.</a:t>
            </a:r>
            <a:endParaRPr lang="ru-RU" sz="2000" dirty="0">
              <a:solidFill>
                <a:schemeClr val="tx1"/>
              </a:solidFill>
              <a:latin typeface="Tahoma"/>
              <a:cs typeface="Tahoma"/>
            </a:endParaRPr>
          </a:p>
        </p:txBody>
      </p:sp>
      <p:sp>
        <p:nvSpPr>
          <p:cNvPr id="10" name="object 3"/>
          <p:cNvSpPr txBox="1">
            <a:spLocks/>
          </p:cNvSpPr>
          <p:nvPr/>
        </p:nvSpPr>
        <p:spPr>
          <a:xfrm>
            <a:off x="1489364" y="2865964"/>
            <a:ext cx="9878291" cy="752129"/>
          </a:xfrm>
          <a:prstGeom prst="rect">
            <a:avLst/>
          </a:prstGeom>
        </p:spPr>
        <p:txBody>
          <a:bodyPr vert="horz" wrap="square" lIns="0" tIns="13335" rIns="0" bIns="0" rtlCol="0" anchor="t">
            <a:sp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12700">
              <a:spcBef>
                <a:spcPts val="105"/>
              </a:spcBef>
            </a:pPr>
            <a:r>
              <a:rPr lang="ru-RU" sz="2400" b="1" spc="135" dirty="0" smtClean="0">
                <a:solidFill>
                  <a:schemeClr val="tx1"/>
                </a:solidFill>
                <a:latin typeface="Tahoma"/>
                <a:cs typeface="Tahoma"/>
              </a:rPr>
              <a:t>Формирование активной жизненной позиции молодых людей</a:t>
            </a:r>
            <a:endParaRPr lang="ru-RU" sz="2400" dirty="0">
              <a:solidFill>
                <a:schemeClr val="tx1"/>
              </a:solidFill>
              <a:latin typeface="Tahoma"/>
              <a:cs typeface="Tahoma"/>
            </a:endParaRPr>
          </a:p>
        </p:txBody>
      </p:sp>
      <p:sp>
        <p:nvSpPr>
          <p:cNvPr id="11" name="object 3"/>
          <p:cNvSpPr txBox="1">
            <a:spLocks/>
          </p:cNvSpPr>
          <p:nvPr/>
        </p:nvSpPr>
        <p:spPr>
          <a:xfrm>
            <a:off x="1461654" y="4030731"/>
            <a:ext cx="9601200" cy="1121461"/>
          </a:xfrm>
          <a:prstGeom prst="rect">
            <a:avLst/>
          </a:prstGeom>
        </p:spPr>
        <p:txBody>
          <a:bodyPr vert="horz" wrap="square" lIns="0" tIns="13335" rIns="0" bIns="0" rtlCol="0" anchor="t">
            <a:sp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12700">
              <a:spcBef>
                <a:spcPts val="105"/>
              </a:spcBef>
            </a:pPr>
            <a:r>
              <a:rPr lang="ru-RU" sz="2400" b="1" spc="135" dirty="0" smtClean="0">
                <a:solidFill>
                  <a:schemeClr val="tx1"/>
                </a:solidFill>
                <a:latin typeface="Tahoma"/>
                <a:cs typeface="Tahoma"/>
              </a:rPr>
              <a:t>Физические упражнения стимулируют выработку </a:t>
            </a:r>
            <a:r>
              <a:rPr lang="ru-RU" sz="2400" b="1" spc="135" dirty="0" err="1" smtClean="0">
                <a:solidFill>
                  <a:schemeClr val="tx1"/>
                </a:solidFill>
                <a:latin typeface="Tahoma"/>
                <a:cs typeface="Tahoma"/>
              </a:rPr>
              <a:t>эндорфинов</a:t>
            </a:r>
            <a:r>
              <a:rPr lang="ru-RU" sz="2400" b="1" spc="135" dirty="0" smtClean="0">
                <a:solidFill>
                  <a:schemeClr val="tx1"/>
                </a:solidFill>
                <a:latin typeface="Tahoma"/>
                <a:cs typeface="Tahoma"/>
              </a:rPr>
              <a:t>, которые помогают справляться со стрессом и улучшают настроение.</a:t>
            </a:r>
            <a:endParaRPr lang="ru-RU" sz="2400" dirty="0">
              <a:solidFill>
                <a:schemeClr val="tx1"/>
              </a:solidFill>
              <a:latin typeface="Tahoma"/>
              <a:cs typeface="Tahom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>
            <a:spLocks noGrp="1"/>
          </p:cNvSpPr>
          <p:nvPr>
            <p:ph type="title"/>
          </p:nvPr>
        </p:nvSpPr>
        <p:spPr>
          <a:xfrm>
            <a:off x="685800" y="304800"/>
            <a:ext cx="7126289" cy="450272"/>
          </a:xfrm>
          <a:custGeom>
            <a:avLst/>
            <a:gdLst/>
            <a:ahLst/>
            <a:cxnLst/>
            <a:rect l="l" t="t" r="r" b="b"/>
            <a:pathLst>
              <a:path w="11296015" h="1866900">
                <a:moveTo>
                  <a:pt x="10984738" y="0"/>
                </a:moveTo>
                <a:lnTo>
                  <a:pt x="311150" y="0"/>
                </a:lnTo>
                <a:lnTo>
                  <a:pt x="265170" y="3373"/>
                </a:lnTo>
                <a:lnTo>
                  <a:pt x="221285" y="13174"/>
                </a:lnTo>
                <a:lnTo>
                  <a:pt x="179976" y="28921"/>
                </a:lnTo>
                <a:lnTo>
                  <a:pt x="141725" y="50131"/>
                </a:lnTo>
                <a:lnTo>
                  <a:pt x="107012" y="76324"/>
                </a:lnTo>
                <a:lnTo>
                  <a:pt x="76319" y="107017"/>
                </a:lnTo>
                <a:lnTo>
                  <a:pt x="50128" y="141731"/>
                </a:lnTo>
                <a:lnTo>
                  <a:pt x="28919" y="179982"/>
                </a:lnTo>
                <a:lnTo>
                  <a:pt x="13173" y="221290"/>
                </a:lnTo>
                <a:lnTo>
                  <a:pt x="3373" y="265173"/>
                </a:lnTo>
                <a:lnTo>
                  <a:pt x="0" y="311150"/>
                </a:lnTo>
                <a:lnTo>
                  <a:pt x="0" y="1555749"/>
                </a:lnTo>
                <a:lnTo>
                  <a:pt x="3373" y="1601729"/>
                </a:lnTo>
                <a:lnTo>
                  <a:pt x="13173" y="1645614"/>
                </a:lnTo>
                <a:lnTo>
                  <a:pt x="28919" y="1686923"/>
                </a:lnTo>
                <a:lnTo>
                  <a:pt x="50128" y="1725174"/>
                </a:lnTo>
                <a:lnTo>
                  <a:pt x="76319" y="1759887"/>
                </a:lnTo>
                <a:lnTo>
                  <a:pt x="107012" y="1790580"/>
                </a:lnTo>
                <a:lnTo>
                  <a:pt x="141725" y="1816771"/>
                </a:lnTo>
                <a:lnTo>
                  <a:pt x="179976" y="1837980"/>
                </a:lnTo>
                <a:lnTo>
                  <a:pt x="221285" y="1853726"/>
                </a:lnTo>
                <a:lnTo>
                  <a:pt x="265170" y="1863526"/>
                </a:lnTo>
                <a:lnTo>
                  <a:pt x="311150" y="1866900"/>
                </a:lnTo>
                <a:lnTo>
                  <a:pt x="10984738" y="1866900"/>
                </a:lnTo>
                <a:lnTo>
                  <a:pt x="11030714" y="1863526"/>
                </a:lnTo>
                <a:lnTo>
                  <a:pt x="11074597" y="1853726"/>
                </a:lnTo>
                <a:lnTo>
                  <a:pt x="11115905" y="1837980"/>
                </a:lnTo>
                <a:lnTo>
                  <a:pt x="11154156" y="1816771"/>
                </a:lnTo>
                <a:lnTo>
                  <a:pt x="11188870" y="1790580"/>
                </a:lnTo>
                <a:lnTo>
                  <a:pt x="11219563" y="1759887"/>
                </a:lnTo>
                <a:lnTo>
                  <a:pt x="11245756" y="1725174"/>
                </a:lnTo>
                <a:lnTo>
                  <a:pt x="11266966" y="1686923"/>
                </a:lnTo>
                <a:lnTo>
                  <a:pt x="11282713" y="1645614"/>
                </a:lnTo>
                <a:lnTo>
                  <a:pt x="11292514" y="1601729"/>
                </a:lnTo>
                <a:lnTo>
                  <a:pt x="11295888" y="1555749"/>
                </a:lnTo>
                <a:lnTo>
                  <a:pt x="11295888" y="311150"/>
                </a:lnTo>
                <a:lnTo>
                  <a:pt x="11292514" y="265173"/>
                </a:lnTo>
                <a:lnTo>
                  <a:pt x="11282713" y="221290"/>
                </a:lnTo>
                <a:lnTo>
                  <a:pt x="11266966" y="179982"/>
                </a:lnTo>
                <a:lnTo>
                  <a:pt x="11245756" y="141731"/>
                </a:lnTo>
                <a:lnTo>
                  <a:pt x="11219563" y="107017"/>
                </a:lnTo>
                <a:lnTo>
                  <a:pt x="11188870" y="76324"/>
                </a:lnTo>
                <a:lnTo>
                  <a:pt x="11154156" y="50131"/>
                </a:lnTo>
                <a:lnTo>
                  <a:pt x="11115905" y="28921"/>
                </a:lnTo>
                <a:lnTo>
                  <a:pt x="11074597" y="13174"/>
                </a:lnTo>
                <a:lnTo>
                  <a:pt x="11030714" y="3373"/>
                </a:lnTo>
                <a:lnTo>
                  <a:pt x="10984738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r>
              <a:rPr lang="ru-RU" sz="2800" dirty="0" smtClean="0">
                <a:solidFill>
                  <a:schemeClr val="tx1"/>
                </a:solidFill>
              </a:rPr>
              <a:t>Реализация проекта студентами СПО:</a:t>
            </a:r>
            <a:endParaRPr lang="ru-RU" sz="2800" dirty="0">
              <a:solidFill>
                <a:schemeClr val="tx1"/>
              </a:solidFill>
            </a:endParaRPr>
          </a:p>
        </p:txBody>
      </p:sp>
      <p:pic>
        <p:nvPicPr>
          <p:cNvPr id="1026" name="Picture 2" descr="https://sun9-6.userapi.com/impg/Y-coEfJQhXEEcxAzLQsE_k8MymeYO5JK7wGMVg/FAw9S3J4YjQ.jpg?size=608x1080&amp;quality=95&amp;sign=52309497002f6ea91949013780e1f9d5&amp;type=album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5000" y="1143000"/>
            <a:ext cx="3657600" cy="449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sun9-70.userapi.com/impg/KnfaouIsLzUT05Hq6udcmkFqFCsIwd2NCz4RVw/0kREOzssKmE.jpg?size=810x1080&amp;quality=95&amp;sign=18d5115e33ebdbb26d8b69891c48bae2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34200" y="1143000"/>
            <a:ext cx="3779044" cy="449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bject 6"/>
          <p:cNvSpPr txBox="1">
            <a:spLocks/>
          </p:cNvSpPr>
          <p:nvPr/>
        </p:nvSpPr>
        <p:spPr>
          <a:xfrm>
            <a:off x="2590800" y="5943600"/>
            <a:ext cx="7126289" cy="457200"/>
          </a:xfrm>
          <a:custGeom>
            <a:avLst/>
            <a:gdLst/>
            <a:ahLst/>
            <a:cxnLst/>
            <a:rect l="l" t="t" r="r" b="b"/>
            <a:pathLst>
              <a:path w="11296015" h="1866900">
                <a:moveTo>
                  <a:pt x="10984738" y="0"/>
                </a:moveTo>
                <a:lnTo>
                  <a:pt x="311150" y="0"/>
                </a:lnTo>
                <a:lnTo>
                  <a:pt x="265170" y="3373"/>
                </a:lnTo>
                <a:lnTo>
                  <a:pt x="221285" y="13174"/>
                </a:lnTo>
                <a:lnTo>
                  <a:pt x="179976" y="28921"/>
                </a:lnTo>
                <a:lnTo>
                  <a:pt x="141725" y="50131"/>
                </a:lnTo>
                <a:lnTo>
                  <a:pt x="107012" y="76324"/>
                </a:lnTo>
                <a:lnTo>
                  <a:pt x="76319" y="107017"/>
                </a:lnTo>
                <a:lnTo>
                  <a:pt x="50128" y="141731"/>
                </a:lnTo>
                <a:lnTo>
                  <a:pt x="28919" y="179982"/>
                </a:lnTo>
                <a:lnTo>
                  <a:pt x="13173" y="221290"/>
                </a:lnTo>
                <a:lnTo>
                  <a:pt x="3373" y="265173"/>
                </a:lnTo>
                <a:lnTo>
                  <a:pt x="0" y="311150"/>
                </a:lnTo>
                <a:lnTo>
                  <a:pt x="0" y="1555749"/>
                </a:lnTo>
                <a:lnTo>
                  <a:pt x="3373" y="1601729"/>
                </a:lnTo>
                <a:lnTo>
                  <a:pt x="13173" y="1645614"/>
                </a:lnTo>
                <a:lnTo>
                  <a:pt x="28919" y="1686923"/>
                </a:lnTo>
                <a:lnTo>
                  <a:pt x="50128" y="1725174"/>
                </a:lnTo>
                <a:lnTo>
                  <a:pt x="76319" y="1759887"/>
                </a:lnTo>
                <a:lnTo>
                  <a:pt x="107012" y="1790580"/>
                </a:lnTo>
                <a:lnTo>
                  <a:pt x="141725" y="1816771"/>
                </a:lnTo>
                <a:lnTo>
                  <a:pt x="179976" y="1837980"/>
                </a:lnTo>
                <a:lnTo>
                  <a:pt x="221285" y="1853726"/>
                </a:lnTo>
                <a:lnTo>
                  <a:pt x="265170" y="1863526"/>
                </a:lnTo>
                <a:lnTo>
                  <a:pt x="311150" y="1866900"/>
                </a:lnTo>
                <a:lnTo>
                  <a:pt x="10984738" y="1866900"/>
                </a:lnTo>
                <a:lnTo>
                  <a:pt x="11030714" y="1863526"/>
                </a:lnTo>
                <a:lnTo>
                  <a:pt x="11074597" y="1853726"/>
                </a:lnTo>
                <a:lnTo>
                  <a:pt x="11115905" y="1837980"/>
                </a:lnTo>
                <a:lnTo>
                  <a:pt x="11154156" y="1816771"/>
                </a:lnTo>
                <a:lnTo>
                  <a:pt x="11188870" y="1790580"/>
                </a:lnTo>
                <a:lnTo>
                  <a:pt x="11219563" y="1759887"/>
                </a:lnTo>
                <a:lnTo>
                  <a:pt x="11245756" y="1725174"/>
                </a:lnTo>
                <a:lnTo>
                  <a:pt x="11266966" y="1686923"/>
                </a:lnTo>
                <a:lnTo>
                  <a:pt x="11282713" y="1645614"/>
                </a:lnTo>
                <a:lnTo>
                  <a:pt x="11292514" y="1601729"/>
                </a:lnTo>
                <a:lnTo>
                  <a:pt x="11295888" y="1555749"/>
                </a:lnTo>
                <a:lnTo>
                  <a:pt x="11295888" y="311150"/>
                </a:lnTo>
                <a:lnTo>
                  <a:pt x="11292514" y="265173"/>
                </a:lnTo>
                <a:lnTo>
                  <a:pt x="11282713" y="221290"/>
                </a:lnTo>
                <a:lnTo>
                  <a:pt x="11266966" y="179982"/>
                </a:lnTo>
                <a:lnTo>
                  <a:pt x="11245756" y="141731"/>
                </a:lnTo>
                <a:lnTo>
                  <a:pt x="11219563" y="107017"/>
                </a:lnTo>
                <a:lnTo>
                  <a:pt x="11188870" y="76324"/>
                </a:lnTo>
                <a:lnTo>
                  <a:pt x="11154156" y="50131"/>
                </a:lnTo>
                <a:lnTo>
                  <a:pt x="11115905" y="28921"/>
                </a:lnTo>
                <a:lnTo>
                  <a:pt x="11074597" y="13174"/>
                </a:lnTo>
                <a:lnTo>
                  <a:pt x="11030714" y="3373"/>
                </a:lnTo>
                <a:lnTo>
                  <a:pt x="10984738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vert="horz" wrap="square" lIns="0" tIns="0" rIns="0" bIns="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dirty="0" smtClean="0">
                <a:solidFill>
                  <a:schemeClr val="tx1"/>
                </a:solidFill>
              </a:rPr>
              <a:t>Турнир по волейболу «Золотая осень»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60189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6"/>
          <p:cNvSpPr>
            <a:spLocks noGrp="1"/>
          </p:cNvSpPr>
          <p:nvPr>
            <p:ph type="title"/>
          </p:nvPr>
        </p:nvSpPr>
        <p:spPr>
          <a:xfrm>
            <a:off x="646111" y="452718"/>
            <a:ext cx="6973889" cy="461682"/>
          </a:xfrm>
          <a:custGeom>
            <a:avLst/>
            <a:gdLst/>
            <a:ahLst/>
            <a:cxnLst/>
            <a:rect l="l" t="t" r="r" b="b"/>
            <a:pathLst>
              <a:path w="11296015" h="1866900">
                <a:moveTo>
                  <a:pt x="10984738" y="0"/>
                </a:moveTo>
                <a:lnTo>
                  <a:pt x="311150" y="0"/>
                </a:lnTo>
                <a:lnTo>
                  <a:pt x="265170" y="3373"/>
                </a:lnTo>
                <a:lnTo>
                  <a:pt x="221285" y="13174"/>
                </a:lnTo>
                <a:lnTo>
                  <a:pt x="179976" y="28921"/>
                </a:lnTo>
                <a:lnTo>
                  <a:pt x="141725" y="50131"/>
                </a:lnTo>
                <a:lnTo>
                  <a:pt x="107012" y="76324"/>
                </a:lnTo>
                <a:lnTo>
                  <a:pt x="76319" y="107017"/>
                </a:lnTo>
                <a:lnTo>
                  <a:pt x="50128" y="141731"/>
                </a:lnTo>
                <a:lnTo>
                  <a:pt x="28919" y="179982"/>
                </a:lnTo>
                <a:lnTo>
                  <a:pt x="13173" y="221290"/>
                </a:lnTo>
                <a:lnTo>
                  <a:pt x="3373" y="265173"/>
                </a:lnTo>
                <a:lnTo>
                  <a:pt x="0" y="311150"/>
                </a:lnTo>
                <a:lnTo>
                  <a:pt x="0" y="1555749"/>
                </a:lnTo>
                <a:lnTo>
                  <a:pt x="3373" y="1601729"/>
                </a:lnTo>
                <a:lnTo>
                  <a:pt x="13173" y="1645614"/>
                </a:lnTo>
                <a:lnTo>
                  <a:pt x="28919" y="1686923"/>
                </a:lnTo>
                <a:lnTo>
                  <a:pt x="50128" y="1725174"/>
                </a:lnTo>
                <a:lnTo>
                  <a:pt x="76319" y="1759887"/>
                </a:lnTo>
                <a:lnTo>
                  <a:pt x="107012" y="1790580"/>
                </a:lnTo>
                <a:lnTo>
                  <a:pt x="141725" y="1816771"/>
                </a:lnTo>
                <a:lnTo>
                  <a:pt x="179976" y="1837980"/>
                </a:lnTo>
                <a:lnTo>
                  <a:pt x="221285" y="1853726"/>
                </a:lnTo>
                <a:lnTo>
                  <a:pt x="265170" y="1863526"/>
                </a:lnTo>
                <a:lnTo>
                  <a:pt x="311150" y="1866900"/>
                </a:lnTo>
                <a:lnTo>
                  <a:pt x="10984738" y="1866900"/>
                </a:lnTo>
                <a:lnTo>
                  <a:pt x="11030714" y="1863526"/>
                </a:lnTo>
                <a:lnTo>
                  <a:pt x="11074597" y="1853726"/>
                </a:lnTo>
                <a:lnTo>
                  <a:pt x="11115905" y="1837980"/>
                </a:lnTo>
                <a:lnTo>
                  <a:pt x="11154156" y="1816771"/>
                </a:lnTo>
                <a:lnTo>
                  <a:pt x="11188870" y="1790580"/>
                </a:lnTo>
                <a:lnTo>
                  <a:pt x="11219563" y="1759887"/>
                </a:lnTo>
                <a:lnTo>
                  <a:pt x="11245756" y="1725174"/>
                </a:lnTo>
                <a:lnTo>
                  <a:pt x="11266966" y="1686923"/>
                </a:lnTo>
                <a:lnTo>
                  <a:pt x="11282713" y="1645614"/>
                </a:lnTo>
                <a:lnTo>
                  <a:pt x="11292514" y="1601729"/>
                </a:lnTo>
                <a:lnTo>
                  <a:pt x="11295888" y="1555749"/>
                </a:lnTo>
                <a:lnTo>
                  <a:pt x="11295888" y="311150"/>
                </a:lnTo>
                <a:lnTo>
                  <a:pt x="11292514" y="265173"/>
                </a:lnTo>
                <a:lnTo>
                  <a:pt x="11282713" y="221290"/>
                </a:lnTo>
                <a:lnTo>
                  <a:pt x="11266966" y="179982"/>
                </a:lnTo>
                <a:lnTo>
                  <a:pt x="11245756" y="141731"/>
                </a:lnTo>
                <a:lnTo>
                  <a:pt x="11219563" y="107017"/>
                </a:lnTo>
                <a:lnTo>
                  <a:pt x="11188870" y="76324"/>
                </a:lnTo>
                <a:lnTo>
                  <a:pt x="11154156" y="50131"/>
                </a:lnTo>
                <a:lnTo>
                  <a:pt x="11115905" y="28921"/>
                </a:lnTo>
                <a:lnTo>
                  <a:pt x="11074597" y="13174"/>
                </a:lnTo>
                <a:lnTo>
                  <a:pt x="11030714" y="3373"/>
                </a:lnTo>
                <a:lnTo>
                  <a:pt x="10984738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r>
              <a:rPr lang="ru-RU" sz="2800" dirty="0" smtClean="0">
                <a:solidFill>
                  <a:schemeClr val="tx1"/>
                </a:solidFill>
              </a:rPr>
              <a:t>Реализация проекта студентами СПО</a:t>
            </a:r>
            <a:endParaRPr lang="ru-RU" sz="2800" dirty="0">
              <a:solidFill>
                <a:schemeClr val="tx1"/>
              </a:solidFill>
            </a:endParaRPr>
          </a:p>
        </p:txBody>
      </p:sp>
      <p:pic>
        <p:nvPicPr>
          <p:cNvPr id="2050" name="Picture 2" descr="https://sun9-36.userapi.com/impg/L_3LRqB3x0dTa0qS_teegfFtWGPSXc2lgoXtOA/SrQoPkQVDus.jpg?size=1280x721&amp;quality=95&amp;sign=70787d9bae65fc6c4749a035c62d4fe7&amp;type=album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6111" y="1813935"/>
            <a:ext cx="5145089" cy="3443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sun9-66.userapi.com/impg/nVgKWIdv6IkP3_JSkRuj_XYmn2HxdJB1dQhOJQ/qeN4wmYA4Po.jpg?size=1280x853&amp;quality=95&amp;sign=1068cda020fda973b39e27405c180c54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29400" y="1813935"/>
            <a:ext cx="5157421" cy="343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ject 6"/>
          <p:cNvSpPr txBox="1">
            <a:spLocks/>
          </p:cNvSpPr>
          <p:nvPr/>
        </p:nvSpPr>
        <p:spPr>
          <a:xfrm>
            <a:off x="1905001" y="5688726"/>
            <a:ext cx="7303110" cy="461682"/>
          </a:xfrm>
          <a:custGeom>
            <a:avLst/>
            <a:gdLst/>
            <a:ahLst/>
            <a:cxnLst/>
            <a:rect l="l" t="t" r="r" b="b"/>
            <a:pathLst>
              <a:path w="11296015" h="1866900">
                <a:moveTo>
                  <a:pt x="10984738" y="0"/>
                </a:moveTo>
                <a:lnTo>
                  <a:pt x="311150" y="0"/>
                </a:lnTo>
                <a:lnTo>
                  <a:pt x="265170" y="3373"/>
                </a:lnTo>
                <a:lnTo>
                  <a:pt x="221285" y="13174"/>
                </a:lnTo>
                <a:lnTo>
                  <a:pt x="179976" y="28921"/>
                </a:lnTo>
                <a:lnTo>
                  <a:pt x="141725" y="50131"/>
                </a:lnTo>
                <a:lnTo>
                  <a:pt x="107012" y="76324"/>
                </a:lnTo>
                <a:lnTo>
                  <a:pt x="76319" y="107017"/>
                </a:lnTo>
                <a:lnTo>
                  <a:pt x="50128" y="141731"/>
                </a:lnTo>
                <a:lnTo>
                  <a:pt x="28919" y="179982"/>
                </a:lnTo>
                <a:lnTo>
                  <a:pt x="13173" y="221290"/>
                </a:lnTo>
                <a:lnTo>
                  <a:pt x="3373" y="265173"/>
                </a:lnTo>
                <a:lnTo>
                  <a:pt x="0" y="311150"/>
                </a:lnTo>
                <a:lnTo>
                  <a:pt x="0" y="1555749"/>
                </a:lnTo>
                <a:lnTo>
                  <a:pt x="3373" y="1601729"/>
                </a:lnTo>
                <a:lnTo>
                  <a:pt x="13173" y="1645614"/>
                </a:lnTo>
                <a:lnTo>
                  <a:pt x="28919" y="1686923"/>
                </a:lnTo>
                <a:lnTo>
                  <a:pt x="50128" y="1725174"/>
                </a:lnTo>
                <a:lnTo>
                  <a:pt x="76319" y="1759887"/>
                </a:lnTo>
                <a:lnTo>
                  <a:pt x="107012" y="1790580"/>
                </a:lnTo>
                <a:lnTo>
                  <a:pt x="141725" y="1816771"/>
                </a:lnTo>
                <a:lnTo>
                  <a:pt x="179976" y="1837980"/>
                </a:lnTo>
                <a:lnTo>
                  <a:pt x="221285" y="1853726"/>
                </a:lnTo>
                <a:lnTo>
                  <a:pt x="265170" y="1863526"/>
                </a:lnTo>
                <a:lnTo>
                  <a:pt x="311150" y="1866900"/>
                </a:lnTo>
                <a:lnTo>
                  <a:pt x="10984738" y="1866900"/>
                </a:lnTo>
                <a:lnTo>
                  <a:pt x="11030714" y="1863526"/>
                </a:lnTo>
                <a:lnTo>
                  <a:pt x="11074597" y="1853726"/>
                </a:lnTo>
                <a:lnTo>
                  <a:pt x="11115905" y="1837980"/>
                </a:lnTo>
                <a:lnTo>
                  <a:pt x="11154156" y="1816771"/>
                </a:lnTo>
                <a:lnTo>
                  <a:pt x="11188870" y="1790580"/>
                </a:lnTo>
                <a:lnTo>
                  <a:pt x="11219563" y="1759887"/>
                </a:lnTo>
                <a:lnTo>
                  <a:pt x="11245756" y="1725174"/>
                </a:lnTo>
                <a:lnTo>
                  <a:pt x="11266966" y="1686923"/>
                </a:lnTo>
                <a:lnTo>
                  <a:pt x="11282713" y="1645614"/>
                </a:lnTo>
                <a:lnTo>
                  <a:pt x="11292514" y="1601729"/>
                </a:lnTo>
                <a:lnTo>
                  <a:pt x="11295888" y="1555749"/>
                </a:lnTo>
                <a:lnTo>
                  <a:pt x="11295888" y="311150"/>
                </a:lnTo>
                <a:lnTo>
                  <a:pt x="11292514" y="265173"/>
                </a:lnTo>
                <a:lnTo>
                  <a:pt x="11282713" y="221290"/>
                </a:lnTo>
                <a:lnTo>
                  <a:pt x="11266966" y="179982"/>
                </a:lnTo>
                <a:lnTo>
                  <a:pt x="11245756" y="141731"/>
                </a:lnTo>
                <a:lnTo>
                  <a:pt x="11219563" y="107017"/>
                </a:lnTo>
                <a:lnTo>
                  <a:pt x="11188870" y="76324"/>
                </a:lnTo>
                <a:lnTo>
                  <a:pt x="11154156" y="50131"/>
                </a:lnTo>
                <a:lnTo>
                  <a:pt x="11115905" y="28921"/>
                </a:lnTo>
                <a:lnTo>
                  <a:pt x="11074597" y="13174"/>
                </a:lnTo>
                <a:lnTo>
                  <a:pt x="11030714" y="3373"/>
                </a:lnTo>
                <a:lnTo>
                  <a:pt x="10984738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vert="horz" wrap="square" lIns="0" tIns="0" rIns="0" bIns="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dirty="0" smtClean="0">
                <a:solidFill>
                  <a:schemeClr val="tx1"/>
                </a:solidFill>
              </a:rPr>
              <a:t>Военно-патриотическая игра «Орлёнок»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854739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6"/>
          <p:cNvSpPr>
            <a:spLocks noGrp="1"/>
          </p:cNvSpPr>
          <p:nvPr>
            <p:ph type="title"/>
          </p:nvPr>
        </p:nvSpPr>
        <p:spPr>
          <a:xfrm>
            <a:off x="646111" y="452718"/>
            <a:ext cx="6973889" cy="461682"/>
          </a:xfrm>
          <a:custGeom>
            <a:avLst/>
            <a:gdLst/>
            <a:ahLst/>
            <a:cxnLst/>
            <a:rect l="l" t="t" r="r" b="b"/>
            <a:pathLst>
              <a:path w="11296015" h="1866900">
                <a:moveTo>
                  <a:pt x="10984738" y="0"/>
                </a:moveTo>
                <a:lnTo>
                  <a:pt x="311150" y="0"/>
                </a:lnTo>
                <a:lnTo>
                  <a:pt x="265170" y="3373"/>
                </a:lnTo>
                <a:lnTo>
                  <a:pt x="221285" y="13174"/>
                </a:lnTo>
                <a:lnTo>
                  <a:pt x="179976" y="28921"/>
                </a:lnTo>
                <a:lnTo>
                  <a:pt x="141725" y="50131"/>
                </a:lnTo>
                <a:lnTo>
                  <a:pt x="107012" y="76324"/>
                </a:lnTo>
                <a:lnTo>
                  <a:pt x="76319" y="107017"/>
                </a:lnTo>
                <a:lnTo>
                  <a:pt x="50128" y="141731"/>
                </a:lnTo>
                <a:lnTo>
                  <a:pt x="28919" y="179982"/>
                </a:lnTo>
                <a:lnTo>
                  <a:pt x="13173" y="221290"/>
                </a:lnTo>
                <a:lnTo>
                  <a:pt x="3373" y="265173"/>
                </a:lnTo>
                <a:lnTo>
                  <a:pt x="0" y="311150"/>
                </a:lnTo>
                <a:lnTo>
                  <a:pt x="0" y="1555749"/>
                </a:lnTo>
                <a:lnTo>
                  <a:pt x="3373" y="1601729"/>
                </a:lnTo>
                <a:lnTo>
                  <a:pt x="13173" y="1645614"/>
                </a:lnTo>
                <a:lnTo>
                  <a:pt x="28919" y="1686923"/>
                </a:lnTo>
                <a:lnTo>
                  <a:pt x="50128" y="1725174"/>
                </a:lnTo>
                <a:lnTo>
                  <a:pt x="76319" y="1759887"/>
                </a:lnTo>
                <a:lnTo>
                  <a:pt x="107012" y="1790580"/>
                </a:lnTo>
                <a:lnTo>
                  <a:pt x="141725" y="1816771"/>
                </a:lnTo>
                <a:lnTo>
                  <a:pt x="179976" y="1837980"/>
                </a:lnTo>
                <a:lnTo>
                  <a:pt x="221285" y="1853726"/>
                </a:lnTo>
                <a:lnTo>
                  <a:pt x="265170" y="1863526"/>
                </a:lnTo>
                <a:lnTo>
                  <a:pt x="311150" y="1866900"/>
                </a:lnTo>
                <a:lnTo>
                  <a:pt x="10984738" y="1866900"/>
                </a:lnTo>
                <a:lnTo>
                  <a:pt x="11030714" y="1863526"/>
                </a:lnTo>
                <a:lnTo>
                  <a:pt x="11074597" y="1853726"/>
                </a:lnTo>
                <a:lnTo>
                  <a:pt x="11115905" y="1837980"/>
                </a:lnTo>
                <a:lnTo>
                  <a:pt x="11154156" y="1816771"/>
                </a:lnTo>
                <a:lnTo>
                  <a:pt x="11188870" y="1790580"/>
                </a:lnTo>
                <a:lnTo>
                  <a:pt x="11219563" y="1759887"/>
                </a:lnTo>
                <a:lnTo>
                  <a:pt x="11245756" y="1725174"/>
                </a:lnTo>
                <a:lnTo>
                  <a:pt x="11266966" y="1686923"/>
                </a:lnTo>
                <a:lnTo>
                  <a:pt x="11282713" y="1645614"/>
                </a:lnTo>
                <a:lnTo>
                  <a:pt x="11292514" y="1601729"/>
                </a:lnTo>
                <a:lnTo>
                  <a:pt x="11295888" y="1555749"/>
                </a:lnTo>
                <a:lnTo>
                  <a:pt x="11295888" y="311150"/>
                </a:lnTo>
                <a:lnTo>
                  <a:pt x="11292514" y="265173"/>
                </a:lnTo>
                <a:lnTo>
                  <a:pt x="11282713" y="221290"/>
                </a:lnTo>
                <a:lnTo>
                  <a:pt x="11266966" y="179982"/>
                </a:lnTo>
                <a:lnTo>
                  <a:pt x="11245756" y="141731"/>
                </a:lnTo>
                <a:lnTo>
                  <a:pt x="11219563" y="107017"/>
                </a:lnTo>
                <a:lnTo>
                  <a:pt x="11188870" y="76324"/>
                </a:lnTo>
                <a:lnTo>
                  <a:pt x="11154156" y="50131"/>
                </a:lnTo>
                <a:lnTo>
                  <a:pt x="11115905" y="28921"/>
                </a:lnTo>
                <a:lnTo>
                  <a:pt x="11074597" y="13174"/>
                </a:lnTo>
                <a:lnTo>
                  <a:pt x="11030714" y="3373"/>
                </a:lnTo>
                <a:lnTo>
                  <a:pt x="10984738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r>
              <a:rPr lang="ru-RU" sz="2800" dirty="0" smtClean="0">
                <a:solidFill>
                  <a:schemeClr val="tx1"/>
                </a:solidFill>
              </a:rPr>
              <a:t>Реализация проекта студентами СПО</a:t>
            </a:r>
            <a:endParaRPr lang="ru-RU" sz="2800" dirty="0">
              <a:solidFill>
                <a:schemeClr val="tx1"/>
              </a:solidFill>
            </a:endParaRPr>
          </a:p>
        </p:txBody>
      </p:sp>
      <p:pic>
        <p:nvPicPr>
          <p:cNvPr id="3074" name="Picture 2" descr="https://sun9-61.userapi.com/impg/uZh0RV4u6sUs5AE4eNh5lauKUafM4u7iwPYoBg/G9H4hbzT4lw.jpg?size=1280x960&amp;quality=95&amp;sign=d9f7331c72e3bfc3763876c06bc5fde8&amp;type=album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00200" y="1676399"/>
            <a:ext cx="4459289" cy="3744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sun9-40.userapi.com/impg/U1nVJfPYINORitwxnHxo6Vd6Jba3THE-zo8Zmw/GuzqxvCYjaQ.jpg?size=810x1080&amp;quality=95&amp;sign=aabfbfe0a88c7fde3bc611710b127a4d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0400" y="1676398"/>
            <a:ext cx="4191000" cy="3744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ject 6"/>
          <p:cNvSpPr txBox="1">
            <a:spLocks/>
          </p:cNvSpPr>
          <p:nvPr/>
        </p:nvSpPr>
        <p:spPr>
          <a:xfrm>
            <a:off x="3962400" y="5952072"/>
            <a:ext cx="4495800" cy="461682"/>
          </a:xfrm>
          <a:custGeom>
            <a:avLst/>
            <a:gdLst/>
            <a:ahLst/>
            <a:cxnLst/>
            <a:rect l="l" t="t" r="r" b="b"/>
            <a:pathLst>
              <a:path w="11296015" h="1866900">
                <a:moveTo>
                  <a:pt x="10984738" y="0"/>
                </a:moveTo>
                <a:lnTo>
                  <a:pt x="311150" y="0"/>
                </a:lnTo>
                <a:lnTo>
                  <a:pt x="265170" y="3373"/>
                </a:lnTo>
                <a:lnTo>
                  <a:pt x="221285" y="13174"/>
                </a:lnTo>
                <a:lnTo>
                  <a:pt x="179976" y="28921"/>
                </a:lnTo>
                <a:lnTo>
                  <a:pt x="141725" y="50131"/>
                </a:lnTo>
                <a:lnTo>
                  <a:pt x="107012" y="76324"/>
                </a:lnTo>
                <a:lnTo>
                  <a:pt x="76319" y="107017"/>
                </a:lnTo>
                <a:lnTo>
                  <a:pt x="50128" y="141731"/>
                </a:lnTo>
                <a:lnTo>
                  <a:pt x="28919" y="179982"/>
                </a:lnTo>
                <a:lnTo>
                  <a:pt x="13173" y="221290"/>
                </a:lnTo>
                <a:lnTo>
                  <a:pt x="3373" y="265173"/>
                </a:lnTo>
                <a:lnTo>
                  <a:pt x="0" y="311150"/>
                </a:lnTo>
                <a:lnTo>
                  <a:pt x="0" y="1555749"/>
                </a:lnTo>
                <a:lnTo>
                  <a:pt x="3373" y="1601729"/>
                </a:lnTo>
                <a:lnTo>
                  <a:pt x="13173" y="1645614"/>
                </a:lnTo>
                <a:lnTo>
                  <a:pt x="28919" y="1686923"/>
                </a:lnTo>
                <a:lnTo>
                  <a:pt x="50128" y="1725174"/>
                </a:lnTo>
                <a:lnTo>
                  <a:pt x="76319" y="1759887"/>
                </a:lnTo>
                <a:lnTo>
                  <a:pt x="107012" y="1790580"/>
                </a:lnTo>
                <a:lnTo>
                  <a:pt x="141725" y="1816771"/>
                </a:lnTo>
                <a:lnTo>
                  <a:pt x="179976" y="1837980"/>
                </a:lnTo>
                <a:lnTo>
                  <a:pt x="221285" y="1853726"/>
                </a:lnTo>
                <a:lnTo>
                  <a:pt x="265170" y="1863526"/>
                </a:lnTo>
                <a:lnTo>
                  <a:pt x="311150" y="1866900"/>
                </a:lnTo>
                <a:lnTo>
                  <a:pt x="10984738" y="1866900"/>
                </a:lnTo>
                <a:lnTo>
                  <a:pt x="11030714" y="1863526"/>
                </a:lnTo>
                <a:lnTo>
                  <a:pt x="11074597" y="1853726"/>
                </a:lnTo>
                <a:lnTo>
                  <a:pt x="11115905" y="1837980"/>
                </a:lnTo>
                <a:lnTo>
                  <a:pt x="11154156" y="1816771"/>
                </a:lnTo>
                <a:lnTo>
                  <a:pt x="11188870" y="1790580"/>
                </a:lnTo>
                <a:lnTo>
                  <a:pt x="11219563" y="1759887"/>
                </a:lnTo>
                <a:lnTo>
                  <a:pt x="11245756" y="1725174"/>
                </a:lnTo>
                <a:lnTo>
                  <a:pt x="11266966" y="1686923"/>
                </a:lnTo>
                <a:lnTo>
                  <a:pt x="11282713" y="1645614"/>
                </a:lnTo>
                <a:lnTo>
                  <a:pt x="11292514" y="1601729"/>
                </a:lnTo>
                <a:lnTo>
                  <a:pt x="11295888" y="1555749"/>
                </a:lnTo>
                <a:lnTo>
                  <a:pt x="11295888" y="311150"/>
                </a:lnTo>
                <a:lnTo>
                  <a:pt x="11292514" y="265173"/>
                </a:lnTo>
                <a:lnTo>
                  <a:pt x="11282713" y="221290"/>
                </a:lnTo>
                <a:lnTo>
                  <a:pt x="11266966" y="179982"/>
                </a:lnTo>
                <a:lnTo>
                  <a:pt x="11245756" y="141731"/>
                </a:lnTo>
                <a:lnTo>
                  <a:pt x="11219563" y="107017"/>
                </a:lnTo>
                <a:lnTo>
                  <a:pt x="11188870" y="76324"/>
                </a:lnTo>
                <a:lnTo>
                  <a:pt x="11154156" y="50131"/>
                </a:lnTo>
                <a:lnTo>
                  <a:pt x="11115905" y="28921"/>
                </a:lnTo>
                <a:lnTo>
                  <a:pt x="11074597" y="13174"/>
                </a:lnTo>
                <a:lnTo>
                  <a:pt x="11030714" y="3373"/>
                </a:lnTo>
                <a:lnTo>
                  <a:pt x="10984738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vert="horz" wrap="square" lIns="0" tIns="0" rIns="0" bIns="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dirty="0" smtClean="0">
                <a:solidFill>
                  <a:schemeClr val="tx1"/>
                </a:solidFill>
              </a:rPr>
              <a:t>«Зимние забавы» - лыжня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318483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6"/>
          <p:cNvSpPr>
            <a:spLocks noGrp="1"/>
          </p:cNvSpPr>
          <p:nvPr>
            <p:ph type="title"/>
          </p:nvPr>
        </p:nvSpPr>
        <p:spPr>
          <a:xfrm>
            <a:off x="646111" y="452718"/>
            <a:ext cx="6973889" cy="461682"/>
          </a:xfrm>
          <a:custGeom>
            <a:avLst/>
            <a:gdLst/>
            <a:ahLst/>
            <a:cxnLst/>
            <a:rect l="l" t="t" r="r" b="b"/>
            <a:pathLst>
              <a:path w="11296015" h="1866900">
                <a:moveTo>
                  <a:pt x="10984738" y="0"/>
                </a:moveTo>
                <a:lnTo>
                  <a:pt x="311150" y="0"/>
                </a:lnTo>
                <a:lnTo>
                  <a:pt x="265170" y="3373"/>
                </a:lnTo>
                <a:lnTo>
                  <a:pt x="221285" y="13174"/>
                </a:lnTo>
                <a:lnTo>
                  <a:pt x="179976" y="28921"/>
                </a:lnTo>
                <a:lnTo>
                  <a:pt x="141725" y="50131"/>
                </a:lnTo>
                <a:lnTo>
                  <a:pt x="107012" y="76324"/>
                </a:lnTo>
                <a:lnTo>
                  <a:pt x="76319" y="107017"/>
                </a:lnTo>
                <a:lnTo>
                  <a:pt x="50128" y="141731"/>
                </a:lnTo>
                <a:lnTo>
                  <a:pt x="28919" y="179982"/>
                </a:lnTo>
                <a:lnTo>
                  <a:pt x="13173" y="221290"/>
                </a:lnTo>
                <a:lnTo>
                  <a:pt x="3373" y="265173"/>
                </a:lnTo>
                <a:lnTo>
                  <a:pt x="0" y="311150"/>
                </a:lnTo>
                <a:lnTo>
                  <a:pt x="0" y="1555749"/>
                </a:lnTo>
                <a:lnTo>
                  <a:pt x="3373" y="1601729"/>
                </a:lnTo>
                <a:lnTo>
                  <a:pt x="13173" y="1645614"/>
                </a:lnTo>
                <a:lnTo>
                  <a:pt x="28919" y="1686923"/>
                </a:lnTo>
                <a:lnTo>
                  <a:pt x="50128" y="1725174"/>
                </a:lnTo>
                <a:lnTo>
                  <a:pt x="76319" y="1759887"/>
                </a:lnTo>
                <a:lnTo>
                  <a:pt x="107012" y="1790580"/>
                </a:lnTo>
                <a:lnTo>
                  <a:pt x="141725" y="1816771"/>
                </a:lnTo>
                <a:lnTo>
                  <a:pt x="179976" y="1837980"/>
                </a:lnTo>
                <a:lnTo>
                  <a:pt x="221285" y="1853726"/>
                </a:lnTo>
                <a:lnTo>
                  <a:pt x="265170" y="1863526"/>
                </a:lnTo>
                <a:lnTo>
                  <a:pt x="311150" y="1866900"/>
                </a:lnTo>
                <a:lnTo>
                  <a:pt x="10984738" y="1866900"/>
                </a:lnTo>
                <a:lnTo>
                  <a:pt x="11030714" y="1863526"/>
                </a:lnTo>
                <a:lnTo>
                  <a:pt x="11074597" y="1853726"/>
                </a:lnTo>
                <a:lnTo>
                  <a:pt x="11115905" y="1837980"/>
                </a:lnTo>
                <a:lnTo>
                  <a:pt x="11154156" y="1816771"/>
                </a:lnTo>
                <a:lnTo>
                  <a:pt x="11188870" y="1790580"/>
                </a:lnTo>
                <a:lnTo>
                  <a:pt x="11219563" y="1759887"/>
                </a:lnTo>
                <a:lnTo>
                  <a:pt x="11245756" y="1725174"/>
                </a:lnTo>
                <a:lnTo>
                  <a:pt x="11266966" y="1686923"/>
                </a:lnTo>
                <a:lnTo>
                  <a:pt x="11282713" y="1645614"/>
                </a:lnTo>
                <a:lnTo>
                  <a:pt x="11292514" y="1601729"/>
                </a:lnTo>
                <a:lnTo>
                  <a:pt x="11295888" y="1555749"/>
                </a:lnTo>
                <a:lnTo>
                  <a:pt x="11295888" y="311150"/>
                </a:lnTo>
                <a:lnTo>
                  <a:pt x="11292514" y="265173"/>
                </a:lnTo>
                <a:lnTo>
                  <a:pt x="11282713" y="221290"/>
                </a:lnTo>
                <a:lnTo>
                  <a:pt x="11266966" y="179982"/>
                </a:lnTo>
                <a:lnTo>
                  <a:pt x="11245756" y="141731"/>
                </a:lnTo>
                <a:lnTo>
                  <a:pt x="11219563" y="107017"/>
                </a:lnTo>
                <a:lnTo>
                  <a:pt x="11188870" y="76324"/>
                </a:lnTo>
                <a:lnTo>
                  <a:pt x="11154156" y="50131"/>
                </a:lnTo>
                <a:lnTo>
                  <a:pt x="11115905" y="28921"/>
                </a:lnTo>
                <a:lnTo>
                  <a:pt x="11074597" y="13174"/>
                </a:lnTo>
                <a:lnTo>
                  <a:pt x="11030714" y="3373"/>
                </a:lnTo>
                <a:lnTo>
                  <a:pt x="10984738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r>
              <a:rPr lang="ru-RU" sz="2800" dirty="0" smtClean="0">
                <a:solidFill>
                  <a:schemeClr val="tx1"/>
                </a:solidFill>
              </a:rPr>
              <a:t>Реализация проекта студентами СПО</a:t>
            </a:r>
            <a:endParaRPr lang="ru-RU" sz="2800" dirty="0">
              <a:solidFill>
                <a:schemeClr val="tx1"/>
              </a:solidFill>
            </a:endParaRPr>
          </a:p>
        </p:txBody>
      </p:sp>
      <p:pic>
        <p:nvPicPr>
          <p:cNvPr id="4098" name="Picture 2" descr="https://sun9-52.userapi.com/impg/x-c31uVSY87-AJoqXPnxrakMao0rxJF3nO_AVQ/CyOgemLhyaw.jpg?size=1280x960&amp;quality=95&amp;sign=9ac84c872fd4e14261492f08479584b5&amp;type=album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6111" y="1600200"/>
            <a:ext cx="4908549" cy="3681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sun9-20.userapi.com/impg/tzz0QgRsIMcHaNOHPQ4xSeU2D07eBSli6DImbw/z40kuvI2W78.jpg?size=1280x960&amp;quality=95&amp;sign=4a39efd3551ed8a360fe1e512a657d34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24600" y="1600200"/>
            <a:ext cx="4836583" cy="3681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ject 6"/>
          <p:cNvSpPr txBox="1">
            <a:spLocks/>
          </p:cNvSpPr>
          <p:nvPr/>
        </p:nvSpPr>
        <p:spPr>
          <a:xfrm>
            <a:off x="3962400" y="5736571"/>
            <a:ext cx="3886200" cy="461682"/>
          </a:xfrm>
          <a:custGeom>
            <a:avLst/>
            <a:gdLst/>
            <a:ahLst/>
            <a:cxnLst/>
            <a:rect l="l" t="t" r="r" b="b"/>
            <a:pathLst>
              <a:path w="11296015" h="1866900">
                <a:moveTo>
                  <a:pt x="10984738" y="0"/>
                </a:moveTo>
                <a:lnTo>
                  <a:pt x="311150" y="0"/>
                </a:lnTo>
                <a:lnTo>
                  <a:pt x="265170" y="3373"/>
                </a:lnTo>
                <a:lnTo>
                  <a:pt x="221285" y="13174"/>
                </a:lnTo>
                <a:lnTo>
                  <a:pt x="179976" y="28921"/>
                </a:lnTo>
                <a:lnTo>
                  <a:pt x="141725" y="50131"/>
                </a:lnTo>
                <a:lnTo>
                  <a:pt x="107012" y="76324"/>
                </a:lnTo>
                <a:lnTo>
                  <a:pt x="76319" y="107017"/>
                </a:lnTo>
                <a:lnTo>
                  <a:pt x="50128" y="141731"/>
                </a:lnTo>
                <a:lnTo>
                  <a:pt x="28919" y="179982"/>
                </a:lnTo>
                <a:lnTo>
                  <a:pt x="13173" y="221290"/>
                </a:lnTo>
                <a:lnTo>
                  <a:pt x="3373" y="265173"/>
                </a:lnTo>
                <a:lnTo>
                  <a:pt x="0" y="311150"/>
                </a:lnTo>
                <a:lnTo>
                  <a:pt x="0" y="1555749"/>
                </a:lnTo>
                <a:lnTo>
                  <a:pt x="3373" y="1601729"/>
                </a:lnTo>
                <a:lnTo>
                  <a:pt x="13173" y="1645614"/>
                </a:lnTo>
                <a:lnTo>
                  <a:pt x="28919" y="1686923"/>
                </a:lnTo>
                <a:lnTo>
                  <a:pt x="50128" y="1725174"/>
                </a:lnTo>
                <a:lnTo>
                  <a:pt x="76319" y="1759887"/>
                </a:lnTo>
                <a:lnTo>
                  <a:pt x="107012" y="1790580"/>
                </a:lnTo>
                <a:lnTo>
                  <a:pt x="141725" y="1816771"/>
                </a:lnTo>
                <a:lnTo>
                  <a:pt x="179976" y="1837980"/>
                </a:lnTo>
                <a:lnTo>
                  <a:pt x="221285" y="1853726"/>
                </a:lnTo>
                <a:lnTo>
                  <a:pt x="265170" y="1863526"/>
                </a:lnTo>
                <a:lnTo>
                  <a:pt x="311150" y="1866900"/>
                </a:lnTo>
                <a:lnTo>
                  <a:pt x="10984738" y="1866900"/>
                </a:lnTo>
                <a:lnTo>
                  <a:pt x="11030714" y="1863526"/>
                </a:lnTo>
                <a:lnTo>
                  <a:pt x="11074597" y="1853726"/>
                </a:lnTo>
                <a:lnTo>
                  <a:pt x="11115905" y="1837980"/>
                </a:lnTo>
                <a:lnTo>
                  <a:pt x="11154156" y="1816771"/>
                </a:lnTo>
                <a:lnTo>
                  <a:pt x="11188870" y="1790580"/>
                </a:lnTo>
                <a:lnTo>
                  <a:pt x="11219563" y="1759887"/>
                </a:lnTo>
                <a:lnTo>
                  <a:pt x="11245756" y="1725174"/>
                </a:lnTo>
                <a:lnTo>
                  <a:pt x="11266966" y="1686923"/>
                </a:lnTo>
                <a:lnTo>
                  <a:pt x="11282713" y="1645614"/>
                </a:lnTo>
                <a:lnTo>
                  <a:pt x="11292514" y="1601729"/>
                </a:lnTo>
                <a:lnTo>
                  <a:pt x="11295888" y="1555749"/>
                </a:lnTo>
                <a:lnTo>
                  <a:pt x="11295888" y="311150"/>
                </a:lnTo>
                <a:lnTo>
                  <a:pt x="11292514" y="265173"/>
                </a:lnTo>
                <a:lnTo>
                  <a:pt x="11282713" y="221290"/>
                </a:lnTo>
                <a:lnTo>
                  <a:pt x="11266966" y="179982"/>
                </a:lnTo>
                <a:lnTo>
                  <a:pt x="11245756" y="141731"/>
                </a:lnTo>
                <a:lnTo>
                  <a:pt x="11219563" y="107017"/>
                </a:lnTo>
                <a:lnTo>
                  <a:pt x="11188870" y="76324"/>
                </a:lnTo>
                <a:lnTo>
                  <a:pt x="11154156" y="50131"/>
                </a:lnTo>
                <a:lnTo>
                  <a:pt x="11115905" y="28921"/>
                </a:lnTo>
                <a:lnTo>
                  <a:pt x="11074597" y="13174"/>
                </a:lnTo>
                <a:lnTo>
                  <a:pt x="11030714" y="3373"/>
                </a:lnTo>
                <a:lnTo>
                  <a:pt x="10984738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vert="horz" wrap="square" lIns="0" tIns="0" rIns="0" bIns="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dirty="0" smtClean="0">
                <a:solidFill>
                  <a:schemeClr val="tx1"/>
                </a:solidFill>
              </a:rPr>
              <a:t>Игра «А ну-ка парни»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0142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6"/>
          <p:cNvSpPr>
            <a:spLocks noGrp="1"/>
          </p:cNvSpPr>
          <p:nvPr>
            <p:ph type="title"/>
          </p:nvPr>
        </p:nvSpPr>
        <p:spPr>
          <a:xfrm>
            <a:off x="646111" y="452718"/>
            <a:ext cx="6973889" cy="461682"/>
          </a:xfrm>
          <a:custGeom>
            <a:avLst/>
            <a:gdLst/>
            <a:ahLst/>
            <a:cxnLst/>
            <a:rect l="l" t="t" r="r" b="b"/>
            <a:pathLst>
              <a:path w="11296015" h="1866900">
                <a:moveTo>
                  <a:pt x="10984738" y="0"/>
                </a:moveTo>
                <a:lnTo>
                  <a:pt x="311150" y="0"/>
                </a:lnTo>
                <a:lnTo>
                  <a:pt x="265170" y="3373"/>
                </a:lnTo>
                <a:lnTo>
                  <a:pt x="221285" y="13174"/>
                </a:lnTo>
                <a:lnTo>
                  <a:pt x="179976" y="28921"/>
                </a:lnTo>
                <a:lnTo>
                  <a:pt x="141725" y="50131"/>
                </a:lnTo>
                <a:lnTo>
                  <a:pt x="107012" y="76324"/>
                </a:lnTo>
                <a:lnTo>
                  <a:pt x="76319" y="107017"/>
                </a:lnTo>
                <a:lnTo>
                  <a:pt x="50128" y="141731"/>
                </a:lnTo>
                <a:lnTo>
                  <a:pt x="28919" y="179982"/>
                </a:lnTo>
                <a:lnTo>
                  <a:pt x="13173" y="221290"/>
                </a:lnTo>
                <a:lnTo>
                  <a:pt x="3373" y="265173"/>
                </a:lnTo>
                <a:lnTo>
                  <a:pt x="0" y="311150"/>
                </a:lnTo>
                <a:lnTo>
                  <a:pt x="0" y="1555749"/>
                </a:lnTo>
                <a:lnTo>
                  <a:pt x="3373" y="1601729"/>
                </a:lnTo>
                <a:lnTo>
                  <a:pt x="13173" y="1645614"/>
                </a:lnTo>
                <a:lnTo>
                  <a:pt x="28919" y="1686923"/>
                </a:lnTo>
                <a:lnTo>
                  <a:pt x="50128" y="1725174"/>
                </a:lnTo>
                <a:lnTo>
                  <a:pt x="76319" y="1759887"/>
                </a:lnTo>
                <a:lnTo>
                  <a:pt x="107012" y="1790580"/>
                </a:lnTo>
                <a:lnTo>
                  <a:pt x="141725" y="1816771"/>
                </a:lnTo>
                <a:lnTo>
                  <a:pt x="179976" y="1837980"/>
                </a:lnTo>
                <a:lnTo>
                  <a:pt x="221285" y="1853726"/>
                </a:lnTo>
                <a:lnTo>
                  <a:pt x="265170" y="1863526"/>
                </a:lnTo>
                <a:lnTo>
                  <a:pt x="311150" y="1866900"/>
                </a:lnTo>
                <a:lnTo>
                  <a:pt x="10984738" y="1866900"/>
                </a:lnTo>
                <a:lnTo>
                  <a:pt x="11030714" y="1863526"/>
                </a:lnTo>
                <a:lnTo>
                  <a:pt x="11074597" y="1853726"/>
                </a:lnTo>
                <a:lnTo>
                  <a:pt x="11115905" y="1837980"/>
                </a:lnTo>
                <a:lnTo>
                  <a:pt x="11154156" y="1816771"/>
                </a:lnTo>
                <a:lnTo>
                  <a:pt x="11188870" y="1790580"/>
                </a:lnTo>
                <a:lnTo>
                  <a:pt x="11219563" y="1759887"/>
                </a:lnTo>
                <a:lnTo>
                  <a:pt x="11245756" y="1725174"/>
                </a:lnTo>
                <a:lnTo>
                  <a:pt x="11266966" y="1686923"/>
                </a:lnTo>
                <a:lnTo>
                  <a:pt x="11282713" y="1645614"/>
                </a:lnTo>
                <a:lnTo>
                  <a:pt x="11292514" y="1601729"/>
                </a:lnTo>
                <a:lnTo>
                  <a:pt x="11295888" y="1555749"/>
                </a:lnTo>
                <a:lnTo>
                  <a:pt x="11295888" y="311150"/>
                </a:lnTo>
                <a:lnTo>
                  <a:pt x="11292514" y="265173"/>
                </a:lnTo>
                <a:lnTo>
                  <a:pt x="11282713" y="221290"/>
                </a:lnTo>
                <a:lnTo>
                  <a:pt x="11266966" y="179982"/>
                </a:lnTo>
                <a:lnTo>
                  <a:pt x="11245756" y="141731"/>
                </a:lnTo>
                <a:lnTo>
                  <a:pt x="11219563" y="107017"/>
                </a:lnTo>
                <a:lnTo>
                  <a:pt x="11188870" y="76324"/>
                </a:lnTo>
                <a:lnTo>
                  <a:pt x="11154156" y="50131"/>
                </a:lnTo>
                <a:lnTo>
                  <a:pt x="11115905" y="28921"/>
                </a:lnTo>
                <a:lnTo>
                  <a:pt x="11074597" y="13174"/>
                </a:lnTo>
                <a:lnTo>
                  <a:pt x="11030714" y="3373"/>
                </a:lnTo>
                <a:lnTo>
                  <a:pt x="10984738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r>
              <a:rPr lang="ru-RU" sz="2800" dirty="0" smtClean="0">
                <a:solidFill>
                  <a:schemeClr val="tx1"/>
                </a:solidFill>
              </a:rPr>
              <a:t>Реализация проекта студентами СПО</a:t>
            </a:r>
            <a:endParaRPr lang="ru-RU" sz="2800" dirty="0">
              <a:solidFill>
                <a:schemeClr val="tx1"/>
              </a:solidFill>
            </a:endParaRPr>
          </a:p>
        </p:txBody>
      </p:sp>
      <p:pic>
        <p:nvPicPr>
          <p:cNvPr id="5122" name="Picture 2" descr="https://sun9-23.userapi.com/impg/QkdWcV7S9tE2i6uJwUjh5W8vsnlQFGB_QapceA/PWM8wSeAsTU.jpg?size=1280x960&amp;quality=95&amp;sign=508f1915583f6c4793ed474afda114c1&amp;type=album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6111" y="1828800"/>
            <a:ext cx="4764089" cy="3357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sun9-59.userapi.com/impg/cG32H1Dyio4TruoY9IZHl3uM_nUvgba_nSg4Jg/a_KaShe5qvY.jpg?size=1280x960&amp;quality=95&amp;sign=f3dab4617a97b56f9a2d6dc2b9ab1d08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99383" y="1863436"/>
            <a:ext cx="4778217" cy="332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ject 6"/>
          <p:cNvSpPr txBox="1">
            <a:spLocks/>
          </p:cNvSpPr>
          <p:nvPr/>
        </p:nvSpPr>
        <p:spPr>
          <a:xfrm>
            <a:off x="3657600" y="5673716"/>
            <a:ext cx="4267200" cy="461682"/>
          </a:xfrm>
          <a:custGeom>
            <a:avLst/>
            <a:gdLst/>
            <a:ahLst/>
            <a:cxnLst/>
            <a:rect l="l" t="t" r="r" b="b"/>
            <a:pathLst>
              <a:path w="11296015" h="1866900">
                <a:moveTo>
                  <a:pt x="10984738" y="0"/>
                </a:moveTo>
                <a:lnTo>
                  <a:pt x="311150" y="0"/>
                </a:lnTo>
                <a:lnTo>
                  <a:pt x="265170" y="3373"/>
                </a:lnTo>
                <a:lnTo>
                  <a:pt x="221285" y="13174"/>
                </a:lnTo>
                <a:lnTo>
                  <a:pt x="179976" y="28921"/>
                </a:lnTo>
                <a:lnTo>
                  <a:pt x="141725" y="50131"/>
                </a:lnTo>
                <a:lnTo>
                  <a:pt x="107012" y="76324"/>
                </a:lnTo>
                <a:lnTo>
                  <a:pt x="76319" y="107017"/>
                </a:lnTo>
                <a:lnTo>
                  <a:pt x="50128" y="141731"/>
                </a:lnTo>
                <a:lnTo>
                  <a:pt x="28919" y="179982"/>
                </a:lnTo>
                <a:lnTo>
                  <a:pt x="13173" y="221290"/>
                </a:lnTo>
                <a:lnTo>
                  <a:pt x="3373" y="265173"/>
                </a:lnTo>
                <a:lnTo>
                  <a:pt x="0" y="311150"/>
                </a:lnTo>
                <a:lnTo>
                  <a:pt x="0" y="1555749"/>
                </a:lnTo>
                <a:lnTo>
                  <a:pt x="3373" y="1601729"/>
                </a:lnTo>
                <a:lnTo>
                  <a:pt x="13173" y="1645614"/>
                </a:lnTo>
                <a:lnTo>
                  <a:pt x="28919" y="1686923"/>
                </a:lnTo>
                <a:lnTo>
                  <a:pt x="50128" y="1725174"/>
                </a:lnTo>
                <a:lnTo>
                  <a:pt x="76319" y="1759887"/>
                </a:lnTo>
                <a:lnTo>
                  <a:pt x="107012" y="1790580"/>
                </a:lnTo>
                <a:lnTo>
                  <a:pt x="141725" y="1816771"/>
                </a:lnTo>
                <a:lnTo>
                  <a:pt x="179976" y="1837980"/>
                </a:lnTo>
                <a:lnTo>
                  <a:pt x="221285" y="1853726"/>
                </a:lnTo>
                <a:lnTo>
                  <a:pt x="265170" y="1863526"/>
                </a:lnTo>
                <a:lnTo>
                  <a:pt x="311150" y="1866900"/>
                </a:lnTo>
                <a:lnTo>
                  <a:pt x="10984738" y="1866900"/>
                </a:lnTo>
                <a:lnTo>
                  <a:pt x="11030714" y="1863526"/>
                </a:lnTo>
                <a:lnTo>
                  <a:pt x="11074597" y="1853726"/>
                </a:lnTo>
                <a:lnTo>
                  <a:pt x="11115905" y="1837980"/>
                </a:lnTo>
                <a:lnTo>
                  <a:pt x="11154156" y="1816771"/>
                </a:lnTo>
                <a:lnTo>
                  <a:pt x="11188870" y="1790580"/>
                </a:lnTo>
                <a:lnTo>
                  <a:pt x="11219563" y="1759887"/>
                </a:lnTo>
                <a:lnTo>
                  <a:pt x="11245756" y="1725174"/>
                </a:lnTo>
                <a:lnTo>
                  <a:pt x="11266966" y="1686923"/>
                </a:lnTo>
                <a:lnTo>
                  <a:pt x="11282713" y="1645614"/>
                </a:lnTo>
                <a:lnTo>
                  <a:pt x="11292514" y="1601729"/>
                </a:lnTo>
                <a:lnTo>
                  <a:pt x="11295888" y="1555749"/>
                </a:lnTo>
                <a:lnTo>
                  <a:pt x="11295888" y="311150"/>
                </a:lnTo>
                <a:lnTo>
                  <a:pt x="11292514" y="265173"/>
                </a:lnTo>
                <a:lnTo>
                  <a:pt x="11282713" y="221290"/>
                </a:lnTo>
                <a:lnTo>
                  <a:pt x="11266966" y="179982"/>
                </a:lnTo>
                <a:lnTo>
                  <a:pt x="11245756" y="141731"/>
                </a:lnTo>
                <a:lnTo>
                  <a:pt x="11219563" y="107017"/>
                </a:lnTo>
                <a:lnTo>
                  <a:pt x="11188870" y="76324"/>
                </a:lnTo>
                <a:lnTo>
                  <a:pt x="11154156" y="50131"/>
                </a:lnTo>
                <a:lnTo>
                  <a:pt x="11115905" y="28921"/>
                </a:lnTo>
                <a:lnTo>
                  <a:pt x="11074597" y="13174"/>
                </a:lnTo>
                <a:lnTo>
                  <a:pt x="11030714" y="3373"/>
                </a:lnTo>
                <a:lnTo>
                  <a:pt x="10984738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vert="horz" wrap="square" lIns="0" tIns="0" rIns="0" bIns="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dirty="0" smtClean="0">
                <a:solidFill>
                  <a:schemeClr val="tx1"/>
                </a:solidFill>
              </a:rPr>
              <a:t>Игра «Веселые старты»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059969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2000" y="1295400"/>
            <a:ext cx="9287853" cy="4952999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00000"/>
              </a:lnSpc>
              <a:spcBef>
                <a:spcPts val="575"/>
              </a:spcBef>
              <a:buNone/>
            </a:pPr>
            <a:r>
              <a:rPr lang="ru-RU" spc="295" dirty="0">
                <a:solidFill>
                  <a:srgbClr val="FF0000"/>
                </a:solidFill>
                <a:latin typeface="Lucida Sans Unicode"/>
                <a:cs typeface="Lucida Sans Unicode"/>
              </a:rPr>
              <a:t>Параметры мониторинга эффективности реализации проекта:</a:t>
            </a:r>
            <a:endParaRPr lang="ru-RU" dirty="0">
              <a:solidFill>
                <a:srgbClr val="FF0000"/>
              </a:solidFill>
              <a:latin typeface="Lucida Sans Unicode"/>
              <a:cs typeface="Lucida Sans Unicode"/>
            </a:endParaRPr>
          </a:p>
          <a:p>
            <a:pPr marL="241300" marR="130175" indent="-229235">
              <a:lnSpc>
                <a:spcPts val="1660"/>
              </a:lnSpc>
              <a:spcBef>
                <a:spcPts val="500"/>
              </a:spcBef>
              <a:buClr>
                <a:srgbClr val="EE7300"/>
              </a:buClr>
              <a:buFont typeface="Wingdings"/>
              <a:buChar char=""/>
              <a:tabLst>
                <a:tab pos="241935" algn="l"/>
              </a:tabLst>
            </a:pPr>
            <a:r>
              <a:rPr lang="ru-RU" spc="130" dirty="0" smtClean="0">
                <a:latin typeface="Tahoma"/>
                <a:cs typeface="Tahoma"/>
              </a:rPr>
              <a:t>Физиологические измерения;</a:t>
            </a:r>
            <a:endParaRPr lang="ru-RU" dirty="0">
              <a:latin typeface="Tahoma"/>
              <a:cs typeface="Tahoma"/>
            </a:endParaRPr>
          </a:p>
          <a:p>
            <a:pPr marL="241300" indent="-229235">
              <a:lnSpc>
                <a:spcPct val="100000"/>
              </a:lnSpc>
              <a:spcBef>
                <a:spcPts val="245"/>
              </a:spcBef>
              <a:buClr>
                <a:srgbClr val="EE7300"/>
              </a:buClr>
              <a:buFont typeface="Wingdings"/>
              <a:buChar char=""/>
              <a:tabLst>
                <a:tab pos="241935" algn="l"/>
              </a:tabLst>
            </a:pPr>
            <a:r>
              <a:rPr lang="ru-RU" spc="125" dirty="0" smtClean="0">
                <a:latin typeface="Tahoma"/>
                <a:cs typeface="Tahoma"/>
              </a:rPr>
              <a:t>Психологические оценки;</a:t>
            </a:r>
            <a:endParaRPr lang="ru-RU" spc="125" dirty="0">
              <a:latin typeface="Tahoma"/>
              <a:cs typeface="Tahoma"/>
            </a:endParaRPr>
          </a:p>
          <a:p>
            <a:pPr marL="241300" indent="-229235">
              <a:lnSpc>
                <a:spcPct val="100000"/>
              </a:lnSpc>
              <a:spcBef>
                <a:spcPts val="245"/>
              </a:spcBef>
              <a:buClr>
                <a:srgbClr val="EE7300"/>
              </a:buClr>
              <a:buFont typeface="Wingdings"/>
              <a:buChar char=""/>
              <a:tabLst>
                <a:tab pos="241935" algn="l"/>
              </a:tabLst>
            </a:pPr>
            <a:r>
              <a:rPr lang="ru-RU" spc="125" dirty="0" smtClean="0">
                <a:latin typeface="Tahoma"/>
                <a:cs typeface="Tahoma"/>
              </a:rPr>
              <a:t>Тесты на физическую подготовленность;</a:t>
            </a:r>
            <a:endParaRPr lang="ru-RU" spc="125" dirty="0">
              <a:latin typeface="Tahoma"/>
              <a:cs typeface="Tahoma"/>
            </a:endParaRPr>
          </a:p>
          <a:p>
            <a:pPr marL="241300" indent="-229235">
              <a:lnSpc>
                <a:spcPct val="100000"/>
              </a:lnSpc>
              <a:spcBef>
                <a:spcPts val="245"/>
              </a:spcBef>
              <a:buClr>
                <a:srgbClr val="EE7300"/>
              </a:buClr>
              <a:buFont typeface="Wingdings"/>
              <a:buChar char=""/>
              <a:tabLst>
                <a:tab pos="241935" algn="l"/>
              </a:tabLst>
            </a:pPr>
            <a:r>
              <a:rPr lang="ru-RU" spc="125" dirty="0" smtClean="0">
                <a:latin typeface="Tahoma"/>
                <a:cs typeface="Tahoma"/>
              </a:rPr>
              <a:t>Социально-психологические аспекты;</a:t>
            </a:r>
            <a:endParaRPr lang="ru-RU" dirty="0">
              <a:latin typeface="Lucida Sans Unicode"/>
              <a:cs typeface="Lucida Sans Unicode"/>
            </a:endParaRPr>
          </a:p>
          <a:p>
            <a:pPr marL="241300" indent="-229235">
              <a:lnSpc>
                <a:spcPct val="100000"/>
              </a:lnSpc>
              <a:spcBef>
                <a:spcPts val="425"/>
              </a:spcBef>
              <a:buClr>
                <a:srgbClr val="EE7300"/>
              </a:buClr>
              <a:buFont typeface="Wingdings"/>
              <a:buChar char=""/>
              <a:tabLst>
                <a:tab pos="241935" algn="l"/>
              </a:tabLst>
            </a:pPr>
            <a:r>
              <a:rPr lang="ru-RU" spc="145" dirty="0" smtClean="0">
                <a:latin typeface="Tahoma"/>
                <a:cs typeface="Tahoma"/>
              </a:rPr>
              <a:t>Медицинские обследования;</a:t>
            </a:r>
            <a:endParaRPr lang="ru-RU" dirty="0">
              <a:latin typeface="Tahoma"/>
              <a:cs typeface="Tahoma"/>
            </a:endParaRPr>
          </a:p>
          <a:p>
            <a:pPr marL="241300" indent="-229235">
              <a:lnSpc>
                <a:spcPct val="100000"/>
              </a:lnSpc>
              <a:spcBef>
                <a:spcPts val="300"/>
              </a:spcBef>
              <a:buClr>
                <a:srgbClr val="EE7300"/>
              </a:buClr>
              <a:buFont typeface="Wingdings"/>
              <a:buChar char=""/>
              <a:tabLst>
                <a:tab pos="241935" algn="l"/>
              </a:tabLst>
            </a:pPr>
            <a:r>
              <a:rPr lang="ru-RU" spc="125" dirty="0" smtClean="0">
                <a:latin typeface="Tahoma"/>
                <a:cs typeface="Tahoma"/>
              </a:rPr>
              <a:t>Поведенческие наблюдения;</a:t>
            </a:r>
            <a:endParaRPr lang="ru-RU" dirty="0">
              <a:latin typeface="Lucida Sans Unicode"/>
              <a:cs typeface="Lucida Sans Unicode"/>
            </a:endParaRPr>
          </a:p>
          <a:p>
            <a:pPr marL="241300" marR="686435" indent="-229235">
              <a:lnSpc>
                <a:spcPts val="1660"/>
              </a:lnSpc>
              <a:spcBef>
                <a:spcPts val="425"/>
              </a:spcBef>
              <a:buClr>
                <a:srgbClr val="EE7300"/>
              </a:buClr>
              <a:buFont typeface="Wingdings"/>
              <a:buChar char=""/>
              <a:tabLst>
                <a:tab pos="241935" algn="l"/>
              </a:tabLst>
            </a:pPr>
            <a:r>
              <a:rPr lang="ru-RU" spc="135" dirty="0" smtClean="0">
                <a:latin typeface="Tahoma"/>
                <a:cs typeface="Tahoma"/>
              </a:rPr>
              <a:t>Оценка качества сна;</a:t>
            </a:r>
            <a:endParaRPr lang="ru-RU" dirty="0">
              <a:latin typeface="Tahoma"/>
              <a:cs typeface="Tahoma"/>
            </a:endParaRPr>
          </a:p>
          <a:p>
            <a:pPr marL="241300" indent="-229235">
              <a:lnSpc>
                <a:spcPct val="100000"/>
              </a:lnSpc>
              <a:spcBef>
                <a:spcPts val="245"/>
              </a:spcBef>
              <a:buClr>
                <a:srgbClr val="EE7300"/>
              </a:buClr>
              <a:buFont typeface="Wingdings"/>
              <a:buChar char=""/>
              <a:tabLst>
                <a:tab pos="241935" algn="l"/>
              </a:tabLst>
            </a:pPr>
            <a:r>
              <a:rPr lang="ru-RU" spc="140" dirty="0" smtClean="0">
                <a:latin typeface="Tahoma"/>
                <a:cs typeface="Tahoma"/>
              </a:rPr>
              <a:t>Достижение личных целей;</a:t>
            </a:r>
          </a:p>
          <a:p>
            <a:pPr marL="241300" indent="-229235">
              <a:lnSpc>
                <a:spcPct val="100000"/>
              </a:lnSpc>
              <a:spcBef>
                <a:spcPts val="245"/>
              </a:spcBef>
              <a:buClr>
                <a:srgbClr val="EE7300"/>
              </a:buClr>
              <a:buFont typeface="Wingdings"/>
              <a:buChar char=""/>
              <a:tabLst>
                <a:tab pos="241935" algn="l"/>
              </a:tabLst>
            </a:pPr>
            <a:r>
              <a:rPr lang="ru-RU" spc="140" dirty="0" err="1" smtClean="0">
                <a:latin typeface="Tahoma"/>
                <a:cs typeface="Tahoma"/>
              </a:rPr>
              <a:t>Лонгитюдные</a:t>
            </a:r>
            <a:r>
              <a:rPr lang="ru-RU" spc="140" dirty="0" smtClean="0">
                <a:latin typeface="Tahoma"/>
                <a:cs typeface="Tahoma"/>
              </a:rPr>
              <a:t> исследования.</a:t>
            </a:r>
          </a:p>
          <a:p>
            <a:pPr marL="12065" indent="0">
              <a:lnSpc>
                <a:spcPct val="100000"/>
              </a:lnSpc>
              <a:spcBef>
                <a:spcPts val="245"/>
              </a:spcBef>
              <a:buClr>
                <a:srgbClr val="EE7300"/>
              </a:buClr>
              <a:buNone/>
              <a:tabLst>
                <a:tab pos="241935" algn="l"/>
              </a:tabLst>
            </a:pPr>
            <a:r>
              <a:rPr lang="ru-RU" dirty="0">
                <a:solidFill>
                  <a:srgbClr val="FF0000"/>
                </a:solidFill>
              </a:rPr>
              <a:t>Для получения наиболее полной картины оценки физического развития и культуры здоровья желательно использовать комплексный подход, сочетающий различные методы измерений и наблюдений. Это позволяет не только оценить текущее состояние, но и проследить динамику изменений в ответ на регулярные занятия физической культурой и спортом.</a:t>
            </a:r>
          </a:p>
        </p:txBody>
      </p:sp>
      <p:sp>
        <p:nvSpPr>
          <p:cNvPr id="4" name="object 2"/>
          <p:cNvSpPr txBox="1">
            <a:spLocks noGrp="1"/>
          </p:cNvSpPr>
          <p:nvPr>
            <p:ph type="title"/>
          </p:nvPr>
        </p:nvSpPr>
        <p:spPr>
          <a:xfrm>
            <a:off x="646111" y="452718"/>
            <a:ext cx="9404723" cy="4135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endParaRPr sz="2600" dirty="0">
              <a:solidFill>
                <a:schemeClr val="tx1"/>
              </a:solidFill>
              <a:latin typeface="Tahoma"/>
              <a:cs typeface="Tahoma"/>
            </a:endParaRPr>
          </a:p>
        </p:txBody>
      </p:sp>
      <p:sp>
        <p:nvSpPr>
          <p:cNvPr id="5" name="object 6"/>
          <p:cNvSpPr txBox="1">
            <a:spLocks/>
          </p:cNvSpPr>
          <p:nvPr/>
        </p:nvSpPr>
        <p:spPr>
          <a:xfrm>
            <a:off x="611475" y="404611"/>
            <a:ext cx="3731925" cy="461682"/>
          </a:xfrm>
          <a:custGeom>
            <a:avLst/>
            <a:gdLst/>
            <a:ahLst/>
            <a:cxnLst/>
            <a:rect l="l" t="t" r="r" b="b"/>
            <a:pathLst>
              <a:path w="11296015" h="1866900">
                <a:moveTo>
                  <a:pt x="10984738" y="0"/>
                </a:moveTo>
                <a:lnTo>
                  <a:pt x="311150" y="0"/>
                </a:lnTo>
                <a:lnTo>
                  <a:pt x="265170" y="3373"/>
                </a:lnTo>
                <a:lnTo>
                  <a:pt x="221285" y="13174"/>
                </a:lnTo>
                <a:lnTo>
                  <a:pt x="179976" y="28921"/>
                </a:lnTo>
                <a:lnTo>
                  <a:pt x="141725" y="50131"/>
                </a:lnTo>
                <a:lnTo>
                  <a:pt x="107012" y="76324"/>
                </a:lnTo>
                <a:lnTo>
                  <a:pt x="76319" y="107017"/>
                </a:lnTo>
                <a:lnTo>
                  <a:pt x="50128" y="141731"/>
                </a:lnTo>
                <a:lnTo>
                  <a:pt x="28919" y="179982"/>
                </a:lnTo>
                <a:lnTo>
                  <a:pt x="13173" y="221290"/>
                </a:lnTo>
                <a:lnTo>
                  <a:pt x="3373" y="265173"/>
                </a:lnTo>
                <a:lnTo>
                  <a:pt x="0" y="311150"/>
                </a:lnTo>
                <a:lnTo>
                  <a:pt x="0" y="1555749"/>
                </a:lnTo>
                <a:lnTo>
                  <a:pt x="3373" y="1601729"/>
                </a:lnTo>
                <a:lnTo>
                  <a:pt x="13173" y="1645614"/>
                </a:lnTo>
                <a:lnTo>
                  <a:pt x="28919" y="1686923"/>
                </a:lnTo>
                <a:lnTo>
                  <a:pt x="50128" y="1725174"/>
                </a:lnTo>
                <a:lnTo>
                  <a:pt x="76319" y="1759887"/>
                </a:lnTo>
                <a:lnTo>
                  <a:pt x="107012" y="1790580"/>
                </a:lnTo>
                <a:lnTo>
                  <a:pt x="141725" y="1816771"/>
                </a:lnTo>
                <a:lnTo>
                  <a:pt x="179976" y="1837980"/>
                </a:lnTo>
                <a:lnTo>
                  <a:pt x="221285" y="1853726"/>
                </a:lnTo>
                <a:lnTo>
                  <a:pt x="265170" y="1863526"/>
                </a:lnTo>
                <a:lnTo>
                  <a:pt x="311150" y="1866900"/>
                </a:lnTo>
                <a:lnTo>
                  <a:pt x="10984738" y="1866900"/>
                </a:lnTo>
                <a:lnTo>
                  <a:pt x="11030714" y="1863526"/>
                </a:lnTo>
                <a:lnTo>
                  <a:pt x="11074597" y="1853726"/>
                </a:lnTo>
                <a:lnTo>
                  <a:pt x="11115905" y="1837980"/>
                </a:lnTo>
                <a:lnTo>
                  <a:pt x="11154156" y="1816771"/>
                </a:lnTo>
                <a:lnTo>
                  <a:pt x="11188870" y="1790580"/>
                </a:lnTo>
                <a:lnTo>
                  <a:pt x="11219563" y="1759887"/>
                </a:lnTo>
                <a:lnTo>
                  <a:pt x="11245756" y="1725174"/>
                </a:lnTo>
                <a:lnTo>
                  <a:pt x="11266966" y="1686923"/>
                </a:lnTo>
                <a:lnTo>
                  <a:pt x="11282713" y="1645614"/>
                </a:lnTo>
                <a:lnTo>
                  <a:pt x="11292514" y="1601729"/>
                </a:lnTo>
                <a:lnTo>
                  <a:pt x="11295888" y="1555749"/>
                </a:lnTo>
                <a:lnTo>
                  <a:pt x="11295888" y="311150"/>
                </a:lnTo>
                <a:lnTo>
                  <a:pt x="11292514" y="265173"/>
                </a:lnTo>
                <a:lnTo>
                  <a:pt x="11282713" y="221290"/>
                </a:lnTo>
                <a:lnTo>
                  <a:pt x="11266966" y="179982"/>
                </a:lnTo>
                <a:lnTo>
                  <a:pt x="11245756" y="141731"/>
                </a:lnTo>
                <a:lnTo>
                  <a:pt x="11219563" y="107017"/>
                </a:lnTo>
                <a:lnTo>
                  <a:pt x="11188870" y="76324"/>
                </a:lnTo>
                <a:lnTo>
                  <a:pt x="11154156" y="50131"/>
                </a:lnTo>
                <a:lnTo>
                  <a:pt x="11115905" y="28921"/>
                </a:lnTo>
                <a:lnTo>
                  <a:pt x="11074597" y="13174"/>
                </a:lnTo>
                <a:lnTo>
                  <a:pt x="11030714" y="3373"/>
                </a:lnTo>
                <a:lnTo>
                  <a:pt x="10984738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vert="horz" wrap="square" lIns="0" tIns="0" rIns="0" bIns="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dirty="0" smtClean="0">
                <a:solidFill>
                  <a:schemeClr val="tx1"/>
                </a:solidFill>
              </a:rPr>
              <a:t>Оценка результатов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96166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Ион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529</TotalTime>
  <Words>598</Words>
  <Application>Microsoft Office PowerPoint</Application>
  <PresentationFormat>Произвольный</PresentationFormat>
  <Paragraphs>64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Ион</vt:lpstr>
      <vt:lpstr> Современное воспитание подрастающего поколения: физическое развитие и  культура здоровья студентов СПО</vt:lpstr>
      <vt:lpstr>Слайд 2</vt:lpstr>
      <vt:lpstr>Актуальность проекта</vt:lpstr>
      <vt:lpstr>Цели физического развития</vt:lpstr>
      <vt:lpstr>Ожидаемые результаты</vt:lpstr>
      <vt:lpstr>Реализация проекта студентами СПО:</vt:lpstr>
      <vt:lpstr>Реализация проекта студентами СПО</vt:lpstr>
      <vt:lpstr>Реализация проекта студентами СПО</vt:lpstr>
      <vt:lpstr>Реализация проекта студентами СПО</vt:lpstr>
      <vt:lpstr>Реализация проекта студентами СПО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Татьяна Божко</dc:creator>
  <cp:lastModifiedBy>ZamDirPr</cp:lastModifiedBy>
  <cp:revision>30</cp:revision>
  <dcterms:created xsi:type="dcterms:W3CDTF">2023-03-29T06:41:12Z</dcterms:created>
  <dcterms:modified xsi:type="dcterms:W3CDTF">2023-12-11T07:13:29Z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2022-12-12T00:00:00Z</vt:filetime>
  </property>
  <property fmtid="{D5CDD505-2E9C-101B-9397-08002B2CF9AE}" pid="3" name="Creator">
    <vt:lpwstr>Microsoft® PowerPoint® LTSC</vt:lpwstr>
  </property>
  <property fmtid="{D5CDD505-2E9C-101B-9397-08002B2CF9AE}" pid="4" name="LastSaved">
    <vt:filetime>2023-03-29T00:00:00Z</vt:filetime>
  </property>
</Properties>
</file>