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4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052736"/>
            <a:ext cx="69847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/>
                </a:solidFill>
              </a:rPr>
              <a:t>6 класс.</a:t>
            </a:r>
          </a:p>
          <a:p>
            <a:pPr algn="ctr"/>
            <a:r>
              <a:rPr lang="ru-RU" sz="5400" b="1" dirty="0" smtClean="0">
                <a:solidFill>
                  <a:schemeClr val="accent4"/>
                </a:solidFill>
              </a:rPr>
              <a:t>Повторение. Действия с десятичными дробями</a:t>
            </a:r>
            <a:endParaRPr lang="ru-RU" sz="5400" b="1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908720"/>
            <a:ext cx="7632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accent4"/>
                </a:solidFill>
              </a:rPr>
              <a:t>Цели:</a:t>
            </a:r>
            <a:r>
              <a:rPr lang="ru-RU" sz="3600" dirty="0" smtClean="0"/>
              <a:t> Актуализировать знания обучающихся об обыкновенных и десятичных дробях. Повторить все арифметические действия с десятичными дробями</a:t>
            </a:r>
            <a:endParaRPr lang="ru-RU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1268760"/>
            <a:ext cx="514350" cy="1143000"/>
          </a:xfrm>
          <a:prstGeom prst="rect">
            <a:avLst/>
          </a:prstGeom>
          <a:noFill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776" y="1268760"/>
            <a:ext cx="771525" cy="1152525"/>
          </a:xfrm>
          <a:prstGeom prst="rect">
            <a:avLst/>
          </a:prstGeom>
          <a:noFill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4008" y="1268760"/>
            <a:ext cx="1028700" cy="1143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0" y="1184702"/>
            <a:ext cx="4635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755576" y="2221414"/>
            <a:ext cx="32412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0" y="5048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39952" y="1412776"/>
            <a:ext cx="4972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228184" y="1412776"/>
            <a:ext cx="80983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8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42</a:t>
            </a:r>
            <a:endParaRPr lang="ru-RU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4" y="1052736"/>
            <a:ext cx="1009650" cy="1495425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899592" y="548680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4"/>
                </a:solidFill>
              </a:rPr>
              <a:t>Как по-другому можно записать дроби?</a:t>
            </a:r>
            <a:endParaRPr lang="ru-RU" sz="2400" b="1" dirty="0">
              <a:solidFill>
                <a:schemeClr val="accent4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9552" y="4149080"/>
            <a:ext cx="79208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/>
                </a:solidFill>
              </a:rPr>
              <a:t>Назовите дроби:</a:t>
            </a:r>
          </a:p>
          <a:p>
            <a:endParaRPr lang="ru-RU" sz="2400" b="1" dirty="0" smtClean="0">
              <a:solidFill>
                <a:schemeClr val="accent4"/>
              </a:solidFill>
            </a:endParaRPr>
          </a:p>
          <a:p>
            <a:r>
              <a:rPr lang="ru-RU" sz="4000" b="1" dirty="0" smtClean="0">
                <a:solidFill>
                  <a:schemeClr val="accent5"/>
                </a:solidFill>
              </a:rPr>
              <a:t>6,3; 91,02; 15,387; 4,0077</a:t>
            </a:r>
            <a:endParaRPr lang="ru-RU" sz="4000" b="1" dirty="0">
              <a:solidFill>
                <a:schemeClr val="accent5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836712"/>
            <a:ext cx="7344816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4"/>
                </a:solidFill>
              </a:rPr>
              <a:t>Округлите десятичную дробь </a:t>
            </a:r>
            <a:r>
              <a:rPr lang="ru-RU" sz="4800" b="1" dirty="0" smtClean="0">
                <a:solidFill>
                  <a:schemeClr val="accent4"/>
                </a:solidFill>
              </a:rPr>
              <a:t>354,6152</a:t>
            </a:r>
          </a:p>
          <a:p>
            <a:endParaRPr lang="ru-RU" sz="2800" b="1" dirty="0" smtClean="0">
              <a:solidFill>
                <a:schemeClr val="accent4"/>
              </a:solidFill>
            </a:endParaRPr>
          </a:p>
          <a:p>
            <a:pPr>
              <a:buFontTx/>
              <a:buChar char="-"/>
            </a:pPr>
            <a:r>
              <a:rPr lang="ru-RU" sz="3600" dirty="0" smtClean="0">
                <a:solidFill>
                  <a:schemeClr val="accent5"/>
                </a:solidFill>
              </a:rPr>
              <a:t>До десятков</a:t>
            </a:r>
          </a:p>
          <a:p>
            <a:pPr>
              <a:buFontTx/>
              <a:buChar char="-"/>
            </a:pPr>
            <a:r>
              <a:rPr lang="ru-RU" sz="3600" dirty="0" smtClean="0">
                <a:solidFill>
                  <a:schemeClr val="accent5"/>
                </a:solidFill>
              </a:rPr>
              <a:t> до единиц</a:t>
            </a:r>
          </a:p>
          <a:p>
            <a:pPr>
              <a:buFontTx/>
              <a:buChar char="-"/>
            </a:pPr>
            <a:r>
              <a:rPr lang="ru-RU" sz="3600" dirty="0" smtClean="0">
                <a:solidFill>
                  <a:schemeClr val="accent5"/>
                </a:solidFill>
              </a:rPr>
              <a:t> до десятых</a:t>
            </a:r>
          </a:p>
          <a:p>
            <a:pPr>
              <a:buFontTx/>
              <a:buChar char="-"/>
            </a:pPr>
            <a:r>
              <a:rPr lang="ru-RU" sz="3600" dirty="0" smtClean="0">
                <a:solidFill>
                  <a:schemeClr val="accent5"/>
                </a:solidFill>
              </a:rPr>
              <a:t> до сотых</a:t>
            </a:r>
          </a:p>
          <a:p>
            <a:pPr>
              <a:buFontTx/>
              <a:buChar char="-"/>
            </a:pPr>
            <a:r>
              <a:rPr lang="ru-RU" sz="3600" dirty="0" smtClean="0">
                <a:solidFill>
                  <a:schemeClr val="accent5"/>
                </a:solidFill>
              </a:rPr>
              <a:t> до тысячных</a:t>
            </a:r>
            <a:endParaRPr lang="ru-RU" sz="3600" dirty="0">
              <a:solidFill>
                <a:schemeClr val="accent5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764704"/>
            <a:ext cx="792088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4"/>
                </a:solidFill>
              </a:rPr>
              <a:t>Задача.</a:t>
            </a:r>
          </a:p>
          <a:p>
            <a:r>
              <a:rPr lang="ru-RU" sz="4000" dirty="0" smtClean="0">
                <a:solidFill>
                  <a:schemeClr val="accent5"/>
                </a:solidFill>
              </a:rPr>
              <a:t>Купили 5,3 кг помидоров, что на 2,4 кг больше, чем огурцов. Капусты купили на 1,2 кг меньше, чем помидоров и огурцов вместе. Сколько всего килограммов овощей купили?</a:t>
            </a:r>
            <a:endParaRPr lang="ru-RU" sz="4000" dirty="0">
              <a:solidFill>
                <a:schemeClr val="accent5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692696"/>
            <a:ext cx="453650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4"/>
                </a:solidFill>
              </a:rPr>
              <a:t>Умножение десятичных дробей:</a:t>
            </a:r>
          </a:p>
          <a:p>
            <a:r>
              <a:rPr lang="ru-RU" sz="3200" b="1" dirty="0" smtClean="0">
                <a:solidFill>
                  <a:schemeClr val="accent5"/>
                </a:solidFill>
              </a:rPr>
              <a:t>6,89 * 10</a:t>
            </a:r>
          </a:p>
          <a:p>
            <a:r>
              <a:rPr lang="ru-RU" sz="3200" b="1" dirty="0" smtClean="0">
                <a:solidFill>
                  <a:schemeClr val="accent5"/>
                </a:solidFill>
              </a:rPr>
              <a:t>6,89 * 100</a:t>
            </a:r>
          </a:p>
          <a:p>
            <a:r>
              <a:rPr lang="ru-RU" sz="3200" b="1" dirty="0" smtClean="0">
                <a:solidFill>
                  <a:schemeClr val="accent5"/>
                </a:solidFill>
              </a:rPr>
              <a:t>6,89 * 1000</a:t>
            </a:r>
            <a:endParaRPr lang="ru-RU" sz="3200" b="1" dirty="0">
              <a:solidFill>
                <a:schemeClr val="accent5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48064" y="1052736"/>
            <a:ext cx="3384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5"/>
                </a:solidFill>
              </a:rPr>
              <a:t>0,49 * 2,8</a:t>
            </a:r>
          </a:p>
          <a:p>
            <a:r>
              <a:rPr lang="ru-RU" sz="3200" b="1" dirty="0" smtClean="0">
                <a:solidFill>
                  <a:schemeClr val="accent5"/>
                </a:solidFill>
              </a:rPr>
              <a:t>8,6 * 9,36</a:t>
            </a:r>
            <a:endParaRPr lang="ru-RU" sz="3200" b="1" dirty="0">
              <a:solidFill>
                <a:schemeClr val="accent5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3429000"/>
            <a:ext cx="770485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4"/>
                </a:solidFill>
              </a:rPr>
              <a:t>Деление десятичных дробей:</a:t>
            </a:r>
          </a:p>
          <a:p>
            <a:r>
              <a:rPr lang="ru-RU" sz="3200" b="1" dirty="0" smtClean="0">
                <a:solidFill>
                  <a:schemeClr val="accent5"/>
                </a:solidFill>
              </a:rPr>
              <a:t>72,6 : 6              4,64 : 8</a:t>
            </a:r>
          </a:p>
          <a:p>
            <a:endParaRPr lang="ru-RU" sz="3200" b="1" dirty="0" smtClean="0">
              <a:solidFill>
                <a:schemeClr val="accent5"/>
              </a:solidFill>
            </a:endParaRPr>
          </a:p>
          <a:p>
            <a:r>
              <a:rPr lang="ru-RU" sz="3200" b="1" dirty="0" smtClean="0">
                <a:solidFill>
                  <a:schemeClr val="accent5"/>
                </a:solidFill>
              </a:rPr>
              <a:t>35,1 : 10                     11,28 : 4,7</a:t>
            </a:r>
          </a:p>
          <a:p>
            <a:r>
              <a:rPr lang="ru-RU" sz="3200" b="1" dirty="0" smtClean="0">
                <a:solidFill>
                  <a:schemeClr val="accent5"/>
                </a:solidFill>
              </a:rPr>
              <a:t>35,1 : 100                    9,6 : 0,08</a:t>
            </a:r>
          </a:p>
          <a:p>
            <a:r>
              <a:rPr lang="ru-RU" sz="3200" b="1" dirty="0" smtClean="0">
                <a:solidFill>
                  <a:schemeClr val="accent5"/>
                </a:solidFill>
              </a:rPr>
              <a:t>35,1 : 1000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620688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/>
                </a:solidFill>
              </a:rPr>
              <a:t>Самостоятельная работа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1412776"/>
            <a:ext cx="38164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/>
                </a:solidFill>
              </a:rPr>
              <a:t>1 вариант</a:t>
            </a:r>
          </a:p>
          <a:p>
            <a:pPr algn="ctr"/>
            <a:endParaRPr lang="ru-RU" dirty="0" smtClean="0">
              <a:solidFill>
                <a:schemeClr val="accent3"/>
              </a:solidFill>
            </a:endParaRPr>
          </a:p>
          <a:p>
            <a:r>
              <a:rPr lang="ru-RU" sz="2400" b="1" dirty="0" smtClean="0">
                <a:solidFill>
                  <a:schemeClr val="accent3"/>
                </a:solidFill>
              </a:rPr>
              <a:t>а) 43,815 округлить до десятых</a:t>
            </a:r>
          </a:p>
          <a:p>
            <a:r>
              <a:rPr lang="ru-RU" sz="2400" b="1" dirty="0" smtClean="0">
                <a:solidFill>
                  <a:schemeClr val="accent3"/>
                </a:solidFill>
              </a:rPr>
              <a:t>б) 12,368 + 0,821</a:t>
            </a:r>
          </a:p>
          <a:p>
            <a:r>
              <a:rPr lang="ru-RU" sz="2400" b="1" dirty="0" smtClean="0">
                <a:solidFill>
                  <a:schemeClr val="accent3"/>
                </a:solidFill>
              </a:rPr>
              <a:t>в) 14,5 – 7,68</a:t>
            </a:r>
          </a:p>
          <a:p>
            <a:r>
              <a:rPr lang="ru-RU" sz="2400" b="1" dirty="0" smtClean="0">
                <a:solidFill>
                  <a:schemeClr val="accent3"/>
                </a:solidFill>
              </a:rPr>
              <a:t>г) 6,8 * 3,2</a:t>
            </a:r>
          </a:p>
          <a:p>
            <a:r>
              <a:rPr lang="ru-RU" sz="2400" b="1" dirty="0" err="1" smtClean="0">
                <a:solidFill>
                  <a:schemeClr val="accent3"/>
                </a:solidFill>
              </a:rPr>
              <a:t>д</a:t>
            </a:r>
            <a:r>
              <a:rPr lang="ru-RU" sz="2400" b="1" dirty="0" smtClean="0">
                <a:solidFill>
                  <a:schemeClr val="accent3"/>
                </a:solidFill>
              </a:rPr>
              <a:t>) 138,57 : 100</a:t>
            </a:r>
          </a:p>
          <a:p>
            <a:endParaRPr lang="ru-RU" dirty="0" smtClean="0">
              <a:solidFill>
                <a:schemeClr val="accent3"/>
              </a:solidFill>
            </a:endParaRPr>
          </a:p>
          <a:p>
            <a:pPr algn="ctr"/>
            <a:endParaRPr lang="ru-RU" dirty="0">
              <a:solidFill>
                <a:schemeClr val="accent3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4008" y="1484784"/>
            <a:ext cx="38164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/>
                </a:solidFill>
              </a:rPr>
              <a:t>2 вариант</a:t>
            </a:r>
          </a:p>
          <a:p>
            <a:pPr algn="ctr"/>
            <a:endParaRPr lang="ru-RU" dirty="0" smtClean="0">
              <a:solidFill>
                <a:schemeClr val="accent3"/>
              </a:solidFill>
            </a:endParaRPr>
          </a:p>
          <a:p>
            <a:r>
              <a:rPr lang="ru-RU" sz="2400" b="1" dirty="0" smtClean="0">
                <a:solidFill>
                  <a:schemeClr val="accent3"/>
                </a:solidFill>
              </a:rPr>
              <a:t>а) 68,327 округлить до сотых</a:t>
            </a:r>
          </a:p>
          <a:p>
            <a:r>
              <a:rPr lang="ru-RU" sz="2400" b="1" dirty="0" smtClean="0">
                <a:solidFill>
                  <a:schemeClr val="accent3"/>
                </a:solidFill>
              </a:rPr>
              <a:t>б) 15,735 + 0,932</a:t>
            </a:r>
          </a:p>
          <a:p>
            <a:r>
              <a:rPr lang="ru-RU" sz="2400" b="1" dirty="0" smtClean="0">
                <a:solidFill>
                  <a:schemeClr val="accent3"/>
                </a:solidFill>
              </a:rPr>
              <a:t>в) 23,8 – 6,95</a:t>
            </a:r>
          </a:p>
          <a:p>
            <a:r>
              <a:rPr lang="ru-RU" sz="2400" b="1" dirty="0" smtClean="0">
                <a:solidFill>
                  <a:schemeClr val="accent3"/>
                </a:solidFill>
              </a:rPr>
              <a:t>г) 4,3 * 5,7</a:t>
            </a:r>
          </a:p>
          <a:p>
            <a:r>
              <a:rPr lang="ru-RU" sz="2400" b="1" dirty="0" err="1" smtClean="0">
                <a:solidFill>
                  <a:schemeClr val="accent3"/>
                </a:solidFill>
              </a:rPr>
              <a:t>д</a:t>
            </a:r>
            <a:r>
              <a:rPr lang="ru-RU" sz="2400" b="1" dirty="0" smtClean="0">
                <a:solidFill>
                  <a:schemeClr val="accent3"/>
                </a:solidFill>
              </a:rPr>
              <a:t>) 645,13 : 10</a:t>
            </a:r>
          </a:p>
          <a:p>
            <a:endParaRPr lang="ru-RU" dirty="0" smtClean="0">
              <a:solidFill>
                <a:schemeClr val="accent3"/>
              </a:solidFill>
            </a:endParaRPr>
          </a:p>
          <a:p>
            <a:pPr algn="ctr"/>
            <a:endParaRPr lang="ru-RU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692696"/>
            <a:ext cx="813690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4"/>
                </a:solidFill>
              </a:rPr>
              <a:t>Домашнее задание:</a:t>
            </a:r>
          </a:p>
          <a:p>
            <a:r>
              <a:rPr lang="ru-RU" sz="3200" dirty="0" smtClean="0">
                <a:solidFill>
                  <a:schemeClr val="accent3"/>
                </a:solidFill>
              </a:rPr>
              <a:t>№ 1. Собственная скорость катера равна 27,6 км/ч,  скорость течения реки 2,1 км/ч. Найдите скорость катера по течению и скорость катера против течения реки.</a:t>
            </a:r>
          </a:p>
          <a:p>
            <a:endParaRPr lang="ru-RU" sz="2400" dirty="0" smtClean="0">
              <a:solidFill>
                <a:schemeClr val="accent3"/>
              </a:solidFill>
            </a:endParaRPr>
          </a:p>
          <a:p>
            <a:r>
              <a:rPr lang="ru-RU" sz="2400" dirty="0" smtClean="0">
                <a:solidFill>
                  <a:schemeClr val="accent3"/>
                </a:solidFill>
              </a:rPr>
              <a:t>№ 2. Найдите значение выражения:</a:t>
            </a:r>
          </a:p>
          <a:p>
            <a:r>
              <a:rPr lang="ru-RU" sz="2800" dirty="0" smtClean="0">
                <a:solidFill>
                  <a:schemeClr val="accent3"/>
                </a:solidFill>
              </a:rPr>
              <a:t>(52,91 : 1,3 – 1,472 : 0,46) * 2,6 + 1,13</a:t>
            </a:r>
            <a:endParaRPr lang="ru-RU" sz="2800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46</TotalTime>
  <Words>253</Words>
  <Application>Microsoft Office PowerPoint</Application>
  <PresentationFormat>Экран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Админ</cp:lastModifiedBy>
  <cp:revision>7</cp:revision>
  <dcterms:created xsi:type="dcterms:W3CDTF">2021-09-02T13:44:03Z</dcterms:created>
  <dcterms:modified xsi:type="dcterms:W3CDTF">2021-10-26T14:58:04Z</dcterms:modified>
</cp:coreProperties>
</file>