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5" r:id="rId6"/>
    <p:sldId id="262" r:id="rId7"/>
    <p:sldId id="260" r:id="rId8"/>
    <p:sldId id="263" r:id="rId9"/>
    <p:sldId id="261" r:id="rId10"/>
    <p:sldId id="264" r:id="rId11"/>
    <p:sldId id="265" r:id="rId12"/>
    <p:sldId id="269" r:id="rId13"/>
    <p:sldId id="268" r:id="rId14"/>
    <p:sldId id="266" r:id="rId15"/>
    <p:sldId id="267" r:id="rId16"/>
    <p:sldId id="273" r:id="rId17"/>
    <p:sldId id="271" r:id="rId18"/>
    <p:sldId id="272" r:id="rId19"/>
    <p:sldId id="270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45BFC-28F3-4812-A090-629A9ABA891C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88562-1E09-4C17-9C2F-EAC2692EF2E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ommons.wikimedia.org/wiki/File:Ww2_map23_july42_Nov_42.jpg?uselang=ru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http://commons.wikimedia.org/wiki/File:Ww2_map25_Dec42_Feb43.jpg?uselang=ru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yandpage?q=353899824&amp;p=3&amp;rpt2=simage&amp;qs=text=%E0%D6%CE%D9%CA+%C9+%DA%C1%CB%C1%D7%CB%C1%DA%D3%CB%C9%CA+%C6%D2%CF%CE%D4&amp;serverurl=mechcorps.rkka.ru&amp;stype=image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hyperlink" Target="http://images.yandex.ru/yandpage?q=353899824&amp;p=2&amp;rpt2=simage&amp;qs=text=%E0%D6%CE%D9%CA+%C9+%DA%C1%CB%C1%D7%CB%C1%DA%D3%CB%C9%CA+%C6%D2%CF%CE%D4&amp;serverurl=mechcorps.rkka.ru&amp;stype=image" TargetMode="Externa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ommons.wikimedia.org/wiki/File:Bundesarchiv_Bild_146-1970-033-04,_Russland,_Kaukasus,_Gebirgsj%C3%A4ger.jpg?uselang=ru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ommons.wikimedia.org/wiki/File:Bundesarchiv_Bild_101I-031-2424-08,_Russland,_Kaukasus,_Gebirgsj%C3%A4ger.jpg?uselang=ru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slavic-legion.narod.ru/kozaken1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hyperlink" Target="http://slavic-legion.narod.ru/kozaken2.jpg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latin typeface="Georgia" pitchFamily="18" charset="0"/>
              </a:rPr>
              <a:t>БИТВА ЗА КАВКАЗ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4" name="Picture 4" descr="http://www.nvis.ru/history/pic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90"/>
          <a:stretch>
            <a:fillRect/>
          </a:stretch>
        </p:blipFill>
        <p:spPr bwMode="auto">
          <a:xfrm>
            <a:off x="714348" y="1500175"/>
            <a:ext cx="7715304" cy="4894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effectLst/>
                <a:latin typeface="Georgia" pitchFamily="18" charset="0"/>
              </a:rPr>
              <a:t>Цели урока: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lvl="0">
              <a:buFont typeface="Wingdings" pitchFamily="2" charset="2"/>
              <a:buChar char="Ø"/>
            </a:pPr>
            <a:r>
              <a:rPr lang="ru-RU" dirty="0" smtClean="0">
                <a:effectLst/>
                <a:latin typeface="Georgia" pitchFamily="18" charset="0"/>
              </a:rPr>
              <a:t>Раскрыть стратегические цели немецкого командования по овладению Кавказом. На конкретном краеведческом материале показать итоги военных действий на Кавказе летом - зимой 1942- 1942 гг.</a:t>
            </a:r>
          </a:p>
          <a:p>
            <a:pPr lvl="0">
              <a:buFont typeface="Wingdings" pitchFamily="2" charset="2"/>
              <a:buChar char="Ø"/>
            </a:pPr>
            <a:endParaRPr lang="ru-RU" dirty="0" smtClean="0">
              <a:effectLst/>
              <a:latin typeface="Georgia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effectLst/>
                <a:latin typeface="Georgia" pitchFamily="18" charset="0"/>
              </a:rPr>
              <a:t>Продолжить развивать умения и навыки учащихся: делать выводы, сопоставлять и анализировать факты, аргументировать свои суждения.</a:t>
            </a:r>
          </a:p>
          <a:p>
            <a:pPr lvl="0">
              <a:buFont typeface="Wingdings" pitchFamily="2" charset="2"/>
              <a:buChar char="Ø"/>
            </a:pPr>
            <a:endParaRPr lang="ru-RU" dirty="0" smtClean="0">
              <a:effectLst/>
              <a:latin typeface="Georgia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effectLst/>
                <a:latin typeface="Georgia" pitchFamily="18" charset="0"/>
              </a:rPr>
              <a:t>Способствовать формированию личностного восприятия исторических фактов.</a:t>
            </a:r>
          </a:p>
          <a:p>
            <a:pPr lvl="0">
              <a:buFont typeface="Wingdings" pitchFamily="2" charset="2"/>
              <a:buChar char="Ø"/>
            </a:pPr>
            <a:endParaRPr lang="ru-RU" dirty="0" smtClean="0">
              <a:effectLst/>
              <a:latin typeface="Georgia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effectLst/>
                <a:latin typeface="Georgia" pitchFamily="18" charset="0"/>
              </a:rPr>
              <a:t>Воспитывать у учащихся чувства патриотизма, национальной гордости славным боевым прошлым советских воинов.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effectLst/>
                <a:latin typeface="Georgia" pitchFamily="18" charset="0"/>
              </a:rPr>
              <a:t>Проблемное задание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Гитлер - японскому послу (январь 1942 г.):</a:t>
            </a:r>
          </a:p>
          <a:p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"Советы уже в следующее лето будут разгромлены… Я, намереваюсь пока в центре фронта не проводить наступательных операций. Моей целью будет наступление на юге. Я решил, как только улучшится погода, предпринять удар в направлении Кавказа. Это направление - важнейшее". </a:t>
            </a:r>
          </a:p>
          <a:p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Как вы думаете, почему в 1942 г. Гитлер решил основной удар нанести на юге? </a:t>
            </a:r>
          </a:p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Почему Гитлер особое внимание в своем плане придавал Кавказу? </a:t>
            </a:r>
          </a:p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Какие стратегические цели определил Кавказу Гитлер в своем плане?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effectLst/>
                <a:latin typeface="Georgia" pitchFamily="18" charset="0"/>
              </a:rPr>
              <a:t>Этапы битвы за Кавказ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8728" y="1928802"/>
            <a:ext cx="6715172" cy="44012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Битва за Кавказ 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25 июля 1942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—</a:t>
            </a: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 октября 1943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— сражение вооружённых сил Германии, Румынии и Словакии против СССР за контроль над Кавказом.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Сражение делится на два этапа: 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наступление немецких войск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25 июля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31 декабря 1942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 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контрнаступление советских войск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1 января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9 октября 1943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500174"/>
            <a:ext cx="8229600" cy="435771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6600" b="1" dirty="0" smtClean="0">
                <a:latin typeface="Georgia" pitchFamily="18" charset="0"/>
              </a:rPr>
              <a:t/>
            </a:r>
            <a:br>
              <a:rPr lang="ru-RU" sz="6600" b="1" dirty="0" smtClean="0">
                <a:latin typeface="Georgia" pitchFamily="18" charset="0"/>
              </a:rPr>
            </a:br>
            <a:r>
              <a:rPr lang="ru-RU" sz="6600" b="1" dirty="0" smtClean="0">
                <a:latin typeface="Georgia" pitchFamily="18" charset="0"/>
              </a:rPr>
              <a:t>ПЛАН </a:t>
            </a:r>
            <a:br>
              <a:rPr lang="ru-RU" sz="6600" b="1" dirty="0" smtClean="0">
                <a:latin typeface="Georgia" pitchFamily="18" charset="0"/>
              </a:rPr>
            </a:br>
            <a:r>
              <a:rPr lang="ru-RU" sz="6600" b="1" dirty="0" smtClean="0">
                <a:latin typeface="Georgia" pitchFamily="18" charset="0"/>
              </a:rPr>
              <a:t>«ЭДЕЛЬВЕЙС»</a:t>
            </a:r>
            <a:r>
              <a:rPr lang="ru-RU" sz="6600" b="1" dirty="0" smtClean="0">
                <a:latin typeface="Georgia" pitchFamily="18" charset="0"/>
              </a:rPr>
              <a:t/>
            </a:r>
            <a:br>
              <a:rPr lang="ru-RU" sz="6600" b="1" dirty="0" smtClean="0">
                <a:latin typeface="Georgia" pitchFamily="18" charset="0"/>
              </a:rPr>
            </a:br>
            <a:r>
              <a:rPr lang="ru-RU" sz="6600" b="1" dirty="0" smtClean="0">
                <a:latin typeface="Georgia" pitchFamily="18" charset="0"/>
              </a:rPr>
              <a:t/>
            </a:r>
            <a:br>
              <a:rPr lang="ru-RU" sz="6600" b="1" dirty="0" smtClean="0">
                <a:latin typeface="Georgia" pitchFamily="18" charset="0"/>
              </a:rPr>
            </a:br>
            <a:r>
              <a:rPr lang="ru-RU" sz="2000" b="1" dirty="0" smtClean="0">
                <a:latin typeface="Georgia" pitchFamily="18" charset="0"/>
              </a:rPr>
              <a:t>ВИДЕОРОЛИК</a:t>
            </a:r>
            <a:endParaRPr lang="ru-RU" sz="6600" b="1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357167"/>
            <a:ext cx="7772400" cy="10715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smtClean="0">
                <a:latin typeface="Georgia" pitchFamily="18" charset="0"/>
              </a:rPr>
              <a:t>I </a:t>
            </a:r>
            <a:r>
              <a:rPr lang="ru-RU" b="1" dirty="0" smtClean="0">
                <a:latin typeface="Georgia" pitchFamily="18" charset="0"/>
              </a:rPr>
              <a:t> ПЕРИОД БИТВЫ: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28596" y="2143116"/>
            <a:ext cx="8286808" cy="385765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r>
              <a:rPr lang="ru-RU" sz="8000" dirty="0" smtClean="0">
                <a:solidFill>
                  <a:schemeClr val="tx1"/>
                </a:solidFill>
                <a:latin typeface="Georgia" pitchFamily="18" charset="0"/>
              </a:rPr>
              <a:t>- </a:t>
            </a:r>
            <a:r>
              <a:rPr lang="ru-RU" sz="8000" b="1" i="1" dirty="0" smtClean="0">
                <a:solidFill>
                  <a:schemeClr val="tx1"/>
                </a:solidFill>
                <a:latin typeface="Georgia" pitchFamily="18" charset="0"/>
              </a:rPr>
              <a:t>Первый </a:t>
            </a:r>
            <a:r>
              <a:rPr lang="ru-RU" sz="8000" b="1" i="1" dirty="0">
                <a:solidFill>
                  <a:schemeClr val="tx1"/>
                </a:solidFill>
                <a:latin typeface="Georgia" pitchFamily="18" charset="0"/>
              </a:rPr>
              <a:t>период </a:t>
            </a:r>
            <a:r>
              <a:rPr lang="ru-RU" sz="8000" dirty="0">
                <a:solidFill>
                  <a:schemeClr val="tx1"/>
                </a:solidFill>
                <a:latin typeface="Georgia" pitchFamily="18" charset="0"/>
              </a:rPr>
              <a:t>25 июля - 31 декабря 1942 г. - оборонительные действия советских войск. В конце июля немецкие войска начали наступление на </a:t>
            </a:r>
            <a:r>
              <a:rPr lang="ru-RU" sz="8000" dirty="0" err="1">
                <a:solidFill>
                  <a:schemeClr val="tx1"/>
                </a:solidFill>
                <a:latin typeface="Georgia" pitchFamily="18" charset="0"/>
              </a:rPr>
              <a:t>сальском</a:t>
            </a:r>
            <a:r>
              <a:rPr lang="ru-RU" sz="8000" dirty="0">
                <a:solidFill>
                  <a:schemeClr val="tx1"/>
                </a:solidFill>
                <a:latin typeface="Georgia" pitchFamily="18" charset="0"/>
              </a:rPr>
              <a:t>, ставропольском и краснодарском направлениях. Немецкие танковые армии прорвали оборону советских войск, и вышли на оперативный простор - в Задонские и </a:t>
            </a:r>
            <a:r>
              <a:rPr lang="ru-RU" sz="8000" dirty="0" err="1">
                <a:solidFill>
                  <a:schemeClr val="tx1"/>
                </a:solidFill>
                <a:latin typeface="Georgia" pitchFamily="18" charset="0"/>
              </a:rPr>
              <a:t>Сальские</a:t>
            </a:r>
            <a:r>
              <a:rPr lang="ru-RU" sz="8000" dirty="0">
                <a:solidFill>
                  <a:schemeClr val="tx1"/>
                </a:solidFill>
                <a:latin typeface="Georgia" pitchFamily="18" charset="0"/>
              </a:rPr>
              <a:t> степи. </a:t>
            </a:r>
            <a:r>
              <a:rPr lang="ru-RU" sz="8000" dirty="0" smtClean="0">
                <a:solidFill>
                  <a:schemeClr val="tx1"/>
                </a:solidFill>
                <a:latin typeface="Georgia" pitchFamily="18" charset="0"/>
              </a:rPr>
              <a:t>В </a:t>
            </a:r>
            <a:r>
              <a:rPr lang="ru-RU" sz="8000" dirty="0">
                <a:solidFill>
                  <a:schemeClr val="tx1"/>
                </a:solidFill>
                <a:latin typeface="Georgia" pitchFamily="18" charset="0"/>
              </a:rPr>
              <a:t>войсках Донской оперативной группы сложилось критическое положение. </a:t>
            </a:r>
            <a:endParaRPr lang="ru-RU" sz="8000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sz="8000" dirty="0" smtClean="0">
                <a:solidFill>
                  <a:schemeClr val="tx1"/>
                </a:solidFill>
                <a:latin typeface="Georgia" pitchFamily="18" charset="0"/>
              </a:rPr>
              <a:t>В </a:t>
            </a:r>
            <a:r>
              <a:rPr lang="ru-RU" sz="8000" dirty="0">
                <a:solidFill>
                  <a:schemeClr val="tx1"/>
                </a:solidFill>
                <a:latin typeface="Georgia" pitchFamily="18" charset="0"/>
              </a:rPr>
              <a:t>дивизиях 37-й армии насчитывалось от 500 до 800 человек, на одно орудие приходилось по 10 снарядов, на миномет - по 5. Связь с дивизиями отсутствовала. Штаб потерял управление войсками. Отступление проходило в условиях 40 градусной жары. </a:t>
            </a:r>
            <a:endParaRPr lang="ru-RU" sz="8000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sz="8000" i="1" dirty="0" smtClean="0">
                <a:solidFill>
                  <a:schemeClr val="tx1"/>
                </a:solidFill>
                <a:latin typeface="Georgia" pitchFamily="18" charset="0"/>
              </a:rPr>
              <a:t>- </a:t>
            </a:r>
            <a:r>
              <a:rPr lang="ru-RU" sz="8000" b="1" i="1" dirty="0">
                <a:solidFill>
                  <a:schemeClr val="tx1"/>
                </a:solidFill>
                <a:latin typeface="Georgia" pitchFamily="18" charset="0"/>
              </a:rPr>
              <a:t>Второй период </a:t>
            </a:r>
            <a:r>
              <a:rPr lang="ru-RU" sz="8000" dirty="0">
                <a:solidFill>
                  <a:schemeClr val="tx1"/>
                </a:solidFill>
                <a:latin typeface="Georgia" pitchFamily="18" charset="0"/>
              </a:rPr>
              <a:t>начался </a:t>
            </a:r>
            <a:r>
              <a:rPr lang="ru-RU" sz="8000" dirty="0" smtClean="0">
                <a:solidFill>
                  <a:schemeClr val="tx1"/>
                </a:solidFill>
                <a:latin typeface="Georgia" pitchFamily="18" charset="0"/>
              </a:rPr>
              <a:t>1 января </a:t>
            </a:r>
            <a:r>
              <a:rPr lang="ru-RU" sz="8000" dirty="0">
                <a:solidFill>
                  <a:schemeClr val="tx1"/>
                </a:solidFill>
                <a:latin typeface="Georgia" pitchFamily="18" charset="0"/>
              </a:rPr>
              <a:t>1943г. и завершился 9 октября 1943г. - характеризуется наступательными операциями.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>
                <a:effectLst/>
                <a:latin typeface="Georgia" pitchFamily="18" charset="0"/>
              </a:rPr>
              <a:t>«Ни шагу назад!!!»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3" name="Picture 2" descr="C:\Documents and Settings\bibliotek\Рабочий стол\Битва за Кавказ Открытый  Урок\ни шагу назад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2506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357166"/>
            <a:ext cx="7929618" cy="10715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effectLst/>
                <a:latin typeface="Georgia" pitchFamily="18" charset="0"/>
              </a:rPr>
              <a:t>Боевые  действия на Ставрополье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1928802"/>
            <a:ext cx="7643866" cy="471490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sz="3400" dirty="0" smtClean="0">
                <a:solidFill>
                  <a:schemeClr val="tx1"/>
                </a:solidFill>
                <a:latin typeface="Georgia" pitchFamily="18" charset="0"/>
              </a:rPr>
              <a:t>Первого августа на участке Донской группы войск СКФ наши войска вели тяжелые кровопролитные бои с превосходящими силами немецко-фашистских захватчиков, - сообщалось в сводке советского Информбюро, - противник потеснил наши войска на Сальском направлении, развивая наступление на </a:t>
            </a:r>
            <a:r>
              <a:rPr lang="ru-RU" sz="3400" dirty="0" err="1" smtClean="0">
                <a:solidFill>
                  <a:schemeClr val="tx1"/>
                </a:solidFill>
                <a:latin typeface="Georgia" pitchFamily="18" charset="0"/>
              </a:rPr>
              <a:t>Ворошиловск</a:t>
            </a:r>
            <a:r>
              <a:rPr lang="ru-RU" sz="3400" dirty="0" smtClean="0">
                <a:solidFill>
                  <a:schemeClr val="tx1"/>
                </a:solidFill>
                <a:latin typeface="Georgia" pitchFamily="18" charset="0"/>
              </a:rPr>
              <a:t> (Ставрополь)". </a:t>
            </a:r>
          </a:p>
          <a:p>
            <a:r>
              <a:rPr lang="ru-RU" sz="3400" dirty="0" smtClean="0">
                <a:solidFill>
                  <a:schemeClr val="tx1"/>
                </a:solidFill>
                <a:latin typeface="Georgia" pitchFamily="18" charset="0"/>
              </a:rPr>
              <a:t>3 августа город был подвергнут интенсивной бомбежке и фактически без боя был сдан. </a:t>
            </a:r>
          </a:p>
          <a:p>
            <a:r>
              <a:rPr lang="ru-RU" sz="3400" dirty="0" smtClean="0">
                <a:solidFill>
                  <a:schemeClr val="tx1"/>
                </a:solidFill>
                <a:latin typeface="Georgia" pitchFamily="18" charset="0"/>
              </a:rPr>
              <a:t>5 августа немецкие войска овладели Невинномысском; с 9 по 12 августа захватили города </a:t>
            </a:r>
            <a:r>
              <a:rPr lang="ru-RU" sz="3400" dirty="0" err="1" smtClean="0">
                <a:solidFill>
                  <a:schemeClr val="tx1"/>
                </a:solidFill>
                <a:latin typeface="Georgia" pitchFamily="18" charset="0"/>
              </a:rPr>
              <a:t>Кавминводской</a:t>
            </a:r>
            <a:r>
              <a:rPr lang="ru-RU" sz="3400" dirty="0" smtClean="0">
                <a:solidFill>
                  <a:schemeClr val="tx1"/>
                </a:solidFill>
                <a:latin typeface="Georgia" pitchFamily="18" charset="0"/>
              </a:rPr>
              <a:t> группы.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effectLst/>
                <a:latin typeface="Georgia" pitchFamily="18" charset="0"/>
              </a:rPr>
              <a:t>Бои  за Кавказские перевалы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" name="Picture 3" descr="C:\Documents and Settings\Натали\Мои документы\Кольбик\Битва за Кавка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4212" y="1591244"/>
            <a:ext cx="4929222" cy="490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14480" y="0"/>
          <a:ext cx="6096000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98599"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Планы наступления</a:t>
                      </a:r>
                      <a:endParaRPr lang="ru-RU" sz="3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87261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</a:rPr>
                        <a:t>Немецких войск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bg2">
                              <a:lumMod val="9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июнь — ноябрь 1942</a:t>
                      </a:r>
                      <a:endParaRPr lang="ru-RU" dirty="0">
                        <a:solidFill>
                          <a:schemeClr val="bg2">
                            <a:lumMod val="9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2"/>
                          </a:solidFill>
                        </a:rPr>
                        <a:t>Советских войск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13 декабря 1942 —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13 февраля 1943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Содержимое 3" descr="http://upload.wikimedia.org/wikipedia/commons/thumb/5/58/Ww2_map23_july42_Nov_42.jpg/300px-Ww2_map23_july42_Nov_42.jpg">
            <a:hlinkClick r:id="rId2"/>
          </p:cNvPr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0174"/>
            <a:ext cx="4572000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upload.wikimedia.org/wikipedia/commons/thumb/5/5e/Ww2_map25_Dec42_Feb43.jpg/300px-Ww2_map25_Dec42_Feb43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571612"/>
            <a:ext cx="4714876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0" y="285750"/>
            <a:ext cx="7772400" cy="64293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sz="3200" b="1" dirty="0" smtClean="0">
                <a:solidFill>
                  <a:schemeClr val="tx1"/>
                </a:solidFill>
                <a:latin typeface="Georgia" pitchFamily="18" charset="0"/>
              </a:rPr>
              <a:t>II</a:t>
            </a:r>
            <a:r>
              <a:rPr lang="ru-RU" sz="3200" b="1" dirty="0" smtClean="0">
                <a:solidFill>
                  <a:schemeClr val="tx1"/>
                </a:solidFill>
                <a:latin typeface="Georgia" pitchFamily="18" charset="0"/>
              </a:rPr>
              <a:t> ПЕРИОД БИТВЫ: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928670"/>
            <a:ext cx="8215370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январе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1943г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начали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наступления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войска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Южного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и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Закавказского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фронтов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 В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приказе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Сталина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звучало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явное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желание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«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получить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»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ещё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один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Сталинград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За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время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оккупации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фашисты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создали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мощный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оборонительный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район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– «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Голубая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линия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» (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протяженностью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110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км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от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Азовского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моря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до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Новороссийска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).</a:t>
            </a:r>
          </a:p>
          <a:p>
            <a:pPr algn="ctr">
              <a:defRPr/>
            </a:pPr>
            <a:r>
              <a:rPr lang="ru-RU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«</a:t>
            </a:r>
            <a:r>
              <a:rPr lang="ru-RU" b="1" dirty="0" err="1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Голубая</a:t>
            </a:r>
            <a:r>
              <a:rPr lang="ru-RU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линия» прервана в ходе Новороссийске – Таманской операции.</a:t>
            </a:r>
            <a:r>
              <a:rPr lang="en-US" b="1" dirty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</a:p>
        </p:txBody>
      </p:sp>
      <p:pic>
        <p:nvPicPr>
          <p:cNvPr id="5" name="Picture 21" descr="http://imgs.marka-art.ru/magazinestamp/MagazineArticleStamp_obj/439093/11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3251262"/>
            <a:ext cx="3084510" cy="3400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 descr="http://im-tub.yandex.ru/i?id=5316991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10" y="3286124"/>
            <a:ext cx="3352800" cy="150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 descr="http://im-tub.yandex.ru/i?id=53169912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08" y="4786322"/>
            <a:ext cx="32766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200" b="1" dirty="0">
                <a:latin typeface="Georgia" pitchFamily="18" charset="0"/>
              </a:rPr>
              <a:t>Итоги 2-го этапа Битвы за Кавказ</a:t>
            </a:r>
            <a:r>
              <a:rPr lang="ru-RU" sz="3200" dirty="0">
                <a:latin typeface="Georgia" pitchFamily="18" charset="0"/>
              </a:rPr>
              <a:t/>
            </a:r>
            <a:br>
              <a:rPr lang="ru-RU" sz="3200" dirty="0">
                <a:latin typeface="Georgia" pitchFamily="18" charset="0"/>
              </a:rPr>
            </a:br>
            <a:endParaRPr lang="ru-RU" sz="3200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4286280" cy="52864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>
                <a:latin typeface="Georgia" pitchFamily="18" charset="0"/>
                <a:cs typeface="Times New Roman" pitchFamily="18" charset="0"/>
              </a:rPr>
              <a:t>В целом второй этап сражения на </a:t>
            </a:r>
            <a:r>
              <a:rPr lang="ru-RU" sz="2400" dirty="0" smtClean="0">
                <a:latin typeface="Georgia" pitchFamily="18" charset="0"/>
                <a:cs typeface="Times New Roman" pitchFamily="18" charset="0"/>
              </a:rPr>
              <a:t>Кавказе </a:t>
            </a:r>
            <a:r>
              <a:rPr lang="ru-RU" sz="2400" dirty="0">
                <a:latin typeface="Georgia" pitchFamily="18" charset="0"/>
                <a:cs typeface="Times New Roman" pitchFamily="18" charset="0"/>
              </a:rPr>
              <a:t>стал довольно успешным для советских войск. Были полностью освобождены </a:t>
            </a:r>
            <a:r>
              <a:rPr lang="ru-RU" sz="2400" dirty="0" smtClean="0">
                <a:latin typeface="Georgia" pitchFamily="18" charset="0"/>
                <a:cs typeface="Times New Roman" pitchFamily="18" charset="0"/>
              </a:rPr>
              <a:t>Калмыкия, Чечено - Ингушетия, Северная Осетия, Кабардино - Балкария, Ростовская область, Ставропольский край, Черкесская АО, Карачаевская АО и Адыгейская АО. </a:t>
            </a:r>
            <a:endParaRPr lang="ru-RU" sz="2400" dirty="0">
              <a:latin typeface="Georgia" pitchFamily="18" charset="0"/>
            </a:endParaRPr>
          </a:p>
        </p:txBody>
      </p:sp>
      <p:pic>
        <p:nvPicPr>
          <p:cNvPr id="5" name="Содержимое 3" descr="http://upload.wikimedia.org/wikipedia/commons/thumb/4/4c/Bundesarchiv_Bild_146-1970-033-04%2C_Russland%2C_Kaukasus%2C_Gebirgsj%C3%A4ger.jpg/220px-Bundesarchiv_Bild_146-1970-033-04%2C_Russland%2C_Kaukasus%2C_Gebirgsj%C3%A4ger.jpg">
            <a:hlinkClick r:id="rId2"/>
          </p:cNvPr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643050"/>
            <a:ext cx="4286280" cy="37862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8581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dirty="0" smtClean="0">
                <a:latin typeface="Georgia" pitchFamily="18" charset="0"/>
              </a:rPr>
              <a:t/>
            </a:r>
            <a:br>
              <a:rPr lang="ru-RU" sz="3600" b="1" dirty="0" smtClean="0">
                <a:latin typeface="Georgia" pitchFamily="18" charset="0"/>
              </a:rPr>
            </a:br>
            <a:r>
              <a:rPr lang="ru-RU" sz="3600" b="1" dirty="0" smtClean="0">
                <a:latin typeface="Georgia" pitchFamily="18" charset="0"/>
              </a:rPr>
              <a:t>Итоги 2-го этапа Битвы за Кавказ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85860"/>
            <a:ext cx="4177034" cy="484030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ru-RU" dirty="0" smtClean="0">
                <a:latin typeface="Georgia" pitchFamily="18" charset="0"/>
                <a:cs typeface="Times New Roman" pitchFamily="18" charset="0"/>
              </a:rPr>
              <a:t>Под контроль советского правительства были возвращены нефтяные промыслы Майкопа, а также важнейшие сельскохозяйственные районы страны.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http://upload.wikimedia.org/wikipedia/commons/thumb/a/ab/Bundesarchiv_Bild_101I-031-2424-08%2C_Russland%2C_Kaukasus%2C_Gebirgsj%C3%A4ger.jpg/220px-Bundesarchiv_Bild_101I-031-2424-08%2C_Russland%2C_Kaukasus%2C_Gebirgsj%C3%A4ger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571612"/>
            <a:ext cx="4034728" cy="3801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85728"/>
            <a:ext cx="7772400" cy="78581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6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Georgia" pitchFamily="18" charset="0"/>
                <a:cs typeface="Arial"/>
              </a:rPr>
              <a:t/>
            </a:r>
            <a:br>
              <a:rPr lang="ru-RU" sz="6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Georgia" pitchFamily="18" charset="0"/>
                <a:cs typeface="Arial"/>
              </a:rPr>
            </a:br>
            <a:r>
              <a:rPr lang="ru-RU" sz="6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Georgia" pitchFamily="18" charset="0"/>
                <a:cs typeface="Arial"/>
              </a:rPr>
              <a:t>Эльбрус</a:t>
            </a:r>
            <a:br>
              <a:rPr lang="ru-RU" sz="6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Georgia" pitchFamily="18" charset="0"/>
                <a:cs typeface="Arial"/>
              </a:rPr>
            </a:br>
            <a:endParaRPr lang="ru-RU" sz="6000" dirty="0">
              <a:latin typeface="Georg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 descr="C:\Documents and Settings\Администратор.2467F62FCF9E488\Рабочий стол\Остапенко А.В. история презентация\Эльбрус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4744" y="1142984"/>
            <a:ext cx="5214974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5720" y="1214422"/>
            <a:ext cx="2928958" cy="48320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0066"/>
                </a:solidFill>
                <a:effectLst/>
                <a:latin typeface="Georgia" pitchFamily="18" charset="0"/>
                <a:cs typeface="Times New Roman" charset="0"/>
              </a:rPr>
              <a:t>Особое внимание уделялось Эльбрусу. Гитлер лично распорядился, чтобы на его вершине был поднят нацистский стяг. Им удалось даже послать группу альпинистов и водрузить там свой флаг</a:t>
            </a:r>
            <a:endParaRPr lang="ru-RU" sz="2200" dirty="0">
              <a:latin typeface="Georg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000768"/>
            <a:ext cx="914400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charset="0"/>
              </a:rPr>
              <a:t>Но ни одного стратегически важного района они не захватили.</a:t>
            </a:r>
            <a:b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charset="0"/>
              </a:rPr>
            </a:br>
            <a:endParaRPr lang="ru-RU" sz="2000" b="1" dirty="0">
              <a:solidFill>
                <a:srgbClr val="FF0000"/>
              </a:solidFill>
              <a:latin typeface="Georgia" pitchFamily="18" charset="0"/>
              <a:cs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b="1" dirty="0" smtClean="0">
                <a:effectLst/>
                <a:latin typeface="Georgia" pitchFamily="18" charset="0"/>
              </a:rPr>
              <a:t>Прохладненский район </a:t>
            </a:r>
            <a:br>
              <a:rPr lang="ru-RU" sz="3600" b="1" dirty="0" smtClean="0">
                <a:effectLst/>
                <a:latin typeface="Georgia" pitchFamily="18" charset="0"/>
              </a:rPr>
            </a:br>
            <a:r>
              <a:rPr lang="ru-RU" sz="3600" b="1" dirty="0" smtClean="0">
                <a:effectLst/>
                <a:latin typeface="Georgia" pitchFamily="18" charset="0"/>
              </a:rPr>
              <a:t>в годы ВОВ</a:t>
            </a:r>
            <a:endParaRPr lang="ru-RU" sz="3600" b="1" dirty="0">
              <a:latin typeface="Georgia" pitchFamily="18" charset="0"/>
            </a:endParaRPr>
          </a:p>
        </p:txBody>
      </p:sp>
      <p:pic>
        <p:nvPicPr>
          <p:cNvPr id="3" name="Содержимое 3" descr="DSC_00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00034" y="1643050"/>
            <a:ext cx="8143932" cy="4819797"/>
          </a:xfrm>
          <a:prstGeom prst="rect">
            <a:avLst/>
          </a:prstGeom>
          <a:ln w="228600" cap="sq" cmpd="thickThin">
            <a:solidFill>
              <a:srgbClr val="863F04"/>
            </a:solidFill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Georgia" pitchFamily="18" charset="0"/>
                <a:cs typeface="Arial"/>
              </a:rPr>
              <a:t>Кавказский эксперимент</a:t>
            </a:r>
            <a:r>
              <a:rPr lang="en-US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Georgia" pitchFamily="18" charset="0"/>
                <a:cs typeface="Arial"/>
              </a:rPr>
              <a:t> 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67160" y="324433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8200"/>
                  </a:gs>
                  <a:gs pos="10001">
                    <a:srgbClr val="FF0000"/>
                  </a:gs>
                  <a:gs pos="35001">
                    <a:srgbClr val="BA0066"/>
                  </a:gs>
                  <a:gs pos="70000">
                    <a:srgbClr val="66008F"/>
                  </a:gs>
                  <a:gs pos="100000">
                    <a:srgbClr val="000082"/>
                  </a:gs>
                </a:gsLst>
                <a:lin ang="18900000" scaled="1"/>
              </a:gradFill>
              <a:latin typeface="Arial"/>
              <a:cs typeface="Arial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428736"/>
            <a:ext cx="4214842" cy="53553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0" hangingPunct="0"/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Проект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оккупационной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политики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Гитлера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, в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русле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которого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рассматривалась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и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территория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Краснодарского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края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Оккупанты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обещали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автономию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,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национальную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свободу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,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восстановление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прав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собственности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,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восстановление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ислама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</a:t>
            </a:r>
          </a:p>
          <a:p>
            <a:pPr algn="just" eaLnBrk="0" hangingPunct="0"/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Все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просчёты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сталинского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режима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использовались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в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агитационной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работе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Показывая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своё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уважение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к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традициям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казачества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,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гитлеровцы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рассчитывали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на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поддержку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казакам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и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нового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порядка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Были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сформированы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казачьи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части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,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воевавшие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на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стороне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немцев</a:t>
            </a:r>
            <a:r>
              <a:rPr lang="en-US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</a:t>
            </a:r>
            <a:endParaRPr lang="en-US" b="1" dirty="0">
              <a:solidFill>
                <a:srgbClr val="000066"/>
              </a:solidFill>
              <a:latin typeface="Georgia" pitchFamily="18" charset="0"/>
              <a:cs typeface="Times New Roman" charset="0"/>
            </a:endParaRPr>
          </a:p>
        </p:txBody>
      </p:sp>
      <p:pic>
        <p:nvPicPr>
          <p:cNvPr id="5" name="Picture 6" descr="Казаки полка Бондаренко и офицеры СС во время подавления антигитлеровского восстания в Варшаве, август 1944 года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7818" y="1214422"/>
            <a:ext cx="3481382" cy="2203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На площади Новочеркасска в Италии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9256" y="3581400"/>
            <a:ext cx="3357586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714875" y="273050"/>
            <a:ext cx="4429125" cy="62515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endParaRPr lang="ru-RU" b="1" dirty="0" smtClean="0"/>
          </a:p>
          <a:p>
            <a:r>
              <a:rPr lang="ru-RU" b="1" dirty="0" smtClean="0">
                <a:latin typeface="Georgia" pitchFamily="18" charset="0"/>
              </a:rPr>
              <a:t>Медаль  «За оборону Кавказа» </a:t>
            </a:r>
            <a:r>
              <a:rPr lang="ru-RU" dirty="0" smtClean="0">
                <a:latin typeface="Georgia" pitchFamily="18" charset="0"/>
              </a:rPr>
              <a:t>учреждена Указом Президиума ВС СССР от </a:t>
            </a:r>
            <a:r>
              <a:rPr lang="ru-RU" b="1" dirty="0" smtClean="0">
                <a:latin typeface="Georgia" pitchFamily="18" charset="0"/>
              </a:rPr>
              <a:t>1.05.1944</a:t>
            </a:r>
            <a:r>
              <a:rPr lang="en-US" b="1" dirty="0" smtClean="0">
                <a:latin typeface="Georgia" pitchFamily="18" charset="0"/>
              </a:rPr>
              <a:t>.</a:t>
            </a:r>
            <a:r>
              <a:rPr lang="ru-RU" dirty="0" smtClean="0">
                <a:latin typeface="Georgia" pitchFamily="18" charset="0"/>
              </a:rPr>
              <a:t/>
            </a:r>
            <a:br>
              <a:rPr lang="ru-RU" dirty="0" smtClean="0">
                <a:latin typeface="Georgia" pitchFamily="18" charset="0"/>
              </a:rPr>
            </a:br>
            <a:r>
              <a:rPr lang="ru-RU" dirty="0" smtClean="0">
                <a:latin typeface="Georgia" pitchFamily="18" charset="0"/>
              </a:rPr>
              <a:t/>
            </a:r>
            <a:br>
              <a:rPr lang="ru-RU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Медалью «За оборону Кавказа» </a:t>
            </a:r>
            <a:r>
              <a:rPr lang="ru-RU" dirty="0" smtClean="0">
                <a:latin typeface="Georgia" pitchFamily="18" charset="0"/>
              </a:rPr>
              <a:t>награждались все участники обороны Кавказа — военнослужащие Красной Армии, Военно-Морского Флота и войск НКВД, а также лица из гражданского населения, принимавшие непосредственное участие в обороне.</a:t>
            </a:r>
            <a:br>
              <a:rPr lang="ru-RU" dirty="0" smtClean="0">
                <a:latin typeface="Georgia" pitchFamily="18" charset="0"/>
              </a:rPr>
            </a:br>
            <a:r>
              <a:rPr lang="ru-RU" dirty="0" smtClean="0">
                <a:latin typeface="Georgia" pitchFamily="18" charset="0"/>
              </a:rPr>
              <a:t/>
            </a:r>
            <a:br>
              <a:rPr lang="ru-RU" dirty="0" smtClean="0">
                <a:latin typeface="Georgia" pitchFamily="18" charset="0"/>
              </a:rPr>
            </a:br>
            <a:r>
              <a:rPr lang="ru-RU" b="1" dirty="0" smtClean="0">
                <a:latin typeface="Georgia" pitchFamily="18" charset="0"/>
              </a:rPr>
              <a:t>Медаль «За оборону Кавказа» </a:t>
            </a:r>
            <a:r>
              <a:rPr lang="ru-RU" dirty="0" smtClean="0">
                <a:latin typeface="Georgia" pitchFamily="18" charset="0"/>
              </a:rPr>
              <a:t>носится на левой стороне груди и при наличии других медалей СССР располагается после медали «За оборону Киева».</a:t>
            </a:r>
            <a:br>
              <a:rPr lang="ru-RU" dirty="0" smtClean="0">
                <a:latin typeface="Georgia" pitchFamily="18" charset="0"/>
              </a:rPr>
            </a:br>
            <a:endParaRPr lang="ru-RU" dirty="0">
              <a:latin typeface="Georgia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00043"/>
            <a:ext cx="392909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330200" dist="50800" dir="5400000" sx="107000" sy="107000" algn="ctr" rotWithShape="0">
              <a:srgbClr val="000000">
                <a:alpha val="41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quarter" idx="4294967295"/>
          </p:nvPr>
        </p:nvSpPr>
        <p:spPr>
          <a:xfrm>
            <a:off x="3786182" y="0"/>
            <a:ext cx="5357818" cy="65246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800" b="1" u="sng" dirty="0" smtClean="0">
                <a:latin typeface="Georgia" pitchFamily="18" charset="0"/>
              </a:rPr>
              <a:t>Описание медали</a:t>
            </a:r>
            <a:r>
              <a:rPr lang="ru-RU" sz="1800" b="1" dirty="0" smtClean="0">
                <a:latin typeface="Georgia" pitchFamily="18" charset="0"/>
              </a:rPr>
              <a:t/>
            </a:r>
            <a:br>
              <a:rPr lang="ru-RU" sz="1800" b="1" dirty="0" smtClean="0">
                <a:latin typeface="Georgia" pitchFamily="18" charset="0"/>
              </a:rPr>
            </a:br>
            <a:r>
              <a:rPr lang="ru-RU" sz="1800" b="1" dirty="0" smtClean="0">
                <a:latin typeface="Georgia" pitchFamily="18" charset="0"/>
              </a:rPr>
              <a:t/>
            </a:r>
            <a:br>
              <a:rPr lang="ru-RU" sz="1800" b="1" dirty="0" smtClean="0">
                <a:latin typeface="Georgia" pitchFamily="18" charset="0"/>
              </a:rPr>
            </a:br>
            <a:r>
              <a:rPr lang="ru-RU" sz="1800" b="1" dirty="0" smtClean="0">
                <a:latin typeface="Georgia" pitchFamily="18" charset="0"/>
              </a:rPr>
              <a:t>Медаль «За оборону Кавказа» </a:t>
            </a:r>
            <a:r>
              <a:rPr lang="ru-RU" sz="1800" dirty="0" smtClean="0">
                <a:latin typeface="Georgia" pitchFamily="18" charset="0"/>
              </a:rPr>
              <a:t>изготовляется из латуни и имеет форму правильного круга диаметром 32 мм. Автор рисунка медали — художник </a:t>
            </a:r>
            <a:r>
              <a:rPr lang="ru-RU" sz="1800" b="1" dirty="0" smtClean="0">
                <a:latin typeface="Georgia" pitchFamily="18" charset="0"/>
              </a:rPr>
              <a:t>Н. И. Москалёв.</a:t>
            </a:r>
            <a:r>
              <a:rPr lang="ru-RU" sz="1800" dirty="0" smtClean="0">
                <a:latin typeface="Georgia" pitchFamily="18" charset="0"/>
              </a:rPr>
              <a:t/>
            </a:r>
            <a:br>
              <a:rPr lang="ru-RU" sz="1800" dirty="0" smtClean="0">
                <a:latin typeface="Georgia" pitchFamily="18" charset="0"/>
              </a:rPr>
            </a:br>
            <a:r>
              <a:rPr lang="ru-RU" sz="1800" dirty="0" smtClean="0">
                <a:latin typeface="Georgia" pitchFamily="18" charset="0"/>
              </a:rPr>
              <a:t/>
            </a:r>
            <a:br>
              <a:rPr lang="ru-RU" sz="1800" dirty="0" smtClean="0">
                <a:latin typeface="Georgia" pitchFamily="18" charset="0"/>
              </a:rPr>
            </a:br>
            <a:r>
              <a:rPr lang="ru-RU" sz="1800" dirty="0" smtClean="0">
                <a:latin typeface="Georgia" pitchFamily="18" charset="0"/>
              </a:rPr>
              <a:t>На лицевой стороне медали изображён Эльбрус. В нижней части, у подножья горы, нефтяные вышки и группа движущихся танков. В верхней части медали по окружности надпись </a:t>
            </a:r>
            <a:r>
              <a:rPr lang="ru-RU" sz="1800" b="1" dirty="0" smtClean="0">
                <a:latin typeface="Georgia" pitchFamily="18" charset="0"/>
              </a:rPr>
              <a:t>«ЗА ОБОРОНУ КАВКАЗА». </a:t>
            </a:r>
            <a:r>
              <a:rPr lang="ru-RU" sz="1800" dirty="0" smtClean="0">
                <a:latin typeface="Georgia" pitchFamily="18" charset="0"/>
              </a:rPr>
              <a:t>Лицевая сторона медали окаймлена ободком, на котором изображены гроздья винограда и цветы. В верхней части ободка пятиконечная звёздочка. В нижней части ободка лента с буквами </a:t>
            </a:r>
            <a:r>
              <a:rPr lang="ru-RU" sz="1800" b="1" dirty="0" smtClean="0">
                <a:latin typeface="Georgia" pitchFamily="18" charset="0"/>
              </a:rPr>
              <a:t>«СССР» </a:t>
            </a:r>
            <a:r>
              <a:rPr lang="ru-RU" sz="1800" dirty="0" smtClean="0">
                <a:latin typeface="Georgia" pitchFamily="18" charset="0"/>
              </a:rPr>
              <a:t>и изображением серпа и молота между ними.</a:t>
            </a:r>
            <a:br>
              <a:rPr lang="ru-RU" sz="1800" dirty="0" smtClean="0">
                <a:latin typeface="Georgia" pitchFamily="18" charset="0"/>
              </a:rPr>
            </a:br>
            <a:r>
              <a:rPr lang="ru-RU" sz="1800" dirty="0" smtClean="0">
                <a:latin typeface="Georgia" pitchFamily="18" charset="0"/>
              </a:rPr>
              <a:t/>
            </a:r>
            <a:br>
              <a:rPr lang="ru-RU" sz="1800" dirty="0" smtClean="0">
                <a:latin typeface="Georgia" pitchFamily="18" charset="0"/>
              </a:rPr>
            </a:br>
            <a:r>
              <a:rPr lang="ru-RU" sz="1800" dirty="0" smtClean="0">
                <a:latin typeface="Georgia" pitchFamily="18" charset="0"/>
              </a:rPr>
              <a:t>На оборотной стороне медали </a:t>
            </a:r>
            <a:r>
              <a:rPr lang="ru-RU" sz="1800" b="1" dirty="0" smtClean="0">
                <a:latin typeface="Georgia" pitchFamily="18" charset="0"/>
              </a:rPr>
              <a:t>надпись «ЗА НАШУ  СОВЕТСКУЮ РОДИНУ».</a:t>
            </a:r>
            <a:r>
              <a:rPr lang="ru-RU" sz="1800" dirty="0" smtClean="0">
                <a:latin typeface="Georgia" pitchFamily="18" charset="0"/>
              </a:rPr>
              <a:t> Над надписью изображение серпа и молота.</a:t>
            </a:r>
            <a:endParaRPr lang="ru-RU" sz="1800" dirty="0">
              <a:latin typeface="Georgia" pitchFamily="18" charset="0"/>
            </a:endParaRPr>
          </a:p>
        </p:txBody>
      </p:sp>
      <p:pic>
        <p:nvPicPr>
          <p:cNvPr id="7" name="Picture 3" descr="C:\Documents and Settings\114\Рабочий стол\Медаль\20894_1274031253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3"/>
            <a:ext cx="3600450" cy="6584950"/>
          </a:xfrm>
          <a:prstGeom prst="rect">
            <a:avLst/>
          </a:prstGeom>
          <a:noFill/>
          <a:effectLst>
            <a:outerShdw blurRad="431800" dist="50800" dir="5400000" sx="106000" sy="106000" algn="ctr" rotWithShape="0">
              <a:srgbClr val="000000">
                <a:alpha val="59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7356" y="214290"/>
            <a:ext cx="592935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Georgia" pitchFamily="18" charset="0"/>
                <a:cs typeface="Arial"/>
              </a:rPr>
              <a:t>Казаки на Параде Победы</a:t>
            </a:r>
            <a:endParaRPr lang="ru-RU" sz="28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latin typeface="Georgia" pitchFamily="18" charset="0"/>
              <a:cs typeface="Arial"/>
            </a:endParaRPr>
          </a:p>
        </p:txBody>
      </p:sp>
      <p:pic>
        <p:nvPicPr>
          <p:cNvPr id="3" name="Picture 4" descr="C:\Documents and Settings\Администратор.2467F62FCF9E488\Рабочий стол\Остапенко А.В. история презентация\Парад казаков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4414" y="1142984"/>
            <a:ext cx="6636132" cy="3929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2910" y="5103674"/>
            <a:ext cx="8001056" cy="16312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0" hangingPunct="0"/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24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июня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1945г в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Москве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на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Красной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Площади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состоялся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Парад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Победы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 В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строю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казаков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–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старшина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Сидор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Трифанович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Кузин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Он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воевал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в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первой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мировой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войне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и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за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мужество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и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отвагу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награжден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двумя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Георгиевскими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 </a:t>
            </a:r>
            <a:r>
              <a:rPr lang="en-US" sz="2000" b="1" dirty="0" err="1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крестами</a:t>
            </a:r>
            <a:r>
              <a:rPr lang="en-US" sz="2000" b="1" dirty="0" smtClean="0">
                <a:solidFill>
                  <a:srgbClr val="000066"/>
                </a:solidFill>
                <a:latin typeface="Georgia" pitchFamily="18" charset="0"/>
                <a:cs typeface="Times New Roman" charset="0"/>
              </a:rPr>
              <a:t>.</a:t>
            </a:r>
            <a:endParaRPr lang="en-US" sz="2000" b="1" dirty="0">
              <a:solidFill>
                <a:srgbClr val="000066"/>
              </a:solidFill>
              <a:latin typeface="Georgia" pitchFamily="18" charset="0"/>
              <a:cs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785786" y="2357430"/>
            <a:ext cx="7772400" cy="17145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4800" b="1" dirty="0" smtClean="0">
                <a:solidFill>
                  <a:schemeClr val="tx1"/>
                </a:solidFill>
                <a:latin typeface="Georgia" pitchFamily="18" charset="0"/>
              </a:rPr>
              <a:t>СПАСИБО ЗА ВНИМАНИЕ!!!</a:t>
            </a:r>
            <a:endParaRPr lang="ru-RU" sz="4800" b="1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692</Words>
  <Application>Microsoft Office PowerPoint</Application>
  <PresentationFormat>Экран (4:3)</PresentationFormat>
  <Paragraphs>62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БИТВА ЗА КАВКАЗ</vt:lpstr>
      <vt:lpstr>Цели урока:</vt:lpstr>
      <vt:lpstr>Проблемное задание</vt:lpstr>
      <vt:lpstr>Этапы битвы за Кавказ</vt:lpstr>
      <vt:lpstr> ПЛАН  «ЭДЕЛЬВЕЙС»  ВИДЕОРОЛИК</vt:lpstr>
      <vt:lpstr>I  ПЕРИОД БИТВЫ:</vt:lpstr>
      <vt:lpstr>«Ни шагу назад!!!»</vt:lpstr>
      <vt:lpstr>Боевые  действия на Ставрополье</vt:lpstr>
      <vt:lpstr>Бои  за Кавказские перевалы</vt:lpstr>
      <vt:lpstr>Слайд 10</vt:lpstr>
      <vt:lpstr>Слайд 11</vt:lpstr>
      <vt:lpstr>Итоги 2-го этапа Битвы за Кавказ </vt:lpstr>
      <vt:lpstr> Итоги 2-го этапа Битвы за Кавказ </vt:lpstr>
      <vt:lpstr> Эльбрус </vt:lpstr>
      <vt:lpstr>Прохладненский район  в годы ВОВ</vt:lpstr>
      <vt:lpstr>Кавказский эксперимент </vt:lpstr>
      <vt:lpstr>Слайд 17</vt:lpstr>
      <vt:lpstr>Слайд 18</vt:lpstr>
      <vt:lpstr>Слайд 19</vt:lpstr>
      <vt:lpstr>Слайд 20</vt:lpstr>
    </vt:vector>
  </TitlesOfParts>
  <Company>Uchebnogo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БИТВА ЗА КАВКАЗ</dc:title>
  <dc:creator>bibliotek</dc:creator>
  <cp:lastModifiedBy>bibliotek</cp:lastModifiedBy>
  <cp:revision>15</cp:revision>
  <dcterms:created xsi:type="dcterms:W3CDTF">2020-02-14T13:34:59Z</dcterms:created>
  <dcterms:modified xsi:type="dcterms:W3CDTF">2020-02-17T07:18:34Z</dcterms:modified>
</cp:coreProperties>
</file>