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8" r:id="rId3"/>
    <p:sldId id="267" r:id="rId4"/>
    <p:sldId id="257" r:id="rId5"/>
    <p:sldId id="262" r:id="rId6"/>
    <p:sldId id="263" r:id="rId7"/>
    <p:sldId id="264" r:id="rId8"/>
    <p:sldId id="265" r:id="rId9"/>
    <p:sldId id="266" r:id="rId10"/>
    <p:sldId id="268" r:id="rId11"/>
    <p:sldId id="269" r:id="rId12"/>
    <p:sldId id="270" r:id="rId13"/>
    <p:sldId id="259" r:id="rId14"/>
    <p:sldId id="26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112" d="100"/>
          <a:sy n="112" d="100"/>
        </p:scale>
        <p:origin x="-1584" y="-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6085125" cy="4608512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14.02.2022</a:t>
            </a:fld>
            <a:endParaRPr lang="ru-RU" dirty="0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14.02.2022</a:t>
            </a:fld>
            <a:endParaRPr lang="ru-RU" dirty="0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14.02.2022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14.02.2022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14.02.2022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714356"/>
            <a:ext cx="9144000" cy="1571636"/>
          </a:xfrm>
        </p:spPr>
        <p:txBody>
          <a:bodyPr>
            <a:noAutofit/>
          </a:bodyPr>
          <a:lstStyle/>
          <a:p>
            <a:pPr lvl="0" algn="ctr" fontAlgn="base">
              <a:lnSpc>
                <a:spcPct val="130000"/>
              </a:lnSpc>
              <a:spcAft>
                <a:spcPct val="0"/>
              </a:spcAft>
            </a:pPr>
            <a:r>
              <a:rPr lang="ru-RU" sz="4600" b="1" dirty="0" smtClean="0">
                <a:latin typeface="Arial" pitchFamily="34" charset="0"/>
                <a:cs typeface="Arial" pitchFamily="34" charset="0"/>
              </a:rPr>
              <a:t>Пиксель-арт. Рисунок рыбки</a:t>
            </a:r>
            <a:endParaRPr lang="ru-RU" sz="4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одзаголовок 6"/>
          <p:cNvSpPr>
            <a:spLocks noGrp="1"/>
          </p:cNvSpPr>
          <p:nvPr>
            <p:ph type="subTitle" idx="1"/>
          </p:nvPr>
        </p:nvSpPr>
        <p:spPr>
          <a:xfrm>
            <a:off x="0" y="2451100"/>
            <a:ext cx="9144000" cy="1111250"/>
          </a:xfrm>
        </p:spPr>
        <p:txBody>
          <a:bodyPr>
            <a:normAutofit lnSpcReduction="10000"/>
          </a:bodyPr>
          <a:lstStyle/>
          <a:p>
            <a:pPr marL="0" algn="ctr">
              <a:lnSpc>
                <a:spcPct val="170000"/>
              </a:lnSpc>
              <a:spcBef>
                <a:spcPts val="0"/>
              </a:spcBef>
            </a:pPr>
            <a:r>
              <a:rPr lang="ru-RU" sz="2200" b="1" dirty="0" smtClean="0">
                <a:solidFill>
                  <a:schemeClr val="bg1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Тюрина Екатерина Александровна</a:t>
            </a:r>
            <a:r>
              <a:rPr lang="ru-RU" sz="2000" dirty="0" smtClean="0">
                <a:solidFill>
                  <a:schemeClr val="bg1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/>
            </a:r>
            <a:br>
              <a:rPr lang="ru-RU" sz="2000" dirty="0" smtClean="0">
                <a:solidFill>
                  <a:schemeClr val="bg1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lang="ru-RU" sz="1800" dirty="0" smtClean="0">
                <a:solidFill>
                  <a:schemeClr val="bg1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педагог дополнительного образования</a:t>
            </a:r>
            <a:endParaRPr lang="ru-RU" sz="1800" dirty="0">
              <a:solidFill>
                <a:schemeClr val="bg1"/>
              </a:solidFill>
            </a:endParaRPr>
          </a:p>
        </p:txBody>
      </p:sp>
      <p:pic>
        <p:nvPicPr>
          <p:cNvPr id="1026" name="Picture 2" descr="D:\Изограф\Программа цифровая живопись\Пиксель-арт Рыба (в презентацию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45735" y="4284000"/>
            <a:ext cx="1652530" cy="1620000"/>
          </a:xfrm>
          <a:prstGeom prst="rect">
            <a:avLst/>
          </a:prstGeom>
          <a:noFill/>
        </p:spPr>
      </p:pic>
      <p:pic>
        <p:nvPicPr>
          <p:cNvPr id="5" name="Picture 2" descr="D:\Изограф\Программа цифровая живопись\Пиксель-арт Рыба (в презентацию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20000" y="4284000"/>
            <a:ext cx="1652399" cy="1620000"/>
          </a:xfrm>
          <a:prstGeom prst="rect">
            <a:avLst/>
          </a:prstGeom>
          <a:noFill/>
        </p:spPr>
      </p:pic>
      <p:pic>
        <p:nvPicPr>
          <p:cNvPr id="6" name="Picture 2" descr="D:\Изограф\Программа цифровая живопись\Пиксель-арт Рыба (в презентацию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4284000"/>
            <a:ext cx="1652399" cy="1620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49250" y="895350"/>
            <a:ext cx="8445500" cy="5600700"/>
          </a:xfrm>
        </p:spPr>
        <p:txBody>
          <a:bodyPr>
            <a:normAutofit fontScale="92500"/>
          </a:bodyPr>
          <a:lstStyle/>
          <a:p>
            <a:pPr marL="0" indent="0" algn="just">
              <a:lnSpc>
                <a:spcPct val="140000"/>
              </a:lnSpc>
              <a:spcBef>
                <a:spcPts val="0"/>
              </a:spcBef>
              <a:buClr>
                <a:schemeClr val="accent2">
                  <a:lumMod val="75000"/>
                </a:schemeClr>
              </a:buClr>
              <a:buFont typeface="Wingdings" pitchFamily="2" charset="2"/>
              <a:buChar char="§"/>
            </a:pPr>
            <a:r>
              <a:rPr lang="ru-RU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 Учебное пособие «Пиксель-арт. Рисунок рыбки» предназначено для учащихся художественных школ, </a:t>
            </a:r>
            <a:r>
              <a:rPr lang="ru-RU" sz="26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учреждений</a:t>
            </a:r>
            <a:r>
              <a:rPr lang="ru-RU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дополнительного образования, частных художественных студий.</a:t>
            </a:r>
          </a:p>
          <a:p>
            <a:pPr marL="0" indent="0" algn="just">
              <a:lnSpc>
                <a:spcPct val="140000"/>
              </a:lnSpc>
              <a:spcBef>
                <a:spcPts val="0"/>
              </a:spcBef>
              <a:buClr>
                <a:schemeClr val="accent2">
                  <a:lumMod val="75000"/>
                </a:schemeClr>
              </a:buClr>
              <a:buFont typeface="Wingdings" pitchFamily="2" charset="2"/>
              <a:buChar char="§"/>
            </a:pPr>
            <a:endParaRPr lang="ru-RU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40000"/>
              </a:lnSpc>
              <a:spcBef>
                <a:spcPts val="0"/>
              </a:spcBef>
              <a:buClr>
                <a:schemeClr val="accent2">
                  <a:lumMod val="75000"/>
                </a:schemeClr>
              </a:buClr>
              <a:buFont typeface="Wingdings" pitchFamily="2" charset="2"/>
              <a:buChar char="§"/>
            </a:pPr>
            <a:r>
              <a:rPr lang="ru-RU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 Данное учебное пособие также могут использовать начинающие педагоги, занимающиеся художественным образованием с использованием современных компьютерных технологий.</a:t>
            </a:r>
            <a:endParaRPr lang="ru-RU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717550"/>
            <a:ext cx="8429684" cy="5856986"/>
          </a:xfrm>
        </p:spPr>
        <p:txBody>
          <a:bodyPr/>
          <a:lstStyle/>
          <a:p>
            <a:pPr marL="0" indent="0" algn="ctr">
              <a:lnSpc>
                <a:spcPct val="130000"/>
              </a:lnSpc>
              <a:spcBef>
                <a:spcPts val="0"/>
              </a:spcBef>
              <a:buNone/>
            </a:pPr>
            <a:r>
              <a:rPr lang="ru-RU" sz="36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Пиксель-арт</a:t>
            </a:r>
          </a:p>
          <a:p>
            <a:pPr marL="0" indent="0" algn="ctr">
              <a:lnSpc>
                <a:spcPct val="130000"/>
              </a:lnSpc>
              <a:spcBef>
                <a:spcPts val="0"/>
              </a:spcBef>
              <a:buNone/>
            </a:pPr>
            <a:r>
              <a:rPr lang="ru-RU" sz="26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(пиксельная графика, англ. </a:t>
            </a:r>
            <a:r>
              <a:rPr lang="en-US" sz="26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p</a:t>
            </a:r>
            <a:r>
              <a:rPr lang="ru-RU" sz="2600" b="1" dirty="0" err="1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ixel</a:t>
            </a:r>
            <a:r>
              <a:rPr lang="ru-RU" sz="26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600" b="1" dirty="0" err="1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art</a:t>
            </a:r>
            <a:r>
              <a:rPr lang="ru-RU" sz="26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)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6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– форма цифрового изображения, созданного на компьютере с помощью растрового графического редактора, где изображение редактируется на уровне пикселей (точек), а разрешение изображения настолько мало, что отдельные пиксели чётко видны.</a:t>
            </a:r>
          </a:p>
          <a:p>
            <a:endParaRPr lang="ru-RU" dirty="0"/>
          </a:p>
        </p:txBody>
      </p:sp>
      <p:pic>
        <p:nvPicPr>
          <p:cNvPr id="5" name="Рисунок 4" descr="Пиксель-арт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48191" y="5184000"/>
            <a:ext cx="647619" cy="634921"/>
          </a:xfrm>
          <a:prstGeom prst="rect">
            <a:avLst/>
          </a:prstGeom>
        </p:spPr>
      </p:pic>
      <p:pic>
        <p:nvPicPr>
          <p:cNvPr id="6" name="Рисунок 5" descr="Пиксель-арт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4000" y="5184000"/>
            <a:ext cx="647619" cy="634921"/>
          </a:xfrm>
          <a:prstGeom prst="rect">
            <a:avLst/>
          </a:prstGeom>
        </p:spPr>
      </p:pic>
      <p:pic>
        <p:nvPicPr>
          <p:cNvPr id="7" name="Рисунок 6" descr="Пиксель-арт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83250" y="5184000"/>
            <a:ext cx="647619" cy="634921"/>
          </a:xfrm>
          <a:prstGeom prst="rect">
            <a:avLst/>
          </a:prstGeom>
        </p:spPr>
      </p:pic>
      <p:pic>
        <p:nvPicPr>
          <p:cNvPr id="8" name="Рисунок 7" descr="Пиксель-арт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1600" y="5184000"/>
            <a:ext cx="647619" cy="634921"/>
          </a:xfrm>
          <a:prstGeom prst="rect">
            <a:avLst/>
          </a:prstGeom>
        </p:spPr>
      </p:pic>
      <p:pic>
        <p:nvPicPr>
          <p:cNvPr id="9" name="Рисунок 8" descr="Пиксель-арт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05650" y="5184000"/>
            <a:ext cx="647619" cy="634921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82600" y="806450"/>
            <a:ext cx="8267700" cy="56015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400" b="1" u="sng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Цель урока: </a:t>
            </a:r>
            <a:r>
              <a:rPr lang="ru-RU" sz="2000" u="sng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создать пиксельное изображение рыбки.</a:t>
            </a:r>
          </a:p>
          <a:p>
            <a:pPr algn="just"/>
            <a:endParaRPr lang="ru-RU" sz="2000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ru-RU" sz="24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Задачи:</a:t>
            </a:r>
          </a:p>
          <a:p>
            <a:pPr algn="just">
              <a:lnSpc>
                <a:spcPct val="150000"/>
              </a:lnSpc>
              <a:buClr>
                <a:schemeClr val="accent2">
                  <a:lumMod val="75000"/>
                </a:schemeClr>
              </a:buClr>
              <a:buFont typeface="Wingdings" pitchFamily="2" charset="2"/>
              <a:buChar char="§"/>
            </a:pPr>
            <a:r>
              <a:rPr lang="ru-RU" sz="20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 научиться рисовать </a:t>
            </a:r>
            <a:r>
              <a:rPr lang="ru-RU" sz="2000" dirty="0" err="1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пиксель-арт</a:t>
            </a:r>
            <a:r>
              <a:rPr lang="ru-RU" sz="20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;</a:t>
            </a:r>
          </a:p>
          <a:p>
            <a:pPr algn="just">
              <a:lnSpc>
                <a:spcPct val="150000"/>
              </a:lnSpc>
              <a:buClr>
                <a:schemeClr val="accent2">
                  <a:lumMod val="75000"/>
                </a:schemeClr>
              </a:buClr>
              <a:buFont typeface="Wingdings" pitchFamily="2" charset="2"/>
              <a:buChar char="§"/>
            </a:pPr>
            <a:r>
              <a:rPr lang="ru-RU" sz="20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 изучить теоретические основы создания пиксельной графики;</a:t>
            </a:r>
          </a:p>
          <a:p>
            <a:pPr algn="just">
              <a:lnSpc>
                <a:spcPct val="150000"/>
              </a:lnSpc>
              <a:buClr>
                <a:schemeClr val="accent2">
                  <a:lumMod val="75000"/>
                </a:schemeClr>
              </a:buClr>
              <a:buFont typeface="Wingdings" pitchFamily="2" charset="2"/>
              <a:buChar char="§"/>
            </a:pPr>
            <a:r>
              <a:rPr lang="ru-RU" sz="20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 научиться использовать современные компьютерные технологии;</a:t>
            </a:r>
          </a:p>
          <a:p>
            <a:pPr algn="just">
              <a:lnSpc>
                <a:spcPct val="150000"/>
              </a:lnSpc>
              <a:buClr>
                <a:schemeClr val="accent2">
                  <a:lumMod val="75000"/>
                </a:schemeClr>
              </a:buClr>
              <a:buFont typeface="Wingdings" pitchFamily="2" charset="2"/>
              <a:buChar char="§"/>
            </a:pPr>
            <a:r>
              <a:rPr lang="ru-RU" sz="20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 сформировать умение анализировать свою работу.</a:t>
            </a:r>
          </a:p>
          <a:p>
            <a:pPr algn="just">
              <a:buClr>
                <a:schemeClr val="accent2">
                  <a:lumMod val="75000"/>
                </a:schemeClr>
              </a:buClr>
              <a:buFont typeface="Wingdings" pitchFamily="2" charset="2"/>
              <a:buChar char="§"/>
            </a:pPr>
            <a:endParaRPr lang="ru-RU" sz="2000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ru-RU" sz="24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Материалы:</a:t>
            </a:r>
          </a:p>
          <a:p>
            <a:pPr algn="just">
              <a:lnSpc>
                <a:spcPct val="150000"/>
              </a:lnSpc>
              <a:buClr>
                <a:schemeClr val="accent2">
                  <a:lumMod val="75000"/>
                </a:schemeClr>
              </a:buClr>
              <a:buFont typeface="Wingdings" pitchFamily="2" charset="2"/>
              <a:buChar char="§"/>
            </a:pPr>
            <a:r>
              <a:rPr lang="ru-RU" sz="20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 компьютер/ноутбук,</a:t>
            </a:r>
          </a:p>
          <a:p>
            <a:pPr algn="just">
              <a:lnSpc>
                <a:spcPct val="150000"/>
              </a:lnSpc>
              <a:buClr>
                <a:schemeClr val="accent2">
                  <a:lumMod val="75000"/>
                </a:schemeClr>
              </a:buClr>
              <a:buFont typeface="Wingdings" pitchFamily="2" charset="2"/>
              <a:buChar char="§"/>
            </a:pPr>
            <a:r>
              <a:rPr lang="ru-RU" sz="20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 компьютерная мышь/графический планшет,</a:t>
            </a:r>
          </a:p>
          <a:p>
            <a:pPr algn="just">
              <a:lnSpc>
                <a:spcPct val="150000"/>
              </a:lnSpc>
              <a:buClr>
                <a:schemeClr val="accent2">
                  <a:lumMod val="75000"/>
                </a:schemeClr>
              </a:buClr>
              <a:buFont typeface="Wingdings" pitchFamily="2" charset="2"/>
              <a:buChar char="§"/>
            </a:pPr>
            <a:r>
              <a:rPr lang="ru-RU" sz="20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 программа </a:t>
            </a:r>
            <a:r>
              <a:rPr lang="en-US" sz="20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Adobe Photoshop</a:t>
            </a:r>
            <a:r>
              <a:rPr lang="ru-RU" sz="20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.</a:t>
            </a:r>
            <a:endParaRPr lang="ru-RU" sz="2000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714356"/>
            <a:ext cx="9144000" cy="5860180"/>
          </a:xfrm>
        </p:spPr>
        <p:txBody>
          <a:bodyPr/>
          <a:lstStyle/>
          <a:p>
            <a:pPr algn="ctr">
              <a:buNone/>
            </a:pPr>
            <a:r>
              <a:rPr lang="ru-RU" sz="20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Интерфейс программы </a:t>
            </a:r>
            <a:r>
              <a:rPr lang="en-US" sz="20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Adobe Photoshop</a:t>
            </a:r>
          </a:p>
          <a:p>
            <a:endParaRPr lang="ru-RU" dirty="0"/>
          </a:p>
        </p:txBody>
      </p:sp>
      <p:pic>
        <p:nvPicPr>
          <p:cNvPr id="1027" name="Picture 3" descr="D:\Изограф\Программа цифровая живопись\instr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7003" y="1224000"/>
            <a:ext cx="8329994" cy="523579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57158" y="928670"/>
            <a:ext cx="8358246" cy="54107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ru-RU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ru-RU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 - </a:t>
            </a:r>
            <a:r>
              <a:rPr lang="ru-RU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Строка меню. </a:t>
            </a:r>
            <a:r>
              <a:rPr lang="ru-RU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Представляет собой выпадающие списки, в которых находится доступ ко всем настройкам и командам программы.</a:t>
            </a:r>
          </a:p>
          <a:p>
            <a:pPr algn="just">
              <a:lnSpc>
                <a:spcPct val="120000"/>
              </a:lnSpc>
            </a:pPr>
            <a:endParaRPr lang="ru-RU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ru-RU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ru-RU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 - </a:t>
            </a:r>
            <a:r>
              <a:rPr lang="ru-RU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Панель параметров инструментов.</a:t>
            </a:r>
            <a:r>
              <a:rPr lang="ru-RU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При выборе инструмента в этой панели появляется доступ к его основным параметрам.</a:t>
            </a:r>
          </a:p>
          <a:p>
            <a:pPr algn="just">
              <a:lnSpc>
                <a:spcPct val="120000"/>
              </a:lnSpc>
            </a:pPr>
            <a:endParaRPr lang="ru-RU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ru-RU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3 - Панель инструментов.</a:t>
            </a:r>
            <a:r>
              <a:rPr lang="ru-RU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В этой панели располагается большинство инструментов, которые сгруппированы в значки. При нажатии правой кнопкой мыши на значок инструмента откроется список его разновидностей.</a:t>
            </a:r>
          </a:p>
          <a:p>
            <a:pPr algn="just">
              <a:lnSpc>
                <a:spcPct val="120000"/>
              </a:lnSpc>
            </a:pPr>
            <a:endParaRPr lang="ru-RU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ru-RU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4</a:t>
            </a:r>
            <a:r>
              <a:rPr lang="ru-RU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 - </a:t>
            </a:r>
            <a:r>
              <a:rPr lang="ru-RU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Панель рабочей среды программы. </a:t>
            </a:r>
            <a:r>
              <a:rPr lang="ru-RU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Здесь можно поменять рабочую среду в зависимости от потребностей пользователя и спецификации его работы.</a:t>
            </a:r>
          </a:p>
          <a:p>
            <a:pPr algn="just">
              <a:lnSpc>
                <a:spcPct val="120000"/>
              </a:lnSpc>
            </a:pPr>
            <a:endParaRPr lang="ru-RU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ru-RU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5</a:t>
            </a:r>
            <a:r>
              <a:rPr lang="ru-RU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 - </a:t>
            </a:r>
            <a:r>
              <a:rPr lang="ru-RU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Панели настроек инструментов, слоев, цветов и т.д. </a:t>
            </a:r>
            <a:r>
              <a:rPr lang="ru-RU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Данные панели позволят расширить функционал.</a:t>
            </a:r>
            <a:endParaRPr lang="ru-RU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642918"/>
            <a:ext cx="8429684" cy="928694"/>
          </a:xfrm>
        </p:spPr>
        <p:txBody>
          <a:bodyPr>
            <a:normAutofit fontScale="90000"/>
          </a:bodyPr>
          <a:lstStyle/>
          <a:p>
            <a:pPr algn="ctr">
              <a:lnSpc>
                <a:spcPct val="120000"/>
              </a:lnSpc>
            </a:pPr>
            <a:r>
              <a:rPr lang="ru-RU" sz="2700" b="1" dirty="0" smtClean="0">
                <a:latin typeface="Arial" pitchFamily="34" charset="0"/>
                <a:cs typeface="Arial" pitchFamily="34" charset="0"/>
              </a:rPr>
              <a:t>Настройки </a:t>
            </a:r>
            <a:r>
              <a:rPr lang="en-US" sz="2700" b="1" dirty="0" smtClean="0">
                <a:latin typeface="Arial" pitchFamily="34" charset="0"/>
                <a:cs typeface="Arial" pitchFamily="34" charset="0"/>
              </a:rPr>
              <a:t>Photoshop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2400" dirty="0" smtClean="0">
                <a:latin typeface="Arial" pitchFamily="34" charset="0"/>
                <a:cs typeface="Arial" pitchFamily="34" charset="0"/>
              </a:rPr>
            </a:br>
            <a:r>
              <a:rPr lang="ru-RU" sz="2200" dirty="0" smtClean="0">
                <a:latin typeface="Arial" pitchFamily="34" charset="0"/>
                <a:cs typeface="Arial" pitchFamily="34" charset="0"/>
              </a:rPr>
              <a:t>Строка меню – </a:t>
            </a:r>
            <a:r>
              <a:rPr lang="ru-RU" sz="2200" dirty="0" smtClean="0">
                <a:latin typeface="Arial" pitchFamily="34" charset="0"/>
                <a:cs typeface="Arial" pitchFamily="34" charset="0"/>
              </a:rPr>
              <a:t>Редактирование – </a:t>
            </a:r>
            <a:r>
              <a:rPr lang="ru-RU" sz="2200" dirty="0" smtClean="0">
                <a:latin typeface="Arial" pitchFamily="34" charset="0"/>
                <a:cs typeface="Arial" pitchFamily="34" charset="0"/>
              </a:rPr>
              <a:t>Настройки</a:t>
            </a:r>
            <a:r>
              <a:rPr lang="ru-RU" sz="2200" dirty="0" smtClean="0">
                <a:latin typeface="Arial" pitchFamily="34" charset="0"/>
                <a:cs typeface="Arial" pitchFamily="34" charset="0"/>
              </a:rPr>
              <a:t> – Основные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Содержимое 3" descr="1 Настройки фотошопа Редактирование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62151" y="1620000"/>
            <a:ext cx="3819699" cy="4896000"/>
          </a:xfrm>
          <a:ln w="6350" cap="sq">
            <a:solidFill>
              <a:schemeClr val="tx1"/>
            </a:solidFill>
            <a:miter lim="800000"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642918"/>
            <a:ext cx="8429684" cy="928694"/>
          </a:xfrm>
        </p:spPr>
        <p:txBody>
          <a:bodyPr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Настройки 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Photoshop</a:t>
            </a:r>
            <a:r>
              <a:rPr lang="ru-RU" sz="20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2000" b="1" dirty="0" smtClean="0"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latin typeface="Arial" pitchFamily="34" charset="0"/>
                <a:cs typeface="Arial" pitchFamily="34" charset="0"/>
              </a:rPr>
              <a:t>Основные – Интерполяция: По соседним пикселям – ОК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Содержимое 4" descr="2 Настройки Основные Интерполяция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32000" y="1643050"/>
            <a:ext cx="8280000" cy="1410330"/>
          </a:xfrm>
          <a:ln w="6350" cap="sq">
            <a:solidFill>
              <a:schemeClr val="tx1"/>
            </a:solidFill>
            <a:miter lim="800000"/>
          </a:ln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428596" y="3071810"/>
            <a:ext cx="2928958" cy="3000396"/>
          </a:xfrm>
          <a:prstGeom prst="rect">
            <a:avLst/>
          </a:prstGeom>
        </p:spPr>
        <p:txBody>
          <a:bodyPr vert="horz" anchor="ctr">
            <a:noAutofit/>
          </a:bodyPr>
          <a:lstStyle/>
          <a:p>
            <a:pPr algn="ctr">
              <a:lnSpc>
                <a:spcPct val="150000"/>
              </a:lnSpc>
            </a:pPr>
            <a:r>
              <a:rPr lang="ru-RU" sz="20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Единицы измерения:</a:t>
            </a:r>
          </a:p>
          <a:p>
            <a:pPr algn="ctr">
              <a:lnSpc>
                <a:spcPct val="150000"/>
              </a:lnSpc>
            </a:pPr>
            <a:r>
              <a:rPr lang="ru-RU" sz="20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Линейки: Пиксели</a:t>
            </a:r>
          </a:p>
          <a:p>
            <a:pPr algn="ctr">
              <a:lnSpc>
                <a:spcPct val="150000"/>
              </a:lnSpc>
            </a:pPr>
            <a:r>
              <a:rPr lang="ru-RU" sz="20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Текст: Пиксели</a:t>
            </a:r>
          </a:p>
          <a:p>
            <a:pPr algn="ctr">
              <a:lnSpc>
                <a:spcPct val="150000"/>
              </a:lnSpc>
            </a:pPr>
            <a:r>
              <a:rPr lang="ru-RU" sz="20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Ширина:1 пункт</a:t>
            </a:r>
          </a:p>
          <a:p>
            <a:pPr algn="ctr">
              <a:lnSpc>
                <a:spcPct val="150000"/>
              </a:lnSpc>
            </a:pPr>
            <a:r>
              <a:rPr lang="ru-RU" sz="20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Средник: 1 пункт</a:t>
            </a:r>
            <a:endParaRPr lang="ru-RU" sz="2000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Рисунок 6" descr="3 Единицы измерения.jpg"/>
          <p:cNvPicPr>
            <a:picLocks noChangeAspect="1"/>
          </p:cNvPicPr>
          <p:nvPr/>
        </p:nvPicPr>
        <p:blipFill>
          <a:blip r:embed="rId3"/>
          <a:srcRect r="56744"/>
          <a:stretch>
            <a:fillRect/>
          </a:stretch>
        </p:blipFill>
        <p:spPr>
          <a:xfrm>
            <a:off x="3492000" y="3276000"/>
            <a:ext cx="5225025" cy="3022600"/>
          </a:xfrm>
          <a:prstGeom prst="rect">
            <a:avLst/>
          </a:prstGeom>
          <a:ln w="6350" cap="sq">
            <a:solidFill>
              <a:schemeClr val="tx1"/>
            </a:solidFill>
            <a:miter lim="800000"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642918"/>
            <a:ext cx="8429684" cy="928694"/>
          </a:xfrm>
        </p:spPr>
        <p:txBody>
          <a:bodyPr>
            <a:normAutofit fontScale="90000"/>
          </a:bodyPr>
          <a:lstStyle/>
          <a:p>
            <a:pPr algn="ctr">
              <a:lnSpc>
                <a:spcPct val="120000"/>
              </a:lnSpc>
            </a:pPr>
            <a:r>
              <a:rPr lang="ru-RU" sz="2700" b="1" dirty="0" smtClean="0">
                <a:latin typeface="Arial" pitchFamily="34" charset="0"/>
                <a:cs typeface="Arial" pitchFamily="34" charset="0"/>
              </a:rPr>
              <a:t>Настройки </a:t>
            </a:r>
            <a:r>
              <a:rPr lang="en-US" sz="2700" b="1" dirty="0" smtClean="0">
                <a:latin typeface="Arial" pitchFamily="34" charset="0"/>
                <a:cs typeface="Arial" pitchFamily="34" charset="0"/>
              </a:rPr>
              <a:t>Photoshop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2400" dirty="0" smtClean="0">
                <a:latin typeface="Arial" pitchFamily="34" charset="0"/>
                <a:cs typeface="Arial" pitchFamily="34" charset="0"/>
              </a:rPr>
            </a:b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357158" y="1357298"/>
            <a:ext cx="8429684" cy="1071570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0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Направляющие, сетка и фрагменты – Сетка:</a:t>
            </a:r>
          </a:p>
          <a:p>
            <a:pPr marL="0" indent="0"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0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Линия через каждые: </a:t>
            </a:r>
            <a:r>
              <a:rPr lang="ru-RU" sz="2000" u="sng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1 Пиксели</a:t>
            </a:r>
            <a:r>
              <a:rPr lang="ru-RU" sz="20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	Внутреннее деление на: </a:t>
            </a:r>
            <a:r>
              <a:rPr lang="ru-RU" sz="2000" u="sng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1</a:t>
            </a:r>
            <a:endParaRPr lang="ru-RU" sz="2000" u="sng" dirty="0"/>
          </a:p>
        </p:txBody>
      </p:sp>
      <p:pic>
        <p:nvPicPr>
          <p:cNvPr id="8" name="Рисунок 7" descr="4 Направляющие, сетка и фрагменты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2000" y="2714620"/>
            <a:ext cx="8280000" cy="2434694"/>
          </a:xfrm>
          <a:prstGeom prst="rect">
            <a:avLst/>
          </a:prstGeom>
          <a:ln w="6350" cap="sq">
            <a:solidFill>
              <a:schemeClr val="tx1"/>
            </a:solidFill>
            <a:miter lim="800000"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642918"/>
            <a:ext cx="8429684" cy="928694"/>
          </a:xfrm>
        </p:spPr>
        <p:txBody>
          <a:bodyPr>
            <a:normAutofit fontScale="90000"/>
          </a:bodyPr>
          <a:lstStyle/>
          <a:p>
            <a:pPr algn="ctr">
              <a:lnSpc>
                <a:spcPct val="120000"/>
              </a:lnSpc>
            </a:pPr>
            <a:r>
              <a:rPr lang="ru-RU" sz="2700" b="1" dirty="0" smtClean="0">
                <a:latin typeface="Arial" pitchFamily="34" charset="0"/>
                <a:cs typeface="Arial" pitchFamily="34" charset="0"/>
              </a:rPr>
              <a:t>Создание файла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2400" dirty="0" smtClean="0">
                <a:latin typeface="Arial" pitchFamily="34" charset="0"/>
                <a:cs typeface="Arial" pitchFamily="34" charset="0"/>
              </a:rPr>
            </a:br>
            <a:r>
              <a:rPr lang="ru-RU" sz="2200" dirty="0" smtClean="0">
                <a:latin typeface="Arial" pitchFamily="34" charset="0"/>
                <a:cs typeface="Arial" pitchFamily="34" charset="0"/>
              </a:rPr>
              <a:t>Строка меню – Файл – Создать 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(Ctrl</a:t>
            </a:r>
            <a:r>
              <a:rPr lang="ru-RU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+</a:t>
            </a:r>
            <a:r>
              <a:rPr lang="ru-RU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N</a:t>
            </a:r>
            <a:r>
              <a:rPr lang="ru-RU" sz="2200" dirty="0" smtClean="0">
                <a:latin typeface="Arial" pitchFamily="34" charset="0"/>
                <a:cs typeface="Arial" pitchFamily="34" charset="0"/>
              </a:rPr>
              <a:t>) – ОК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Содержимое 3" descr="1 Настройки фотошопа Редактирование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92000" y="3312010"/>
            <a:ext cx="7560000" cy="2938862"/>
          </a:xfrm>
          <a:ln w="6350" cap="sq">
            <a:solidFill>
              <a:schemeClr val="tx1"/>
            </a:solidFill>
            <a:miter lim="800000"/>
          </a:ln>
        </p:spPr>
      </p:pic>
      <p:sp>
        <p:nvSpPr>
          <p:cNvPr id="5" name="Прямоугольник 4"/>
          <p:cNvSpPr/>
          <p:nvPr/>
        </p:nvSpPr>
        <p:spPr>
          <a:xfrm>
            <a:off x="349250" y="1651000"/>
            <a:ext cx="8445500" cy="16435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40000"/>
              </a:lnSpc>
            </a:pPr>
            <a:r>
              <a:rPr lang="ru-RU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Ширина: </a:t>
            </a:r>
            <a:r>
              <a:rPr lang="ru-RU" u="sng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50 пикселей</a:t>
            </a:r>
            <a:r>
              <a:rPr lang="ru-RU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; высота: </a:t>
            </a:r>
            <a:r>
              <a:rPr lang="ru-RU" u="sng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50 пикселей</a:t>
            </a:r>
          </a:p>
          <a:p>
            <a:pPr algn="ctr">
              <a:lnSpc>
                <a:spcPct val="140000"/>
              </a:lnSpc>
            </a:pPr>
            <a:r>
              <a:rPr lang="ru-RU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Разрешение: </a:t>
            </a:r>
            <a:r>
              <a:rPr lang="ru-RU" u="sng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72</a:t>
            </a:r>
            <a:r>
              <a:rPr lang="ru-RU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пикселя/ дюйм</a:t>
            </a:r>
            <a:endParaRPr lang="ru-RU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140000"/>
              </a:lnSpc>
            </a:pPr>
            <a:r>
              <a:rPr lang="ru-RU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Цветовой режим: Цвета RGB (8-бит)</a:t>
            </a:r>
          </a:p>
          <a:p>
            <a:pPr algn="ctr">
              <a:lnSpc>
                <a:spcPct val="140000"/>
              </a:lnSpc>
            </a:pPr>
            <a:r>
              <a:rPr lang="ru-RU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Содержимое фона: Белый фон</a:t>
            </a:r>
            <a:endParaRPr lang="ru-RU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642918"/>
            <a:ext cx="8429684" cy="928694"/>
          </a:xfrm>
        </p:spPr>
        <p:txBody>
          <a:bodyPr>
            <a:normAutofit fontScale="90000"/>
          </a:bodyPr>
          <a:lstStyle/>
          <a:p>
            <a:pPr algn="ctr">
              <a:lnSpc>
                <a:spcPct val="120000"/>
              </a:lnSpc>
            </a:pPr>
            <a:r>
              <a:rPr lang="ru-RU" sz="2700" b="1" dirty="0" smtClean="0">
                <a:latin typeface="Arial" pitchFamily="34" charset="0"/>
                <a:cs typeface="Arial" pitchFamily="34" charset="0"/>
              </a:rPr>
              <a:t>Настройка инструментов «Карандаш» и «Ластик»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2400" dirty="0" smtClean="0">
                <a:latin typeface="Arial" pitchFamily="34" charset="0"/>
                <a:cs typeface="Arial" pitchFamily="34" charset="0"/>
              </a:rPr>
            </a:b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49250" y="1206500"/>
            <a:ext cx="8445500" cy="33609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buClr>
                <a:schemeClr val="accent2">
                  <a:lumMod val="75000"/>
                </a:schemeClr>
              </a:buClr>
              <a:buFont typeface="Wingdings" pitchFamily="2" charset="2"/>
              <a:buChar char="§"/>
            </a:pPr>
            <a:r>
              <a:rPr lang="ru-RU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 На панели инструментов нужно выбрать инструмент «Кисть». Затем в выпадающем меню выбрать инструмент «</a:t>
            </a:r>
            <a:r>
              <a:rPr lang="ru-RU" u="sng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Карандаш</a:t>
            </a:r>
            <a:r>
              <a:rPr lang="ru-RU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» и установить размер в 1 пиксель. Данный инструмент также можно вызвать нажатием кнопки «В».</a:t>
            </a:r>
          </a:p>
          <a:p>
            <a:pPr algn="just">
              <a:lnSpc>
                <a:spcPct val="150000"/>
              </a:lnSpc>
              <a:buClr>
                <a:schemeClr val="accent2">
                  <a:lumMod val="75000"/>
                </a:schemeClr>
              </a:buClr>
              <a:buFont typeface="Wingdings" pitchFamily="2" charset="2"/>
              <a:buChar char="§"/>
            </a:pPr>
            <a:endParaRPr lang="ru-RU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  <a:buClr>
                <a:schemeClr val="accent2">
                  <a:lumMod val="75000"/>
                </a:schemeClr>
              </a:buClr>
              <a:buFont typeface="Wingdings" pitchFamily="2" charset="2"/>
              <a:buChar char="§"/>
            </a:pPr>
            <a:r>
              <a:rPr lang="ru-RU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 На панели инструментов нужно выбрать инструмент </a:t>
            </a:r>
            <a:r>
              <a:rPr lang="ru-RU" u="sng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«Ластик»</a:t>
            </a:r>
            <a:r>
              <a:rPr lang="ru-RU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и задать для него размер в 1 пиксель. Затем на панели параметров инструмента выбрать режим «Карандаш». «Ластик» можно вызвать нажатием кнопки «Е».</a:t>
            </a:r>
          </a:p>
          <a:p>
            <a:pPr indent="360000" algn="just">
              <a:lnSpc>
                <a:spcPct val="130000"/>
              </a:lnSpc>
            </a:pPr>
            <a:endParaRPr lang="ru-RU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Рисунок 3" descr="Выбор  инструмента Карандаш.png"/>
          <p:cNvPicPr>
            <a:picLocks noChangeAspect="1"/>
          </p:cNvPicPr>
          <p:nvPr/>
        </p:nvPicPr>
        <p:blipFill>
          <a:blip r:embed="rId2"/>
          <a:srcRect t="8426" r="11002" b="10833"/>
          <a:stretch>
            <a:fillRect/>
          </a:stretch>
        </p:blipFill>
        <p:spPr>
          <a:xfrm>
            <a:off x="324000" y="4680000"/>
            <a:ext cx="2804521" cy="1368000"/>
          </a:xfrm>
          <a:prstGeom prst="rect">
            <a:avLst/>
          </a:prstGeom>
          <a:ln w="6350" cap="sq">
            <a:solidFill>
              <a:schemeClr val="tx1"/>
            </a:solidFill>
            <a:miter lim="800000"/>
          </a:ln>
        </p:spPr>
      </p:pic>
      <p:pic>
        <p:nvPicPr>
          <p:cNvPr id="5" name="Рисунок 4" descr="6 Настройки Карандаш.jpg"/>
          <p:cNvPicPr>
            <a:picLocks noChangeAspect="1"/>
          </p:cNvPicPr>
          <p:nvPr/>
        </p:nvPicPr>
        <p:blipFill>
          <a:blip r:embed="rId3"/>
          <a:srcRect l="1005" r="5026"/>
          <a:stretch>
            <a:fillRect/>
          </a:stretch>
        </p:blipFill>
        <p:spPr>
          <a:xfrm>
            <a:off x="3268007" y="4680000"/>
            <a:ext cx="2607986" cy="1368000"/>
          </a:xfrm>
          <a:prstGeom prst="rect">
            <a:avLst/>
          </a:prstGeom>
          <a:ln w="6350" cap="sq">
            <a:solidFill>
              <a:schemeClr val="tx1"/>
            </a:solidFill>
            <a:miter lim="800000"/>
          </a:ln>
        </p:spPr>
      </p:pic>
      <p:pic>
        <p:nvPicPr>
          <p:cNvPr id="7" name="Рисунок 6" descr="7 Настройки Ластик.jpg"/>
          <p:cNvPicPr>
            <a:picLocks noChangeAspect="1"/>
          </p:cNvPicPr>
          <p:nvPr/>
        </p:nvPicPr>
        <p:blipFill>
          <a:blip r:embed="rId4"/>
          <a:srcRect l="1005" r="-2010"/>
          <a:stretch>
            <a:fillRect/>
          </a:stretch>
        </p:blipFill>
        <p:spPr>
          <a:xfrm>
            <a:off x="6012000" y="4680000"/>
            <a:ext cx="2803298" cy="1368000"/>
          </a:xfrm>
          <a:prstGeom prst="rect">
            <a:avLst/>
          </a:prstGeom>
          <a:ln w="6350" cap="sq">
            <a:solidFill>
              <a:schemeClr val="tx1"/>
            </a:solidFill>
            <a:miter lim="800000"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642918"/>
            <a:ext cx="8429684" cy="928694"/>
          </a:xfrm>
        </p:spPr>
        <p:txBody>
          <a:bodyPr>
            <a:normAutofit fontScale="90000"/>
          </a:bodyPr>
          <a:lstStyle/>
          <a:p>
            <a:pPr algn="ctr">
              <a:lnSpc>
                <a:spcPct val="120000"/>
              </a:lnSpc>
            </a:pPr>
            <a:r>
              <a:rPr lang="ru-RU" sz="2700" b="1" dirty="0" smtClean="0">
                <a:latin typeface="Arial" pitchFamily="34" charset="0"/>
                <a:cs typeface="Arial" pitchFamily="34" charset="0"/>
              </a:rPr>
              <a:t>Показ сетки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2400" dirty="0" smtClean="0">
                <a:latin typeface="Arial" pitchFamily="34" charset="0"/>
                <a:cs typeface="Arial" pitchFamily="34" charset="0"/>
              </a:rPr>
            </a:b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49250" y="1117600"/>
            <a:ext cx="8445500" cy="1791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buClr>
                <a:schemeClr val="accent2">
                  <a:lumMod val="75000"/>
                </a:schemeClr>
              </a:buClr>
              <a:buFont typeface="Wingdings" pitchFamily="2" charset="2"/>
              <a:buChar char="§"/>
            </a:pPr>
            <a:r>
              <a:rPr lang="ru-RU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 Чтобы показать, где на холсте будут располагаться пиксели, можно включить сетку. Для этого нужно в строке меню выбрать «Просмотр», далее – «Показать» – «Сетку». Или воспользоваться комбинацией клавиш «</a:t>
            </a:r>
            <a:r>
              <a:rPr lang="en-US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Ctrl</a:t>
            </a:r>
            <a:r>
              <a:rPr lang="ru-RU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» + «</a:t>
            </a:r>
            <a:r>
              <a:rPr lang="en-US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’</a:t>
            </a:r>
            <a:r>
              <a:rPr lang="ru-RU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». В дальнейшем сетку можно убрать.</a:t>
            </a:r>
            <a:endParaRPr lang="ru-RU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Рисунок 3" descr="8 Показ сетки.jpg"/>
          <p:cNvPicPr>
            <a:picLocks noChangeAspect="1"/>
          </p:cNvPicPr>
          <p:nvPr/>
        </p:nvPicPr>
        <p:blipFill>
          <a:blip r:embed="rId2"/>
          <a:srcRect b="28700"/>
          <a:stretch>
            <a:fillRect/>
          </a:stretch>
        </p:blipFill>
        <p:spPr>
          <a:xfrm>
            <a:off x="2065387" y="2952000"/>
            <a:ext cx="5013227" cy="3456000"/>
          </a:xfrm>
          <a:prstGeom prst="rect">
            <a:avLst/>
          </a:prstGeom>
          <a:ln w="6350" cap="sq">
            <a:solidFill>
              <a:schemeClr val="tx1"/>
            </a:solidFill>
            <a:miter lim="800000"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57158" y="762000"/>
            <a:ext cx="8429684" cy="58383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  <a:buClr>
                <a:schemeClr val="accent2">
                  <a:lumMod val="75000"/>
                </a:schemeClr>
              </a:buClr>
              <a:buFont typeface="Wingdings" pitchFamily="2" charset="2"/>
              <a:buChar char="§"/>
            </a:pPr>
            <a:r>
              <a:rPr lang="ru-RU" sz="19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 Первый этап работы над рисунком - </a:t>
            </a:r>
            <a:r>
              <a:rPr lang="ru-RU" sz="19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добавление контура основы рыбки.</a:t>
            </a:r>
          </a:p>
          <a:p>
            <a:pPr algn="just">
              <a:lnSpc>
                <a:spcPct val="130000"/>
              </a:lnSpc>
              <a:buClr>
                <a:schemeClr val="accent2">
                  <a:lumMod val="75000"/>
                </a:schemeClr>
              </a:buClr>
              <a:buFont typeface="Wingdings" pitchFamily="2" charset="2"/>
              <a:buChar char="§"/>
            </a:pPr>
            <a:r>
              <a:rPr lang="ru-RU" sz="19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ru-RU" sz="19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Нужно создать новый прозрачный слой поверх ранее созданного слоя «Фон». Это можно сделать </a:t>
            </a:r>
            <a:r>
              <a:rPr lang="ru-RU" sz="1900" u="sng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3 разными способами:</a:t>
            </a:r>
          </a:p>
          <a:p>
            <a:pPr algn="just">
              <a:lnSpc>
                <a:spcPct val="130000"/>
              </a:lnSpc>
            </a:pPr>
            <a:r>
              <a:rPr lang="ru-RU" sz="19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19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</a:br>
            <a:r>
              <a:rPr lang="ru-RU" sz="19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1) </a:t>
            </a:r>
            <a:r>
              <a:rPr lang="ru-RU" sz="19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Строка меню – «Слои» – «Новый» – «Слой».</a:t>
            </a:r>
          </a:p>
          <a:p>
            <a:pPr algn="just">
              <a:lnSpc>
                <a:spcPct val="130000"/>
              </a:lnSpc>
            </a:pPr>
            <a:r>
              <a:rPr lang="ru-RU" sz="19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2) </a:t>
            </a:r>
            <a:r>
              <a:rPr lang="ru-RU" sz="19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Нажатие на иконку с загнутым листом в нижней части панели слоев.</a:t>
            </a:r>
          </a:p>
          <a:p>
            <a:pPr algn="just">
              <a:lnSpc>
                <a:spcPct val="130000"/>
              </a:lnSpc>
            </a:pPr>
            <a:r>
              <a:rPr lang="ru-RU" sz="19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3) </a:t>
            </a:r>
            <a:r>
              <a:rPr lang="ru-RU" sz="19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Одновременное нажатие клавиш «</a:t>
            </a:r>
            <a:r>
              <a:rPr lang="ru-RU" sz="1900" dirty="0" err="1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Ctrl</a:t>
            </a:r>
            <a:r>
              <a:rPr lang="ru-RU" sz="19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» + «</a:t>
            </a:r>
            <a:r>
              <a:rPr lang="ru-RU" sz="1900" dirty="0" err="1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Shift</a:t>
            </a:r>
            <a:r>
              <a:rPr lang="ru-RU" sz="19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» + «N».</a:t>
            </a:r>
          </a:p>
          <a:p>
            <a:pPr algn="just">
              <a:lnSpc>
                <a:spcPct val="130000"/>
              </a:lnSpc>
            </a:pPr>
            <a:endParaRPr lang="ru-RU" sz="1900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30000"/>
              </a:lnSpc>
              <a:buClr>
                <a:schemeClr val="accent2">
                  <a:lumMod val="75000"/>
                </a:schemeClr>
              </a:buClr>
              <a:buFont typeface="Wingdings" pitchFamily="2" charset="2"/>
              <a:buChar char="§"/>
            </a:pPr>
            <a:r>
              <a:rPr lang="ru-RU" sz="19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 На данном этапе контур не является окончательным и может быть изменен в процессе работы над рисунком.</a:t>
            </a:r>
          </a:p>
          <a:p>
            <a:pPr algn="just">
              <a:lnSpc>
                <a:spcPct val="130000"/>
              </a:lnSpc>
            </a:pPr>
            <a:endParaRPr lang="ru-RU" sz="1900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30000"/>
              </a:lnSpc>
              <a:buClr>
                <a:schemeClr val="accent2">
                  <a:lumMod val="75000"/>
                </a:schemeClr>
              </a:buClr>
              <a:buFont typeface="Wingdings" pitchFamily="2" charset="2"/>
              <a:buChar char="§"/>
            </a:pPr>
            <a:r>
              <a:rPr lang="ru-RU" sz="19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 Важно:</a:t>
            </a:r>
            <a:r>
              <a:rPr lang="ru-RU" sz="19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 каждый новый элемент рисунка желательно добавлять на новый прозрачный слой, чтобы иметь возможность вернуться к нему позже и откорректировать.</a:t>
            </a:r>
            <a:endParaRPr lang="ru-RU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Изограф\Программа цифровая живопись\1 Основа рыбки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6789" y="1116000"/>
            <a:ext cx="8710422" cy="5298694"/>
          </a:xfrm>
          <a:prstGeom prst="rect">
            <a:avLst/>
          </a:prstGeom>
          <a:noFill/>
          <a:ln w="6350" cap="flat">
            <a:solidFill>
              <a:schemeClr val="tx1"/>
            </a:solidFill>
            <a:miter lim="800000"/>
          </a:ln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357158" y="584200"/>
            <a:ext cx="8429684" cy="987412"/>
          </a:xfrm>
          <a:prstGeom prst="rect">
            <a:avLst/>
          </a:prstGeom>
        </p:spPr>
        <p:txBody>
          <a:bodyPr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Основа рыбки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57158" y="762000"/>
            <a:ext cx="8429684" cy="21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buClr>
                <a:schemeClr val="accent2">
                  <a:lumMod val="75000"/>
                </a:schemeClr>
              </a:buClr>
              <a:buFont typeface="Wingdings" pitchFamily="2" charset="2"/>
              <a:buChar char="§"/>
            </a:pPr>
            <a:r>
              <a:rPr lang="ru-RU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 На следующем этапе можно </a:t>
            </a:r>
            <a:r>
              <a:rPr lang="ru-RU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добавить</a:t>
            </a:r>
            <a:r>
              <a:rPr lang="ru-RU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плавники и глаз</a:t>
            </a:r>
            <a:r>
              <a:rPr lang="ru-RU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. Грудной плавник желательно нарисовать на новом слое, чтобы была возможность на время сделать его невидимым и отдельно работать над телом рыбки. Для отключения видимости слоя нужно нажать на иконку глаза, расположенную слева на панели слоев.</a:t>
            </a:r>
          </a:p>
        </p:txBody>
      </p:sp>
      <p:pic>
        <p:nvPicPr>
          <p:cNvPr id="4" name="Рисунок 3" descr="для слайда 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3084" y="2952000"/>
            <a:ext cx="4557833" cy="3456000"/>
          </a:xfrm>
          <a:prstGeom prst="rect">
            <a:avLst/>
          </a:prstGeom>
          <a:ln w="6350" cap="flat" cmpd="sng">
            <a:solidFill>
              <a:schemeClr val="tx1"/>
            </a:solidFill>
            <a:miter lim="800000"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Изограф\Программа цифровая живопись\1 Основа рыбки.jp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16789" y="1116000"/>
            <a:ext cx="8710422" cy="5298694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</a:ln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357158" y="584200"/>
            <a:ext cx="8429684" cy="533400"/>
          </a:xfrm>
          <a:prstGeom prst="rect">
            <a:avLst/>
          </a:prstGeom>
        </p:spPr>
        <p:txBody>
          <a:bodyPr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Добавление глаза и плавников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Изограф\Программа цифровая живопись\1 Основа рыбки.jp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16789" y="1116000"/>
            <a:ext cx="8710422" cy="5298694"/>
          </a:xfrm>
          <a:prstGeom prst="rect">
            <a:avLst/>
          </a:prstGeom>
          <a:noFill/>
          <a:ln w="6350" cap="flat">
            <a:solidFill>
              <a:schemeClr val="tx1"/>
            </a:solidFill>
            <a:miter lim="800000"/>
          </a:ln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357158" y="584200"/>
            <a:ext cx="8429684" cy="533400"/>
          </a:xfrm>
          <a:prstGeom prst="rect">
            <a:avLst/>
          </a:prstGeom>
        </p:spPr>
        <p:txBody>
          <a:bodyPr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Добавление основных цветов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Изограф\Программа цифровая живопись\1 Основа рыбки.jp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16789" y="1116000"/>
            <a:ext cx="8710422" cy="5298694"/>
          </a:xfrm>
          <a:prstGeom prst="rect">
            <a:avLst/>
          </a:prstGeom>
          <a:noFill/>
          <a:ln w="6350" cap="flat">
            <a:solidFill>
              <a:schemeClr val="tx1"/>
            </a:solidFill>
            <a:miter lim="800000"/>
          </a:ln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357158" y="584200"/>
            <a:ext cx="8429684" cy="533400"/>
          </a:xfrm>
          <a:prstGeom prst="rect">
            <a:avLst/>
          </a:prstGeom>
        </p:spPr>
        <p:txBody>
          <a:bodyPr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Добавление теней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57158" y="762000"/>
            <a:ext cx="8429684" cy="49167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buClr>
                <a:schemeClr val="accent2">
                  <a:lumMod val="75000"/>
                </a:schemeClr>
              </a:buClr>
              <a:buFont typeface="Wingdings" pitchFamily="2" charset="2"/>
              <a:buChar char="§"/>
            </a:pPr>
            <a:r>
              <a:rPr lang="ru-RU" sz="19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ru-RU" sz="19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Важно: </a:t>
            </a:r>
            <a:r>
              <a:rPr lang="ru-RU" sz="19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периодически нужно уменьшать масштаб изображения, чтобы проверять, как выглядит рисунок с изначальными размерами 50×50 пикселей, и в случае необходимости корректировать его. Для этого на панели инструментов нужно нажать на значок лупы. Затем на панели параметров инструмента выбрать «100%».</a:t>
            </a:r>
          </a:p>
          <a:p>
            <a:pPr algn="just">
              <a:lnSpc>
                <a:spcPct val="150000"/>
              </a:lnSpc>
              <a:buClr>
                <a:schemeClr val="accent2">
                  <a:lumMod val="75000"/>
                </a:schemeClr>
              </a:buClr>
            </a:pPr>
            <a:endParaRPr lang="ru-RU" sz="1900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  <a:buClr>
                <a:schemeClr val="accent2">
                  <a:lumMod val="75000"/>
                </a:schemeClr>
              </a:buClr>
              <a:buFont typeface="Wingdings" pitchFamily="2" charset="2"/>
              <a:buChar char="§"/>
            </a:pPr>
            <a:r>
              <a:rPr lang="ru-RU" sz="19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 Иконки лупы со знаком «+» и «-» соответствуют увеличению и уменьшению масштаба холста. Чтобы изменить масштаб изображения, нужно навести на него соответствующий значок лупы и нажать на левую кнопку мыши. Или воспользоваться комбинациями клавиш «</a:t>
            </a:r>
            <a:r>
              <a:rPr lang="ru-RU" sz="1900" dirty="0" err="1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Ctrl</a:t>
            </a:r>
            <a:r>
              <a:rPr lang="ru-RU" sz="19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» + «+»/ «</a:t>
            </a:r>
            <a:r>
              <a:rPr lang="ru-RU" sz="1900" dirty="0" err="1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Ctrl</a:t>
            </a:r>
            <a:r>
              <a:rPr lang="ru-RU" sz="19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» + «-».</a:t>
            </a:r>
          </a:p>
        </p:txBody>
      </p:sp>
      <p:pic>
        <p:nvPicPr>
          <p:cNvPr id="6" name="Рисунок 5" descr="Изменение масштаба.jpg"/>
          <p:cNvPicPr>
            <a:picLocks noChangeAspect="1"/>
          </p:cNvPicPr>
          <p:nvPr/>
        </p:nvPicPr>
        <p:blipFill>
          <a:blip r:embed="rId2"/>
          <a:srcRect l="1549"/>
          <a:stretch>
            <a:fillRect/>
          </a:stretch>
        </p:blipFill>
        <p:spPr>
          <a:xfrm>
            <a:off x="450000" y="5796000"/>
            <a:ext cx="8244000" cy="377507"/>
          </a:xfrm>
          <a:prstGeom prst="rect">
            <a:avLst/>
          </a:prstGeom>
          <a:ln w="6350">
            <a:solidFill>
              <a:schemeClr val="tx1"/>
            </a:solidFill>
            <a:miter lim="800000"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Изограф\Программа цифровая живопись\1 Основа рыбки.jp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16789" y="1116000"/>
            <a:ext cx="8710422" cy="5298694"/>
          </a:xfrm>
          <a:prstGeom prst="rect">
            <a:avLst/>
          </a:prstGeom>
          <a:noFill/>
          <a:ln w="6350" cap="flat">
            <a:solidFill>
              <a:schemeClr val="tx1"/>
            </a:solidFill>
            <a:miter lim="800000"/>
          </a:ln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357158" y="584200"/>
            <a:ext cx="8429684" cy="533400"/>
          </a:xfrm>
          <a:prstGeom prst="rect">
            <a:avLst/>
          </a:prstGeom>
        </p:spPr>
        <p:txBody>
          <a:bodyPr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Добавление полутона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57158" y="762000"/>
            <a:ext cx="842968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buClr>
                <a:schemeClr val="accent2">
                  <a:lumMod val="75000"/>
                </a:schemeClr>
              </a:buClr>
              <a:buFont typeface="Wingdings" pitchFamily="2" charset="2"/>
              <a:buChar char="§"/>
            </a:pPr>
            <a:r>
              <a:rPr lang="ru-RU" sz="19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ru-RU" sz="20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Подсказка: </a:t>
            </a:r>
            <a:r>
              <a:rPr lang="ru-RU" sz="20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можно не подбирать каждый раз новый цвет, а использовать цвет теней/ света, меняя прозрачность и режим кисти или слоя, на который добавляется новый элемент.</a:t>
            </a:r>
            <a:endParaRPr lang="ru-RU" sz="1900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Рисунок 6" descr="Непрозрачность Карандаша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2000" y="2376000"/>
            <a:ext cx="4500000" cy="320703"/>
          </a:xfrm>
          <a:prstGeom prst="rect">
            <a:avLst/>
          </a:prstGeom>
          <a:ln w="6350">
            <a:solidFill>
              <a:schemeClr val="tx1"/>
            </a:solidFill>
            <a:miter lim="800000"/>
          </a:ln>
        </p:spPr>
      </p:pic>
      <p:pic>
        <p:nvPicPr>
          <p:cNvPr id="8" name="Рисунок 7" descr="Полупрозрачность слоя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2772000" y="2880000"/>
            <a:ext cx="3600000" cy="3470268"/>
          </a:xfrm>
          <a:prstGeom prst="rect">
            <a:avLst/>
          </a:prstGeom>
          <a:ln w="6350">
            <a:solidFill>
              <a:schemeClr val="tx1"/>
            </a:solidFill>
            <a:miter lim="800000"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Изограф\Программа цифровая живопись\1 Основа рыбки.jp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16789" y="1116000"/>
            <a:ext cx="8710422" cy="5298694"/>
          </a:xfrm>
          <a:prstGeom prst="rect">
            <a:avLst/>
          </a:prstGeom>
          <a:noFill/>
          <a:ln w="6350" cap="flat">
            <a:solidFill>
              <a:schemeClr val="tx1"/>
            </a:solidFill>
            <a:miter lim="800000"/>
          </a:ln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357158" y="584200"/>
            <a:ext cx="8429684" cy="533400"/>
          </a:xfrm>
          <a:prstGeom prst="rect">
            <a:avLst/>
          </a:prstGeom>
        </p:spPr>
        <p:txBody>
          <a:bodyPr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Добавление света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Изограф\Программа цифровая живопись\1 Основа рыбки.jp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16789" y="1116000"/>
            <a:ext cx="8710422" cy="5298694"/>
          </a:xfrm>
          <a:prstGeom prst="rect">
            <a:avLst/>
          </a:prstGeom>
          <a:noFill/>
          <a:ln w="6350" cap="flat">
            <a:solidFill>
              <a:schemeClr val="tx1"/>
            </a:solidFill>
            <a:miter lim="800000"/>
          </a:ln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357158" y="584200"/>
            <a:ext cx="8429684" cy="533400"/>
          </a:xfrm>
          <a:prstGeom prst="rect">
            <a:avLst/>
          </a:prstGeom>
        </p:spPr>
        <p:txBody>
          <a:bodyPr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Добавление света (непрозрачность 50%)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Изограф\Программа цифровая живопись\1 Основа рыбки.jp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16789" y="1116000"/>
            <a:ext cx="8710422" cy="5298694"/>
          </a:xfrm>
          <a:prstGeom prst="rect">
            <a:avLst/>
          </a:prstGeom>
          <a:noFill/>
          <a:ln w="6350" cap="flat">
            <a:solidFill>
              <a:schemeClr val="tx1"/>
            </a:solidFill>
            <a:miter lim="800000"/>
          </a:ln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357158" y="584200"/>
            <a:ext cx="8429684" cy="533400"/>
          </a:xfrm>
          <a:prstGeom prst="rect">
            <a:avLst/>
          </a:prstGeom>
        </p:spPr>
        <p:txBody>
          <a:bodyPr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Проработка глаза.</a:t>
            </a:r>
            <a:r>
              <a:rPr kumimoji="0" lang="ru-RU" sz="2400" b="1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Добавление света, полутона, теней.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Изограф\Программа цифровая живопись\1 Основа рыбки.jp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16789" y="1116000"/>
            <a:ext cx="8710422" cy="5298694"/>
          </a:xfrm>
          <a:prstGeom prst="rect">
            <a:avLst/>
          </a:prstGeom>
          <a:noFill/>
          <a:ln w="6350" cap="flat">
            <a:solidFill>
              <a:schemeClr val="tx1"/>
            </a:solidFill>
            <a:miter lim="800000"/>
          </a:ln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357158" y="584200"/>
            <a:ext cx="8429684" cy="533400"/>
          </a:xfrm>
          <a:prstGeom prst="rect">
            <a:avLst/>
          </a:prstGeom>
        </p:spPr>
        <p:txBody>
          <a:bodyPr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Корректировка контура и деталей 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Изограф\Программа цифровая живопись\1 Основа рыбки.jp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16789" y="1116000"/>
            <a:ext cx="8710422" cy="5298694"/>
          </a:xfrm>
          <a:prstGeom prst="rect">
            <a:avLst/>
          </a:prstGeom>
          <a:noFill/>
          <a:ln w="6350" cap="flat">
            <a:solidFill>
              <a:schemeClr val="tx1"/>
            </a:solidFill>
            <a:miter lim="800000"/>
          </a:ln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357158" y="584200"/>
            <a:ext cx="8429684" cy="533400"/>
          </a:xfrm>
          <a:prstGeom prst="rect">
            <a:avLst/>
          </a:prstGeom>
        </p:spPr>
        <p:txBody>
          <a:bodyPr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Добавление полупрозрачных пикселей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Изограф\Программа цифровая живопись\1 Основа рыбки.jp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16789" y="1116000"/>
            <a:ext cx="8710422" cy="5298694"/>
          </a:xfrm>
          <a:prstGeom prst="rect">
            <a:avLst/>
          </a:prstGeom>
          <a:noFill/>
          <a:ln w="6350" cap="flat">
            <a:solidFill>
              <a:schemeClr val="tx1"/>
            </a:solidFill>
            <a:miter lim="800000"/>
          </a:ln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357158" y="584200"/>
            <a:ext cx="8429684" cy="533400"/>
          </a:xfrm>
          <a:prstGeom prst="rect">
            <a:avLst/>
          </a:prstGeom>
        </p:spPr>
        <p:txBody>
          <a:bodyPr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baseline="0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Добавление</a:t>
            </a:r>
            <a:r>
              <a:rPr lang="ru-RU" sz="2400" b="1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 деталей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Изограф\Программа цифровая живопись\1 Основа рыбки.jp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16789" y="1116000"/>
            <a:ext cx="8710422" cy="5298694"/>
          </a:xfrm>
          <a:prstGeom prst="rect">
            <a:avLst/>
          </a:prstGeom>
          <a:noFill/>
          <a:ln w="6350" cap="flat">
            <a:solidFill>
              <a:schemeClr val="tx1"/>
            </a:solidFill>
            <a:miter lim="800000"/>
          </a:ln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357158" y="584200"/>
            <a:ext cx="8429684" cy="533400"/>
          </a:xfrm>
          <a:prstGeom prst="rect">
            <a:avLst/>
          </a:prstGeom>
        </p:spPr>
        <p:txBody>
          <a:bodyPr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baseline="0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Работа над грудным плавником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Изограф\Программа цифровая живопись\1 Основа рыбки.jp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16789" y="1116000"/>
            <a:ext cx="8710422" cy="5298694"/>
          </a:xfrm>
          <a:prstGeom prst="rect">
            <a:avLst/>
          </a:prstGeom>
          <a:noFill/>
          <a:ln w="6350" cap="flat">
            <a:solidFill>
              <a:schemeClr val="tx1"/>
            </a:solidFill>
            <a:miter lim="800000"/>
          </a:ln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357158" y="584200"/>
            <a:ext cx="8429684" cy="533400"/>
          </a:xfrm>
          <a:prstGeom prst="rect">
            <a:avLst/>
          </a:prstGeom>
        </p:spPr>
        <p:txBody>
          <a:bodyPr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baseline="0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Добавление падающей тени от плавника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Изограф\Программа цифровая живопись\1 Основа рыбки.jp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16789" y="1116000"/>
            <a:ext cx="8710422" cy="5298694"/>
          </a:xfrm>
          <a:prstGeom prst="rect">
            <a:avLst/>
          </a:prstGeom>
          <a:noFill/>
          <a:ln w="6350" cap="flat">
            <a:solidFill>
              <a:schemeClr val="tx1"/>
            </a:solidFill>
            <a:miter lim="800000"/>
          </a:ln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357158" y="584200"/>
            <a:ext cx="8429684" cy="533400"/>
          </a:xfrm>
          <a:prstGeom prst="rect">
            <a:avLst/>
          </a:prstGeom>
        </p:spPr>
        <p:txBody>
          <a:bodyPr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Итоговая к</a:t>
            </a:r>
            <a:r>
              <a:rPr lang="ru-RU" sz="2400" b="1" baseline="0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орректировка рисунка и размеров холста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357158" y="717550"/>
            <a:ext cx="8429684" cy="577850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400" b="1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Итоговый результат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quarter" idx="2"/>
          </p:nvPr>
        </p:nvSpPr>
        <p:spPr>
          <a:xfrm>
            <a:off x="393700" y="1606550"/>
            <a:ext cx="4028948" cy="4988169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8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	 Масштаб 100% </a:t>
            </a:r>
            <a:endParaRPr lang="ru-RU" sz="2800" b="1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sz="quarter" idx="4"/>
          </p:nvPr>
        </p:nvSpPr>
        <p:spPr>
          <a:xfrm>
            <a:off x="4718304" y="1606550"/>
            <a:ext cx="4041775" cy="4988169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8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 Масштаб 600%</a:t>
            </a:r>
            <a:endParaRPr lang="ru-RU" sz="2800" b="1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Рисунок 9" descr="Пиксель-арт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6000" y="3996000"/>
            <a:ext cx="647619" cy="634921"/>
          </a:xfrm>
          <a:prstGeom prst="rect">
            <a:avLst/>
          </a:prstGeom>
        </p:spPr>
      </p:pic>
      <p:pic>
        <p:nvPicPr>
          <p:cNvPr id="2053" name="Picture 5" descr="D:\Изограф\Программа цифровая живопись\Без имени-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0000" y="2304000"/>
            <a:ext cx="3886200" cy="3810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800</TotalTime>
  <Words>615</Words>
  <PresentationFormat>Экран (4:3)</PresentationFormat>
  <Paragraphs>82</Paragraphs>
  <Slides>31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2" baseType="lpstr">
      <vt:lpstr>Городская</vt:lpstr>
      <vt:lpstr>Пиксель-арт. Рисунок рыбки</vt:lpstr>
      <vt:lpstr>Слайд 2</vt:lpstr>
      <vt:lpstr>Слайд 3</vt:lpstr>
      <vt:lpstr>Слайд 4</vt:lpstr>
      <vt:lpstr>Слайд 5</vt:lpstr>
      <vt:lpstr>Слайд 6</vt:lpstr>
      <vt:lpstr>Настройки Photoshop Строка меню – Редактирование – Настройки – Основные</vt:lpstr>
      <vt:lpstr>Настройки Photoshop Основные – Интерполяция: По соседним пикселям – ОК</vt:lpstr>
      <vt:lpstr>Настройки Photoshop </vt:lpstr>
      <vt:lpstr>Создание файла Строка меню – Файл – Создать (Ctrl + N) – ОК</vt:lpstr>
      <vt:lpstr>Настройка инструментов «Карандаш» и «Ластик» </vt:lpstr>
      <vt:lpstr>Показ сетки 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Урок Пиксель-арт Тема: Рисунок рыбки</dc:title>
  <dc:creator>Екатерина Тюрина</dc:creator>
  <cp:lastModifiedBy>Екатерина Тюрина</cp:lastModifiedBy>
  <cp:revision>215</cp:revision>
  <dcterms:created xsi:type="dcterms:W3CDTF">2022-02-09T19:52:40Z</dcterms:created>
  <dcterms:modified xsi:type="dcterms:W3CDTF">2022-02-14T07:22:17Z</dcterms:modified>
</cp:coreProperties>
</file>