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21"/>
  </p:notesMasterIdLst>
  <p:sldIdLst>
    <p:sldId id="256" r:id="rId2"/>
    <p:sldId id="275" r:id="rId3"/>
    <p:sldId id="287" r:id="rId4"/>
    <p:sldId id="303" r:id="rId5"/>
    <p:sldId id="305" r:id="rId6"/>
    <p:sldId id="276" r:id="rId7"/>
    <p:sldId id="292" r:id="rId8"/>
    <p:sldId id="293" r:id="rId9"/>
    <p:sldId id="294" r:id="rId10"/>
    <p:sldId id="296" r:id="rId11"/>
    <p:sldId id="297" r:id="rId12"/>
    <p:sldId id="298" r:id="rId13"/>
    <p:sldId id="299" r:id="rId14"/>
    <p:sldId id="300" r:id="rId15"/>
    <p:sldId id="301" r:id="rId16"/>
    <p:sldId id="302" r:id="rId17"/>
    <p:sldId id="290" r:id="rId18"/>
    <p:sldId id="286" r:id="rId19"/>
    <p:sldId id="270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  <a:srgbClr val="1D8E9D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8025" autoAdjust="0"/>
    <p:restoredTop sz="96433" autoAdjust="0"/>
  </p:normalViewPr>
  <p:slideViewPr>
    <p:cSldViewPr snapToGrid="0">
      <p:cViewPr>
        <p:scale>
          <a:sx n="91" d="100"/>
          <a:sy n="91" d="100"/>
        </p:scale>
        <p:origin x="-210" y="-3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BD103E-E63F-4229-BABE-3036AD9216CB}" type="datetimeFigureOut">
              <a:rPr lang="ru-RU" smtClean="0"/>
              <a:pPr/>
              <a:t>28.09.2022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573410-CF60-4187-B4E3-D5AE8D8E427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110371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89A218-1BD9-44B7-AD25-60C2204205A7}" type="datetimeFigureOut">
              <a:rPr lang="ru-RU" smtClean="0"/>
              <a:pPr/>
              <a:t>28.09.2022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89A218-1BD9-44B7-AD25-60C2204205A7}" type="datetimeFigureOut">
              <a:rPr lang="ru-RU" smtClean="0"/>
              <a:pPr/>
              <a:t>28.09.2022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89A218-1BD9-44B7-AD25-60C2204205A7}" type="datetimeFigureOut">
              <a:rPr lang="ru-RU" smtClean="0"/>
              <a:pPr/>
              <a:t>28.09.2022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89A218-1BD9-44B7-AD25-60C2204205A7}" type="datetimeFigureOut">
              <a:rPr lang="ru-RU" smtClean="0"/>
              <a:pPr/>
              <a:t>28.09.2022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89A218-1BD9-44B7-AD25-60C2204205A7}" type="datetimeFigureOut">
              <a:rPr lang="ru-RU" smtClean="0"/>
              <a:pPr/>
              <a:t>28.09.2022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89A218-1BD9-44B7-AD25-60C2204205A7}" type="datetimeFigureOut">
              <a:rPr lang="ru-RU" smtClean="0"/>
              <a:pPr/>
              <a:t>28.09.2022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89A218-1BD9-44B7-AD25-60C2204205A7}" type="datetimeFigureOut">
              <a:rPr lang="ru-RU" smtClean="0"/>
              <a:pPr/>
              <a:t>28.09.2022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89A218-1BD9-44B7-AD25-60C2204205A7}" type="datetimeFigureOut">
              <a:rPr lang="ru-RU" smtClean="0"/>
              <a:pPr/>
              <a:t>28.09.2022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89A218-1BD9-44B7-AD25-60C2204205A7}" type="datetimeFigureOut">
              <a:rPr lang="ru-RU" smtClean="0"/>
              <a:pPr/>
              <a:t>28.09.2022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89A218-1BD9-44B7-AD25-60C2204205A7}" type="datetimeFigureOut">
              <a:rPr lang="ru-RU" smtClean="0"/>
              <a:pPr/>
              <a:t>28.09.2022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89A218-1BD9-44B7-AD25-60C2204205A7}" type="datetimeFigureOut">
              <a:rPr lang="ru-RU" smtClean="0"/>
              <a:pPr/>
              <a:t>28.09.2022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389A218-1BD9-44B7-AD25-60C2204205A7}" type="datetimeFigureOut">
              <a:rPr lang="ru-RU" smtClean="0"/>
              <a:pPr/>
              <a:t>28.09.2022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A%D1%83%D1%80%D1%81%D0%BA%D0%B0%D1%8F_%D0%B3%D1%83%D0%B1%D0%B5%D1%80%D0%BD%D0%B8%D1%8F" TargetMode="Externa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Relationship Id="rId9" Type="http://schemas.openxmlformats.org/officeDocument/2006/relationships/image" Target="../media/image37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363310" y="685210"/>
            <a:ext cx="506686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FF5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«Сарафан"</a:t>
            </a:r>
            <a:endParaRPr lang="ru-RU" sz="5400" dirty="0">
              <a:solidFill>
                <a:srgbClr val="FF5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91448" y="1592562"/>
            <a:ext cx="479550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</a:rPr>
              <a:t>Проект</a:t>
            </a:r>
          </a:p>
          <a:p>
            <a:pPr algn="ctr"/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</a:rPr>
              <a:t>секция</a:t>
            </a:r>
          </a:p>
          <a:p>
            <a:pPr algn="ctr"/>
            <a:r>
              <a:rPr lang="ru-RU" sz="2400" i="1" dirty="0" smtClean="0"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</a:rPr>
              <a:t>декоративно-прикладное творчество</a:t>
            </a:r>
            <a:endParaRPr lang="ru-RU" sz="3600" dirty="0">
              <a:solidFill>
                <a:schemeClr val="accent5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310759" y="3310758"/>
            <a:ext cx="5276193" cy="2585545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</a:rPr>
              <a:t>Выполнила: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</a:rPr>
              <a:t>Перелыгина Елена Ивановна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</a:rPr>
              <a:t>, педагог дополнительного образования 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</a:rPr>
              <a:t>совместно с </a:t>
            </a:r>
            <a:endParaRPr lang="ru-RU" dirty="0" smtClean="0">
              <a:solidFill>
                <a:schemeClr val="accent5">
                  <a:lumMod val="50000"/>
                </a:schemeClr>
              </a:solidFill>
              <a:latin typeface="Monotype Corsiva" pitchFamily="66" charset="0"/>
            </a:endParaRPr>
          </a:p>
          <a:p>
            <a:pPr algn="ctr">
              <a:lnSpc>
                <a:spcPct val="150000"/>
              </a:lnSpc>
            </a:pP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</a:rPr>
              <a:t>Кулагиной Юлией и</a:t>
            </a:r>
            <a:endParaRPr lang="ru-RU" b="1" dirty="0" smtClean="0">
              <a:solidFill>
                <a:schemeClr val="accent5">
                  <a:lumMod val="50000"/>
                </a:schemeClr>
              </a:solidFill>
              <a:latin typeface="Monotype Corsiva" pitchFamily="66" charset="0"/>
            </a:endParaRPr>
          </a:p>
          <a:p>
            <a:pPr algn="ctr">
              <a:lnSpc>
                <a:spcPct val="150000"/>
              </a:lnSpc>
            </a:pP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</a:rPr>
              <a:t>обучающимися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</a:rPr>
              <a:t>творческого объединения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</a:rPr>
              <a:t>«Модница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</a:rPr>
              <a:t>»                   </a:t>
            </a:r>
          </a:p>
          <a:p>
            <a:pPr algn="ctr">
              <a:lnSpc>
                <a:spcPct val="150000"/>
              </a:lnSpc>
            </a:pP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</a:rPr>
              <a:t>МАО  ДО  ДДТ 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</a:rPr>
              <a:t>«Ровесник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</a:rPr>
              <a:t>»</a:t>
            </a:r>
            <a:endParaRPr lang="ru-RU" dirty="0">
              <a:solidFill>
                <a:schemeClr val="accent5">
                  <a:lumMod val="5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9" name="Рисунок 8" descr="H:\6d55c7e1-779f-4282-8a9d-bdc04585e33e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0422" y="788275"/>
            <a:ext cx="2325743" cy="47506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552666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1" y="294291"/>
            <a:ext cx="7886700" cy="5402316"/>
          </a:xfrm>
        </p:spPr>
        <p:txBody>
          <a:bodyPr>
            <a:normAutofit fontScale="90000"/>
          </a:bodyPr>
          <a:lstStyle/>
          <a:p>
            <a:pPr lvl="1" algn="ctr"/>
            <a:r>
              <a:rPr lang="ru-RU" sz="31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/>
            </a:r>
            <a:br>
              <a:rPr lang="ru-RU" sz="31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ru-RU" sz="31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/>
            </a:r>
            <a:br>
              <a:rPr lang="ru-RU" sz="31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ru-RU" sz="31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/>
            </a:r>
            <a:br>
              <a:rPr lang="ru-RU" sz="31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ru-RU" sz="31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/>
            </a:r>
            <a:br>
              <a:rPr lang="ru-RU" sz="31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ru-RU" sz="31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/>
            </a:r>
            <a:br>
              <a:rPr lang="ru-RU" sz="31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ru-RU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/>
            </a:r>
            <a:br>
              <a:rPr lang="ru-RU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Цель:</a:t>
            </a:r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/>
            </a:r>
            <a:b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ru-RU" sz="3100" dirty="0" smtClean="0">
                <a:latin typeface="Monotype Corsiva" pitchFamily="66" charset="0"/>
              </a:rPr>
              <a:t>Изготовление  изделия декоративно-прикладного</a:t>
            </a:r>
            <a:br>
              <a:rPr lang="ru-RU" sz="3100" dirty="0" smtClean="0">
                <a:latin typeface="Monotype Corsiva" pitchFamily="66" charset="0"/>
              </a:rPr>
            </a:br>
            <a:r>
              <a:rPr lang="ru-RU" sz="3100" dirty="0" smtClean="0">
                <a:latin typeface="Monotype Corsiva" pitchFamily="66" charset="0"/>
              </a:rPr>
              <a:t>творчества в форме нарядного костюма</a:t>
            </a:r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</a:rPr>
              <a:t/>
            </a:r>
            <a:br>
              <a:rPr lang="ru-RU" sz="2800" dirty="0" smtClean="0"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</a:rPr>
            </a:br>
            <a:r>
              <a:rPr lang="ru-RU" sz="3200" b="1" dirty="0" smtClean="0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Задачи:</a:t>
            </a:r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/>
            </a:r>
            <a:b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ru-RU" sz="3100" dirty="0" smtClean="0">
                <a:latin typeface="Monotype Corsiva" pitchFamily="66" charset="0"/>
              </a:rPr>
              <a:t>- популяризация русских народных традиций;</a:t>
            </a:r>
            <a:br>
              <a:rPr lang="ru-RU" sz="3100" dirty="0" smtClean="0">
                <a:latin typeface="Monotype Corsiva" pitchFamily="66" charset="0"/>
              </a:rPr>
            </a:br>
            <a:r>
              <a:rPr lang="ru-RU" sz="3100" dirty="0" smtClean="0">
                <a:latin typeface="Monotype Corsiva" pitchFamily="66" charset="0"/>
              </a:rPr>
              <a:t>- развивать мои творческие и художественные способности, эстетический вкус;</a:t>
            </a:r>
            <a:br>
              <a:rPr lang="ru-RU" sz="3100" dirty="0" smtClean="0">
                <a:latin typeface="Monotype Corsiva" pitchFamily="66" charset="0"/>
              </a:rPr>
            </a:br>
            <a:r>
              <a:rPr lang="ru-RU" sz="3100" dirty="0" smtClean="0">
                <a:latin typeface="Monotype Corsiva" pitchFamily="66" charset="0"/>
              </a:rPr>
              <a:t>- совершенствовать свои навыки изготовления швейных изделий;</a:t>
            </a:r>
            <a:br>
              <a:rPr lang="ru-RU" sz="3100" dirty="0" smtClean="0">
                <a:latin typeface="Monotype Corsiva" pitchFamily="66" charset="0"/>
              </a:rPr>
            </a:br>
            <a:r>
              <a:rPr lang="ru-RU" sz="3100" dirty="0" smtClean="0">
                <a:latin typeface="Monotype Corsiva" pitchFamily="66" charset="0"/>
              </a:rPr>
              <a:t>- приобрести опыт работы с дополнительной литературой и информацией из Интернета</a:t>
            </a:r>
          </a:p>
        </p:txBody>
      </p:sp>
    </p:spTree>
    <p:extLst>
      <p:ext uri="{BB962C8B-B14F-4D97-AF65-F5344CB8AC3E}">
        <p14:creationId xmlns="" xmlns:p14="http://schemas.microsoft.com/office/powerpoint/2010/main" val="25048064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525519" y="1219201"/>
            <a:ext cx="4120054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err="1" smtClean="0">
                <a:ln>
                  <a:noFill/>
                </a:ln>
                <a:solidFill>
                  <a:srgbClr val="202122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Сарафа́н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202122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 –  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древнерусского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202122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 </a:t>
            </a:r>
          </a:p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202122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202122"/>
                </a:solidFill>
                <a:effectLst/>
                <a:latin typeface="Monotype Corsiva" pitchFamily="66" charset="0"/>
                <a:ea typeface="Arial Unicode MS" pitchFamily="34" charset="-128"/>
                <a:cs typeface="Times New Roman" pitchFamily="18" charset="0"/>
              </a:rPr>
              <a:t>САРАФАНЪ»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202122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 </a:t>
            </a:r>
          </a:p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202122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— женская одежда </a:t>
            </a:r>
          </a:p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202122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в </a:t>
            </a:r>
            <a:r>
              <a:rPr kumimoji="0" lang="ru-RU" sz="3200" b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виде</a:t>
            </a:r>
            <a:r>
              <a:rPr kumimoji="0" lang="ru-RU" sz="3200" b="0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3200" dirty="0" smtClean="0"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платья </a:t>
            </a:r>
          </a:p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dirty="0" smtClean="0"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без рукавов</a:t>
            </a:r>
            <a:endParaRPr kumimoji="0" lang="ru-RU" sz="3200" b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  <a:cs typeface="Arial" pitchFamily="34" charset="0"/>
            </a:endParaRPr>
          </a:p>
        </p:txBody>
      </p:sp>
      <p:pic>
        <p:nvPicPr>
          <p:cNvPr id="5" name="Picture 2" descr="C:\Users\-\Desktop\800px-Шебекинский_музей_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76951" y="430924"/>
            <a:ext cx="3616786" cy="58227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5048064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Monotype Corsiva" pitchFamily="66" charset="0"/>
              </a:rPr>
              <a:t>Современный сарафан </a:t>
            </a:r>
            <a:br>
              <a:rPr lang="ru-RU" dirty="0" smtClean="0">
                <a:solidFill>
                  <a:srgbClr val="FF0000"/>
                </a:solidFill>
                <a:latin typeface="Monotype Corsiva" pitchFamily="66" charset="0"/>
              </a:rPr>
            </a:br>
            <a:r>
              <a:rPr lang="ru-RU" dirty="0" smtClean="0">
                <a:solidFill>
                  <a:srgbClr val="FF0000"/>
                </a:solidFill>
                <a:latin typeface="Monotype Corsiva" pitchFamily="66" charset="0"/>
              </a:rPr>
              <a:t>весна-лето 2022</a:t>
            </a:r>
            <a:endParaRPr lang="ru-RU" dirty="0"/>
          </a:p>
        </p:txBody>
      </p:sp>
      <p:pic>
        <p:nvPicPr>
          <p:cNvPr id="4" name="Picture 2" descr="C:\Users\-\Desktop\Ровесник\2-86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1344301" y="750942"/>
            <a:ext cx="6543477" cy="41878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5796" y="3247697"/>
            <a:ext cx="7886700" cy="704193"/>
          </a:xfrm>
        </p:spPr>
        <p:txBody>
          <a:bodyPr>
            <a:normAutofit fontScale="90000"/>
          </a:bodyPr>
          <a:lstStyle/>
          <a:p>
            <a:pPr lvl="1" algn="ctr" rtl="0"/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Monotype Corsiva" pitchFamily="66" charset="0"/>
                <a:ea typeface="Times New Roman" pitchFamily="18" charset="0"/>
                <a:cs typeface="Helvetica" charset="0"/>
              </a:rPr>
              <a:t>Современный Сарафан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</a:br>
            <a:endParaRPr lang="ru-RU" sz="3200" dirty="0" smtClean="0">
              <a:latin typeface="Monotype Corsiva" pitchFamily="66" charset="0"/>
            </a:endParaRPr>
          </a:p>
        </p:txBody>
      </p:sp>
      <p:pic>
        <p:nvPicPr>
          <p:cNvPr id="3" name="Picture 4" descr="https://a.lmcdn.ru/img600x866/M/P/MP002XW09OFW_15437641_1_v1_2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4663" y="534810"/>
            <a:ext cx="1610164" cy="2324004"/>
          </a:xfrm>
          <a:prstGeom prst="rect">
            <a:avLst/>
          </a:prstGeom>
          <a:noFill/>
        </p:spPr>
      </p:pic>
      <p:pic>
        <p:nvPicPr>
          <p:cNvPr id="4" name="Picture 2" descr="https://a.lmcdn.ru/img600x866/M/P/MP002XW082C8_14669412_1_v1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7132" y="3216039"/>
            <a:ext cx="1366345" cy="2336170"/>
          </a:xfrm>
          <a:prstGeom prst="rect">
            <a:avLst/>
          </a:prstGeom>
          <a:noFill/>
        </p:spPr>
      </p:pic>
      <p:pic>
        <p:nvPicPr>
          <p:cNvPr id="5" name="Picture 6" descr="https://a.lmcdn.ru/product/M/P/MP002XW10CNA_11436223_1_v1_2x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94786" y="528193"/>
            <a:ext cx="1408386" cy="2398769"/>
          </a:xfrm>
          <a:prstGeom prst="rect">
            <a:avLst/>
          </a:prstGeom>
          <a:noFill/>
        </p:spPr>
      </p:pic>
      <p:sp>
        <p:nvSpPr>
          <p:cNvPr id="2050" name="AutoShape 2" descr="Какие сарафаны сейчас в моде: модные сарафаны 2022, с чем носить летом, в  офисе | EstelleModa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1" name="Picture 3" descr="C:\Users\-\Desktop\Ровесник\images (10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87974" y="3184634"/>
            <a:ext cx="1524001" cy="2296838"/>
          </a:xfrm>
          <a:prstGeom prst="rect">
            <a:avLst/>
          </a:prstGeom>
          <a:noFill/>
        </p:spPr>
      </p:pic>
      <p:pic>
        <p:nvPicPr>
          <p:cNvPr id="2052" name="Picture 4" descr="C:\Users\-\Desktop\Ровесник\Без названия (2)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43504" y="528514"/>
            <a:ext cx="4141075" cy="2370313"/>
          </a:xfrm>
          <a:prstGeom prst="rect">
            <a:avLst/>
          </a:prstGeom>
          <a:noFill/>
        </p:spPr>
      </p:pic>
      <p:pic>
        <p:nvPicPr>
          <p:cNvPr id="2053" name="Picture 5" descr="C:\Users\-\Desktop\Ровесник\images (11)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609154" y="3604556"/>
            <a:ext cx="2009775" cy="22764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5048064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7630" y="294290"/>
            <a:ext cx="7886700" cy="1031273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      </a:t>
            </a:r>
            <a:endParaRPr lang="ru-RU" b="1" i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2478452" y="506091"/>
            <a:ext cx="4166075" cy="97586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ea typeface="+mn-ea"/>
                <a:cs typeface="+mn-cs"/>
              </a:rPr>
              <a:t>Виды сарафанов</a:t>
            </a:r>
            <a:endParaRPr lang="ru-RU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ea typeface="+mn-ea"/>
              <a:cs typeface="+mn-cs"/>
            </a:endParaRPr>
          </a:p>
        </p:txBody>
      </p:sp>
      <p:pic>
        <p:nvPicPr>
          <p:cNvPr id="5" name="Picture 2" descr="F:\Сарафан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60591" y="1398039"/>
            <a:ext cx="2525202" cy="4014787"/>
          </a:xfrm>
          <a:prstGeom prst="rect">
            <a:avLst/>
          </a:prstGeom>
          <a:noFill/>
        </p:spPr>
      </p:pic>
      <p:pic>
        <p:nvPicPr>
          <p:cNvPr id="6" name="Picture 4" descr="F:\Сарафан\Без названия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7240" y="4375426"/>
            <a:ext cx="2143125" cy="2004354"/>
          </a:xfrm>
          <a:prstGeom prst="rect">
            <a:avLst/>
          </a:prstGeom>
          <a:noFill/>
        </p:spPr>
      </p:pic>
      <p:pic>
        <p:nvPicPr>
          <p:cNvPr id="7" name="Picture 1" descr="F:\Сарафан\images (1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30489" y="733897"/>
            <a:ext cx="2309318" cy="2974121"/>
          </a:xfrm>
          <a:prstGeom prst="rect">
            <a:avLst/>
          </a:prstGeom>
          <a:noFill/>
        </p:spPr>
      </p:pic>
      <p:pic>
        <p:nvPicPr>
          <p:cNvPr id="8" name="Picture 3" descr="F:\Сарафан\Без названия (2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96190" y="4332890"/>
            <a:ext cx="2017494" cy="2017494"/>
          </a:xfrm>
          <a:prstGeom prst="rect">
            <a:avLst/>
          </a:prstGeom>
          <a:noFill/>
        </p:spPr>
      </p:pic>
      <p:pic>
        <p:nvPicPr>
          <p:cNvPr id="9" name="Picture 5" descr="F:\Сарафан\Без названия (1)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92358" y="517799"/>
            <a:ext cx="2550237" cy="3602716"/>
          </a:xfrm>
          <a:prstGeom prst="rect">
            <a:avLst/>
          </a:prstGeom>
          <a:noFill/>
        </p:spPr>
      </p:pic>
      <p:sp>
        <p:nvSpPr>
          <p:cNvPr id="13314" name="AutoShape 2" descr="https://static.insales-cdn.com/files/1/6065/1423281/original/dyzbMwy0Z0E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048064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9161" y="830317"/>
            <a:ext cx="7886700" cy="809296"/>
          </a:xfrm>
        </p:spPr>
        <p:txBody>
          <a:bodyPr>
            <a:noAutofit/>
          </a:bodyPr>
          <a:lstStyle/>
          <a:p>
            <a:pPr lvl="1" algn="ctr" rtl="0"/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1. </a:t>
            </a:r>
            <a:r>
              <a:rPr kumimoji="0" lang="ru-RU" sz="32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Туникообразный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 сарафан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cs typeface="Arial" pitchFamily="34" charset="0"/>
              </a:rPr>
              <a:t/>
            </a:r>
            <a:b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cs typeface="Arial" pitchFamily="34" charset="0"/>
              </a:rPr>
            </a:br>
            <a:endParaRPr lang="ru-RU" sz="3200" b="1" dirty="0" smtClean="0">
              <a:latin typeface="Monotype Corsiva" pitchFamily="66" charset="0"/>
            </a:endParaRPr>
          </a:p>
        </p:txBody>
      </p:sp>
      <p:pic>
        <p:nvPicPr>
          <p:cNvPr id="3" name="Рисунок 2" descr="Сарафан"/>
          <p:cNvPicPr/>
          <p:nvPr/>
        </p:nvPicPr>
        <p:blipFill>
          <a:blip r:embed="rId2">
            <a:extLst>
              <a:ext uri="{28A0092B-C50C-407E-A947-70E740481C1C}">
                <a14:useLocalDpi xmlns="" xmlns:wpc="http://schemas.microsoft.com/office/word/2010/wordprocessingCanvas" xmlns:cx="http://schemas.microsoft.com/office/drawing/2014/chartex" xmlns:cx1="http://schemas.microsoft.com/office/drawing/2015/9/8/chartex" xmlns:cx2="http://schemas.microsoft.com/office/drawing/2015/10/21/chartex" xmlns:cx3="http://schemas.microsoft.com/office/drawing/2016/5/9/chartex" xmlns:cx4="http://schemas.microsoft.com/office/drawing/2016/5/10/chartex" xmlns:cx5="http://schemas.microsoft.com/office/drawing/2016/5/11/chartex" xmlns:cx6="http://schemas.microsoft.com/office/drawing/2016/5/12/chartex" xmlns:cx7="http://schemas.microsoft.com/office/drawing/2016/5/13/chartex" xmlns:cx8="http://schemas.microsoft.com/office/drawing/2016/5/14/chartex" xmlns:mc="http://schemas.openxmlformats.org/markup-compatibility/2006" xmlns:aink="http://schemas.microsoft.com/office/drawing/2016/ink" xmlns:am3d="http://schemas.microsoft.com/office/drawing/2017/model3d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cex="http://schemas.microsoft.com/office/word/2018/wordml/cex" xmlns:w16cid="http://schemas.microsoft.com/office/word/2016/wordml/cid" xmlns:w16="http://schemas.microsoft.com/office/word/2018/wordml" xmlns:w16sdtdh="http://schemas.microsoft.com/office/word/2020/wordml/sdtdatahash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638339" y="1555531"/>
            <a:ext cx="2788033" cy="4162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2" descr="4028618_tunikoobrazniy_sarafan (527x480, 46Kb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94234" y="1523427"/>
            <a:ext cx="4624554" cy="421211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5048064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692" y="662151"/>
            <a:ext cx="7886700" cy="1040525"/>
          </a:xfrm>
        </p:spPr>
        <p:txBody>
          <a:bodyPr>
            <a:noAutofit/>
          </a:bodyPr>
          <a:lstStyle/>
          <a:p>
            <a:pPr lvl="1" algn="ctr" rtl="0"/>
            <a:r>
              <a:rPr lang="ru-RU" sz="3200" b="1" dirty="0" smtClean="0">
                <a:latin typeface="Monotype Corsiva" pitchFamily="66" charset="0"/>
              </a:rPr>
              <a:t>2. </a:t>
            </a:r>
            <a:r>
              <a:rPr lang="ru-RU" sz="3200" b="1" dirty="0" err="1" smtClean="0">
                <a:latin typeface="Monotype Corsiva" pitchFamily="66" charset="0"/>
              </a:rPr>
              <a:t>Косоклинный</a:t>
            </a:r>
            <a:r>
              <a:rPr lang="ru-RU" sz="3200" b="1" dirty="0" smtClean="0">
                <a:latin typeface="Monotype Corsiva" pitchFamily="66" charset="0"/>
              </a:rPr>
              <a:t> сарафан</a:t>
            </a:r>
            <a:br>
              <a:rPr lang="ru-RU" sz="3200" b="1" dirty="0" smtClean="0">
                <a:latin typeface="Monotype Corsiva" pitchFamily="66" charset="0"/>
              </a:rPr>
            </a:br>
            <a:endParaRPr lang="ru-RU" sz="3200" b="1" dirty="0" smtClean="0">
              <a:latin typeface="Monotype Corsiva" pitchFamily="66" charset="0"/>
            </a:endParaRPr>
          </a:p>
        </p:txBody>
      </p:sp>
      <p:pic>
        <p:nvPicPr>
          <p:cNvPr id="5" name="Picture 6" descr="C:\Users\-\Desktop\Ровесник\косокл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7812" y="1220679"/>
            <a:ext cx="2800350" cy="4752975"/>
          </a:xfrm>
          <a:prstGeom prst="rect">
            <a:avLst/>
          </a:prstGeom>
          <a:noFill/>
        </p:spPr>
      </p:pic>
      <p:pic>
        <p:nvPicPr>
          <p:cNvPr id="6" name="Picture 2" descr="4028618_kosoklinniy_sarafan (640x260, 46Kb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50415" y="2177859"/>
            <a:ext cx="5141640" cy="205781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5048064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8044" y="987971"/>
            <a:ext cx="7886700" cy="620110"/>
          </a:xfrm>
        </p:spPr>
        <p:txBody>
          <a:bodyPr>
            <a:noAutofit/>
          </a:bodyPr>
          <a:lstStyle/>
          <a:p>
            <a:pPr lvl="1" algn="ctr"/>
            <a:r>
              <a:rPr lang="ru-RU" sz="3200" b="1" dirty="0" smtClean="0">
                <a:latin typeface="Monotype Corsiva" pitchFamily="66" charset="0"/>
              </a:rPr>
              <a:t/>
            </a:r>
            <a:br>
              <a:rPr lang="ru-RU" sz="3200" b="1" dirty="0" smtClean="0">
                <a:latin typeface="Monotype Corsiva" pitchFamily="66" charset="0"/>
              </a:rPr>
            </a:br>
            <a:r>
              <a:rPr lang="ru-RU" sz="3200" b="1" dirty="0" smtClean="0">
                <a:latin typeface="Monotype Corsiva" pitchFamily="66" charset="0"/>
              </a:rPr>
              <a:t>3. Прямой сарафан</a:t>
            </a:r>
            <a:br>
              <a:rPr lang="ru-RU" sz="3200" b="1" dirty="0" smtClean="0">
                <a:latin typeface="Monotype Corsiva" pitchFamily="66" charset="0"/>
              </a:rPr>
            </a:br>
            <a:endParaRPr lang="ru-RU" sz="3200" b="1" dirty="0" smtClean="0">
              <a:latin typeface="Monotype Corsiva" pitchFamily="66" charset="0"/>
            </a:endParaRPr>
          </a:p>
        </p:txBody>
      </p:sp>
      <p:pic>
        <p:nvPicPr>
          <p:cNvPr id="3" name="Picture 3" descr="C:\Users\-\Desktop\Ровесник\пр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0057" y="1260050"/>
            <a:ext cx="3141115" cy="4499619"/>
          </a:xfrm>
          <a:prstGeom prst="rect">
            <a:avLst/>
          </a:prstGeom>
          <a:noFill/>
        </p:spPr>
      </p:pic>
      <p:pic>
        <p:nvPicPr>
          <p:cNvPr id="4" name="Picture 2" descr="4028618_priamoy_sarafan_1_ (614x480, 83Kb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28484" y="1471447"/>
            <a:ext cx="4329125" cy="338433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5048064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028618_sarafan_s_lifom_1_ (640x376, 49Kb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56138" y="1534510"/>
            <a:ext cx="6934749" cy="401101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208691" y="658789"/>
            <a:ext cx="69052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latin typeface="Monotype Corsiva" pitchFamily="66" charset="0"/>
              </a:rPr>
              <a:t>4</a:t>
            </a:r>
            <a:r>
              <a:rPr lang="ru-RU" sz="3200" b="1" dirty="0" smtClean="0">
                <a:latin typeface="Monotype Corsiva" pitchFamily="66" charset="0"/>
              </a:rPr>
              <a:t>. Сарафан с лифом</a:t>
            </a:r>
            <a:endParaRPr lang="ru-RU" sz="3200" b="1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048064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71752" y="294291"/>
            <a:ext cx="6779172" cy="5402316"/>
          </a:xfrm>
        </p:spPr>
        <p:txBody>
          <a:bodyPr>
            <a:normAutofit/>
          </a:bodyPr>
          <a:lstStyle/>
          <a:p>
            <a:pPr lvl="1" algn="just"/>
            <a:endParaRPr lang="ru-RU" sz="2800" dirty="0" smtClean="0">
              <a:latin typeface="Monotype Corsiva" pitchFamily="66" charset="0"/>
            </a:endParaRPr>
          </a:p>
        </p:txBody>
      </p:sp>
      <p:pic>
        <p:nvPicPr>
          <p:cNvPr id="3" name="Picture 2" descr="4028618_sarafan_s_lifom_na_koketke (640x260, 45Kb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45323" y="1828801"/>
            <a:ext cx="6653049" cy="3715353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449783" y="774401"/>
            <a:ext cx="695849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latin typeface="Monotype Corsiva" pitchFamily="66" charset="0"/>
              </a:rPr>
              <a:t> </a:t>
            </a:r>
            <a:r>
              <a:rPr lang="ru-RU" sz="2800" b="1" dirty="0" smtClean="0">
                <a:latin typeface="Monotype Corsiva" pitchFamily="66" charset="0"/>
              </a:rPr>
              <a:t>5. </a:t>
            </a:r>
            <a:r>
              <a:rPr lang="ru-RU" sz="3200" b="1" dirty="0" smtClean="0">
                <a:latin typeface="Monotype Corsiva" pitchFamily="66" charset="0"/>
              </a:rPr>
              <a:t>Сарафан с лифом на кокетке</a:t>
            </a:r>
            <a:endParaRPr lang="ru-RU" sz="3200" b="1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048064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Сарафан"/>
          <p:cNvPicPr/>
          <p:nvPr/>
        </p:nvPicPr>
        <p:blipFill>
          <a:blip r:embed="rId2">
            <a:extLst>
              <a:ext uri="{28A0092B-C50C-407E-A947-70E740481C1C}">
                <a14:useLocalDpi xmlns="" xmlns:wpc="http://schemas.microsoft.com/office/word/2010/wordprocessingCanvas" xmlns:cx="http://schemas.microsoft.com/office/drawing/2014/chartex" xmlns:cx1="http://schemas.microsoft.com/office/drawing/2015/9/8/chartex" xmlns:cx2="http://schemas.microsoft.com/office/drawing/2015/10/21/chartex" xmlns:cx3="http://schemas.microsoft.com/office/drawing/2016/5/9/chartex" xmlns:cx4="http://schemas.microsoft.com/office/drawing/2016/5/10/chartex" xmlns:cx5="http://schemas.microsoft.com/office/drawing/2016/5/11/chartex" xmlns:cx6="http://schemas.microsoft.com/office/drawing/2016/5/12/chartex" xmlns:cx7="http://schemas.microsoft.com/office/drawing/2016/5/13/chartex" xmlns:cx8="http://schemas.microsoft.com/office/drawing/2016/5/14/chartex" xmlns:mc="http://schemas.openxmlformats.org/markup-compatibility/2006" xmlns:aink="http://schemas.microsoft.com/office/drawing/2016/ink" xmlns:am3d="http://schemas.microsoft.com/office/drawing/2017/model3d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cex="http://schemas.microsoft.com/office/word/2018/wordml/cex" xmlns:w16cid="http://schemas.microsoft.com/office/word/2016/wordml/cid" xmlns:w16="http://schemas.microsoft.com/office/word/2018/wordml" xmlns:w16sdtdh="http://schemas.microsoft.com/office/word/2020/wordml/sdtdatahash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5465379" y="777765"/>
            <a:ext cx="2753711" cy="410954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4918842" y="4995832"/>
            <a:ext cx="377321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4581525" algn="l"/>
              </a:tabLst>
            </a:pPr>
            <a:r>
              <a:rPr lang="ru-RU" sz="2800" dirty="0" smtClean="0">
                <a:solidFill>
                  <a:srgbClr val="FF0000"/>
                </a:solidFill>
                <a:latin typeface="Monotype Corsiva" pitchFamily="66" charset="0"/>
                <a:ea typeface="Times New Roman" pitchFamily="18" charset="0"/>
                <a:cs typeface="Arial" pitchFamily="34" charset="0"/>
              </a:rPr>
              <a:t>Сарафан 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4581525" algn="l"/>
              </a:tabLst>
            </a:pPr>
            <a:r>
              <a:rPr lang="ru-RU" sz="2800" dirty="0" smtClean="0">
                <a:solidFill>
                  <a:srgbClr val="FF0000"/>
                </a:solidFill>
                <a:latin typeface="Monotype Corsiva" pitchFamily="66" charset="0"/>
                <a:ea typeface="Times New Roman" pitchFamily="18" charset="0"/>
                <a:cs typeface="Arial" pitchFamily="34" charset="0"/>
                <a:hlinkClick r:id="rId3" tooltip="Курская губерния"/>
              </a:rPr>
              <a:t>Курской губернии</a:t>
            </a:r>
            <a:r>
              <a:rPr lang="ru-RU" sz="2800" dirty="0" smtClean="0">
                <a:solidFill>
                  <a:srgbClr val="FF0000"/>
                </a:solidFill>
                <a:latin typeface="Monotype Corsiva" pitchFamily="66" charset="0"/>
                <a:ea typeface="Times New Roman" pitchFamily="18" charset="0"/>
                <a:cs typeface="Arial" pitchFamily="34" charset="0"/>
              </a:rPr>
              <a:t> 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4581525" algn="l"/>
              </a:tabLst>
            </a:pPr>
            <a:r>
              <a:rPr lang="ru-RU" sz="2800" dirty="0" smtClean="0">
                <a:solidFill>
                  <a:srgbClr val="FF0000"/>
                </a:solidFill>
                <a:latin typeface="Monotype Corsiva" pitchFamily="66" charset="0"/>
                <a:ea typeface="Times New Roman" pitchFamily="18" charset="0"/>
                <a:cs typeface="Arial" pitchFamily="34" charset="0"/>
              </a:rPr>
              <a:t>конца XIX в. </a:t>
            </a:r>
            <a:endParaRPr lang="ru-RU" sz="2800" dirty="0" smtClean="0">
              <a:solidFill>
                <a:srgbClr val="FF0000"/>
              </a:solidFill>
              <a:latin typeface="Monotype Corsiva" pitchFamily="66" charset="0"/>
              <a:cs typeface="Arial" pitchFamily="34" charset="0"/>
            </a:endParaRPr>
          </a:p>
        </p:txBody>
      </p:sp>
      <p:pic>
        <p:nvPicPr>
          <p:cNvPr id="11272" name="Picture 8" descr="Кириллица | Каких цветов у невест были свадебные платья на Руси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518" y="1827586"/>
            <a:ext cx="4227239" cy="3097824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725213" y="623529"/>
            <a:ext cx="377321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4581525" algn="l"/>
              </a:tabLst>
            </a:pPr>
            <a:r>
              <a:rPr lang="ru-RU" sz="2800" dirty="0" smtClean="0">
                <a:solidFill>
                  <a:srgbClr val="FF0000"/>
                </a:solidFill>
                <a:latin typeface="Monotype Corsiva" pitchFamily="66" charset="0"/>
                <a:ea typeface="Times New Roman" pitchFamily="18" charset="0"/>
                <a:cs typeface="Arial" pitchFamily="34" charset="0"/>
              </a:rPr>
              <a:t>Сарафан  свадебный (платье)</a:t>
            </a:r>
          </a:p>
        </p:txBody>
      </p:sp>
    </p:spTree>
    <p:extLst>
      <p:ext uri="{BB962C8B-B14F-4D97-AF65-F5344CB8AC3E}">
        <p14:creationId xmlns="" xmlns:p14="http://schemas.microsoft.com/office/powerpoint/2010/main" val="25048064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Users\-\Desktop\Ровесник\neves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02317" y="1240220"/>
            <a:ext cx="3247696" cy="4221217"/>
          </a:xfrm>
          <a:prstGeom prst="rect">
            <a:avLst/>
          </a:prstGeom>
          <a:noFill/>
        </p:spPr>
      </p:pic>
      <p:pic>
        <p:nvPicPr>
          <p:cNvPr id="7" name="Picture 3" descr="C:\Users\-\Desktop\Ровесник\imag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6324" y="1303284"/>
            <a:ext cx="2678822" cy="1912882"/>
          </a:xfrm>
          <a:prstGeom prst="rect">
            <a:avLst/>
          </a:prstGeom>
          <a:noFill/>
        </p:spPr>
      </p:pic>
      <p:pic>
        <p:nvPicPr>
          <p:cNvPr id="8" name="Picture 5" descr="C:\Users\-\Desktop\Ровесник\Без названия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2414" y="3584357"/>
            <a:ext cx="2641711" cy="192306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639613" y="402810"/>
            <a:ext cx="637977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4581525" algn="l"/>
              </a:tabLst>
            </a:pPr>
            <a:r>
              <a:rPr lang="ru-RU" sz="3200" b="1" dirty="0" smtClean="0">
                <a:solidFill>
                  <a:srgbClr val="FF0000"/>
                </a:solidFill>
                <a:latin typeface="Monotype Corsiva" pitchFamily="66" charset="0"/>
                <a:ea typeface="Times New Roman" pitchFamily="18" charset="0"/>
                <a:cs typeface="Arial" pitchFamily="34" charset="0"/>
              </a:rPr>
              <a:t>Свадебный сарафан 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4581525" algn="l"/>
              </a:tabLst>
            </a:pPr>
            <a:endParaRPr lang="ru-RU" sz="2800" dirty="0" smtClean="0">
              <a:solidFill>
                <a:srgbClr val="202122"/>
              </a:solidFill>
              <a:latin typeface="Monotype Corsiva" pitchFamily="66" charset="0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10244" name="Picture 4" descr="Свадебный наряд невесты на Руси. | Анастасия Стерлигова | Яндекс Дзен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60927" y="1925966"/>
            <a:ext cx="1428750" cy="31908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5048064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-\Desktop\Ровесник\Без названи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98641" y="1776250"/>
            <a:ext cx="1528348" cy="2305050"/>
          </a:xfrm>
          <a:prstGeom prst="rect">
            <a:avLst/>
          </a:prstGeom>
          <a:noFill/>
        </p:spPr>
      </p:pic>
      <p:pic>
        <p:nvPicPr>
          <p:cNvPr id="1027" name="Picture 3" descr="C:\Users\-\Desktop\Ровесник\images (4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0665" y="4257635"/>
            <a:ext cx="1494933" cy="1570021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2514894" y="826955"/>
            <a:ext cx="47516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Материалы и инструменты:</a:t>
            </a:r>
            <a:endParaRPr lang="ru-RU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71136" y="1883980"/>
            <a:ext cx="45720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</a:rPr>
              <a:t>ножницы</a:t>
            </a:r>
            <a:r>
              <a:rPr lang="ru-RU" sz="3200" dirty="0"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</a:rPr>
              <a:t>;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3200" dirty="0"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</a:rPr>
              <a:t>и</a:t>
            </a: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</a:rPr>
              <a:t>голка;</a:t>
            </a:r>
            <a:endParaRPr lang="ru-RU" sz="3200" dirty="0">
              <a:solidFill>
                <a:schemeClr val="accent5">
                  <a:lumMod val="50000"/>
                </a:schemeClr>
              </a:solidFill>
              <a:latin typeface="Monotype Corsiva" pitchFamily="66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</a:rPr>
              <a:t>нитки</a:t>
            </a:r>
            <a:endParaRPr lang="ru-RU" sz="3200" dirty="0">
              <a:solidFill>
                <a:schemeClr val="accent5">
                  <a:lumMod val="50000"/>
                </a:schemeClr>
              </a:solidFill>
              <a:latin typeface="Monotype Corsiva" pitchFamily="66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</a:rPr>
              <a:t>выкройка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</a:rPr>
              <a:t>тесьма</a:t>
            </a:r>
          </a:p>
        </p:txBody>
      </p:sp>
      <p:sp>
        <p:nvSpPr>
          <p:cNvPr id="6146" name="AutoShape 2" descr="https://sheitesnami.ru/image/cache/catalog/product/krep-satin_atlsnyy_belyy-1024x76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48" name="AutoShape 4" descr="https://sheitesnami.ru/image/cache/catalog/product/krep-satin_atlsnyy_belyy-1024x76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150" name="Picture 6" descr="https://art-texx.ru/content/catalog/thumb_card_3cfd57f324828baf6e78021b5ec0eecf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67914" y="3293730"/>
            <a:ext cx="1446431" cy="1446432"/>
          </a:xfrm>
          <a:prstGeom prst="rect">
            <a:avLst/>
          </a:prstGeom>
          <a:noFill/>
        </p:spPr>
      </p:pic>
      <p:pic>
        <p:nvPicPr>
          <p:cNvPr id="4" name="Picture 5" descr="C:\Users\-\Desktop\Ровесник\605626291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07420" y="4298732"/>
            <a:ext cx="1770188" cy="1387365"/>
          </a:xfrm>
          <a:prstGeom prst="rect">
            <a:avLst/>
          </a:prstGeom>
          <a:noFill/>
        </p:spPr>
      </p:pic>
      <p:pic>
        <p:nvPicPr>
          <p:cNvPr id="1028" name="Picture 4" descr="C:\Users\-\Desktop\Ровесник\images (5)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991673" y="1462453"/>
            <a:ext cx="1780023" cy="1333299"/>
          </a:xfrm>
          <a:prstGeom prst="rect">
            <a:avLst/>
          </a:prstGeom>
          <a:noFill/>
        </p:spPr>
      </p:pic>
      <p:pic>
        <p:nvPicPr>
          <p:cNvPr id="1030" name="Picture 6" descr="C:\Users\-\Desktop\Ровесник\Без названия (1)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725962" y="1528225"/>
            <a:ext cx="1755886" cy="1164229"/>
          </a:xfrm>
          <a:prstGeom prst="rect">
            <a:avLst/>
          </a:prstGeom>
          <a:noFill/>
        </p:spPr>
      </p:pic>
      <p:pic>
        <p:nvPicPr>
          <p:cNvPr id="13" name="Рисунок 12" descr="C:\Users\-\Downloads\IMG20220321115441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61611" y="2848304"/>
            <a:ext cx="1599215" cy="1523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-\Desktop\Ровесник\images (6)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042424" y="4543097"/>
            <a:ext cx="1218707" cy="121870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5048064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00904" y="354094"/>
            <a:ext cx="852778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Технологический </a:t>
            </a:r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процесс:</a:t>
            </a:r>
            <a:endParaRPr lang="ru-RU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20110" y="866958"/>
            <a:ext cx="8019393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200" dirty="0" smtClean="0">
                <a:latin typeface="Monotype Corsiva" pitchFamily="66" charset="0"/>
              </a:rPr>
              <a:t>Изготовление выкройки.</a:t>
            </a:r>
          </a:p>
          <a:p>
            <a:pPr lvl="0"/>
            <a:r>
              <a:rPr lang="ru-RU" sz="2200" dirty="0" smtClean="0">
                <a:latin typeface="Monotype Corsiva" pitchFamily="66" charset="0"/>
              </a:rPr>
              <a:t>Подготовка ткани к раскрою.</a:t>
            </a:r>
          </a:p>
          <a:p>
            <a:pPr lvl="0"/>
            <a:r>
              <a:rPr lang="ru-RU" sz="2200" dirty="0" smtClean="0">
                <a:latin typeface="Monotype Corsiva" pitchFamily="66" charset="0"/>
              </a:rPr>
              <a:t>Раскрой изделия.</a:t>
            </a:r>
          </a:p>
          <a:p>
            <a:pPr lvl="0"/>
            <a:r>
              <a:rPr lang="ru-RU" sz="2200" dirty="0" smtClean="0">
                <a:latin typeface="Monotype Corsiva" pitchFamily="66" charset="0"/>
              </a:rPr>
              <a:t>Обработка переднего полотнища - настрачивание тесьмы на переднее полотнище; ВТО переднего полотнища.</a:t>
            </a:r>
          </a:p>
          <a:p>
            <a:pPr lvl="0"/>
            <a:r>
              <a:rPr lang="ru-RU" sz="2200" dirty="0" smtClean="0">
                <a:latin typeface="Monotype Corsiva" pitchFamily="66" charset="0"/>
              </a:rPr>
              <a:t>Обработка боковых срезов изделия – сметывание; стачивание и обметывание.</a:t>
            </a:r>
          </a:p>
          <a:p>
            <a:pPr lvl="0"/>
            <a:r>
              <a:rPr lang="ru-RU" sz="2200" dirty="0" smtClean="0">
                <a:latin typeface="Monotype Corsiva" pitchFamily="66" charset="0"/>
              </a:rPr>
              <a:t>Обработка низа изделия – обметывание низа; низ обрабатывается швом в подгибку с открытым срезом; настрачивание тесьмы по низу изделия.</a:t>
            </a:r>
          </a:p>
          <a:p>
            <a:pPr lvl="0"/>
            <a:r>
              <a:rPr lang="ru-RU" sz="2200" dirty="0" smtClean="0">
                <a:latin typeface="Monotype Corsiva" pitchFamily="66" charset="0"/>
              </a:rPr>
              <a:t>Обработка верхнего среза - выполнение сборки на верхнем срезе; обработка среза обтачкой, как на юбке; пришивание пояса к основному изделию.</a:t>
            </a:r>
          </a:p>
          <a:p>
            <a:pPr lvl="0"/>
            <a:r>
              <a:rPr lang="ru-RU" sz="2200" dirty="0" smtClean="0">
                <a:latin typeface="Monotype Corsiva" pitchFamily="66" charset="0"/>
              </a:rPr>
              <a:t>Обработка лямок – сметывание и стачивание деталей лямок, </a:t>
            </a:r>
            <a:r>
              <a:rPr lang="ru-RU" sz="2200" dirty="0" err="1" smtClean="0">
                <a:latin typeface="Monotype Corsiva" pitchFamily="66" charset="0"/>
              </a:rPr>
              <a:t>выметывание</a:t>
            </a:r>
            <a:r>
              <a:rPr lang="ru-RU" sz="2200" dirty="0" smtClean="0">
                <a:latin typeface="Monotype Corsiva" pitchFamily="66" charset="0"/>
              </a:rPr>
              <a:t> и ВТО лямок; настрачивание тесьмы на лямки; соединение с поясом.</a:t>
            </a:r>
          </a:p>
          <a:p>
            <a:pPr lvl="0"/>
            <a:r>
              <a:rPr lang="ru-RU" sz="2200" dirty="0" smtClean="0">
                <a:latin typeface="Monotype Corsiva" pitchFamily="66" charset="0"/>
              </a:rPr>
              <a:t>ВТО изделия.</a:t>
            </a:r>
          </a:p>
        </p:txBody>
      </p:sp>
    </p:spTree>
    <p:extLst>
      <p:ext uri="{BB962C8B-B14F-4D97-AF65-F5344CB8AC3E}">
        <p14:creationId xmlns="" xmlns:p14="http://schemas.microsoft.com/office/powerpoint/2010/main" val="25048064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41361" y="475496"/>
            <a:ext cx="63519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Экологическая </a:t>
            </a:r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оценка.</a:t>
            </a:r>
            <a:endParaRPr lang="ru-RU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81113" y="1164135"/>
            <a:ext cx="7981773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</a:pPr>
            <a:r>
              <a:rPr lang="ru-RU" sz="2400" dirty="0" smtClean="0">
                <a:latin typeface="Monotype Corsiva" pitchFamily="66" charset="0"/>
              </a:rPr>
              <a:t>Изготовление русского сарафана: </a:t>
            </a:r>
          </a:p>
          <a:p>
            <a:pPr marL="357188" indent="-357188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ru-RU" sz="2400" dirty="0" smtClean="0">
                <a:latin typeface="Monotype Corsiva" pitchFamily="66" charset="0"/>
              </a:rPr>
              <a:t>можно отнести к экологически чистому производству, </a:t>
            </a:r>
          </a:p>
          <a:p>
            <a:pPr marL="357188" indent="-357188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ru-RU" sz="2400" dirty="0" smtClean="0">
                <a:latin typeface="Monotype Corsiva" pitchFamily="66" charset="0"/>
              </a:rPr>
              <a:t>не загрязняется атмосфера, </a:t>
            </a:r>
          </a:p>
          <a:p>
            <a:pPr marL="357188" indent="-357188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ru-RU" sz="2400" dirty="0" smtClean="0">
                <a:latin typeface="Monotype Corsiva" pitchFamily="66" charset="0"/>
              </a:rPr>
              <a:t>нет выбросов вредных веществ, </a:t>
            </a:r>
          </a:p>
          <a:p>
            <a:pPr marL="357188" indent="-357188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ru-RU" sz="2400" dirty="0" smtClean="0">
                <a:latin typeface="Monotype Corsiva" pitchFamily="66" charset="0"/>
              </a:rPr>
              <a:t>не влечёт за собой изменения и нарушения в жизнедеятельности человека и природы</a:t>
            </a:r>
          </a:p>
          <a:p>
            <a:pPr marL="357188" indent="-357188" algn="just">
              <a:lnSpc>
                <a:spcPct val="150000"/>
              </a:lnSpc>
              <a:buFontTx/>
              <a:buChar char="-"/>
            </a:pPr>
            <a:endParaRPr lang="ru-RU" sz="2400" dirty="0" smtClean="0">
              <a:latin typeface="Monotype Corsiva" pitchFamily="66" charset="0"/>
            </a:endParaRPr>
          </a:p>
          <a:p>
            <a:pPr marL="457200" indent="-457200" algn="just">
              <a:lnSpc>
                <a:spcPct val="150000"/>
              </a:lnSpc>
            </a:pPr>
            <a:endParaRPr lang="ru-RU" sz="2400" dirty="0" smtClean="0">
              <a:latin typeface="Monotype Corsiva" pitchFamily="66" charset="0"/>
            </a:endParaRP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ru-RU" sz="2800" dirty="0">
              <a:solidFill>
                <a:schemeClr val="accent5">
                  <a:lumMod val="50000"/>
                </a:schemeClr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048064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62213" y="581779"/>
            <a:ext cx="59410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Экономические </a:t>
            </a:r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расчёты:</a:t>
            </a:r>
            <a:endParaRPr lang="ru-RU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229710" y="1734208"/>
          <a:ext cx="7241627" cy="3574565"/>
        </p:xfrm>
        <a:graphic>
          <a:graphicData uri="http://schemas.openxmlformats.org/drawingml/2006/table">
            <a:tbl>
              <a:tblPr/>
              <a:tblGrid>
                <a:gridCol w="1951248"/>
                <a:gridCol w="1669178"/>
                <a:gridCol w="1810213"/>
                <a:gridCol w="1810988"/>
              </a:tblGrid>
              <a:tr h="40990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Наименование предмета</a:t>
                      </a:r>
                      <a:endParaRPr lang="ru-RU" sz="1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Кол-во предмета</a:t>
                      </a:r>
                      <a:endParaRPr lang="ru-R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Стоимость 1шт.</a:t>
                      </a:r>
                      <a:endParaRPr lang="ru-R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Весь расход</a:t>
                      </a:r>
                      <a:endParaRPr lang="ru-R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572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Ткань  красная</a:t>
                      </a:r>
                      <a:endParaRPr lang="ru-RU" sz="1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05 метра</a:t>
                      </a:r>
                      <a:endParaRPr lang="ru-RU" sz="1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------------</a:t>
                      </a:r>
                      <a:endParaRPr lang="ru-R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----------------</a:t>
                      </a:r>
                      <a:endParaRPr lang="ru-R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572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Ткань белая</a:t>
                      </a:r>
                      <a:endParaRPr lang="ru-R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0,5 метра</a:t>
                      </a:r>
                      <a:endParaRPr lang="ru-RU" sz="1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-------</a:t>
                      </a:r>
                      <a:endParaRPr lang="ru-R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--------</a:t>
                      </a:r>
                      <a:endParaRPr lang="ru-R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35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Нитки  белые и красные</a:t>
                      </a:r>
                      <a:endParaRPr lang="ru-R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2 мотка</a:t>
                      </a:r>
                      <a:endParaRPr lang="ru-RU" sz="1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50 рублей</a:t>
                      </a:r>
                      <a:endParaRPr lang="ru-R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100 рублей</a:t>
                      </a:r>
                      <a:endParaRPr lang="ru-R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572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Тесьма разноцветная</a:t>
                      </a:r>
                      <a:endParaRPr lang="ru-R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2 метра</a:t>
                      </a:r>
                      <a:endParaRPr lang="ru-R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60 рублей</a:t>
                      </a:r>
                      <a:endParaRPr lang="ru-RU" sz="1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120 рублей</a:t>
                      </a:r>
                      <a:endParaRPr lang="ru-R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572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Тесьма белая</a:t>
                      </a:r>
                      <a:endParaRPr lang="ru-R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 метр</a:t>
                      </a:r>
                      <a:endParaRPr lang="ru-R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60  рублей</a:t>
                      </a:r>
                      <a:endParaRPr lang="ru-RU" sz="1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60 рублей</a:t>
                      </a:r>
                      <a:endParaRPr lang="ru-R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572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Нитки красные</a:t>
                      </a:r>
                      <a:endParaRPr lang="ru-R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2 мотка</a:t>
                      </a:r>
                      <a:endParaRPr lang="ru-R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50 рублей</a:t>
                      </a:r>
                      <a:endParaRPr lang="ru-RU" sz="1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100 рублей</a:t>
                      </a:r>
                      <a:endParaRPr lang="ru-RU" sz="1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5729"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Итого:</a:t>
                      </a:r>
                      <a:endParaRPr lang="ru-RU" sz="1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380 рублей</a:t>
                      </a:r>
                      <a:endParaRPr lang="ru-RU" sz="1800" b="1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5048064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496" y="525519"/>
            <a:ext cx="8261132" cy="725214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FF0000"/>
                </a:solidFill>
                <a:latin typeface="Monotype Corsiva" pitchFamily="66" charset="0"/>
              </a:rPr>
              <a:t>Наша </a:t>
            </a:r>
            <a:r>
              <a:rPr lang="ru-RU" sz="3200" b="1" i="1" dirty="0" smtClean="0">
                <a:solidFill>
                  <a:srgbClr val="FF0000"/>
                </a:solidFill>
                <a:latin typeface="Monotype Corsiva" pitchFamily="66" charset="0"/>
              </a:rPr>
              <a:t>работа</a:t>
            </a:r>
            <a:endParaRPr lang="ru-RU" sz="3200" b="1" i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4" name="Рисунок 3" descr="H:\Сарафан\IMG2022030916182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03531" y="1376855"/>
            <a:ext cx="3752194" cy="46876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H:\6d55c7e1-779f-4282-8a9d-bdc04585e33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7461" y="1366974"/>
            <a:ext cx="2429731" cy="46344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5048064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13737" y="641131"/>
            <a:ext cx="2511973" cy="684432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sz="3200" b="1" i="1" dirty="0" smtClean="0">
                <a:solidFill>
                  <a:srgbClr val="FF0000"/>
                </a:solidFill>
                <a:latin typeface="Monotype Corsiva" pitchFamily="66" charset="0"/>
              </a:rPr>
              <a:t>Реклама</a:t>
            </a:r>
            <a:endParaRPr lang="ru-RU" sz="3200" b="1" i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6745" y="1439918"/>
            <a:ext cx="7884730" cy="493674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100" i="1" dirty="0" smtClean="0">
                <a:solidFill>
                  <a:schemeClr val="accent5">
                    <a:lumMod val="50000"/>
                  </a:schemeClr>
                </a:solidFill>
              </a:rPr>
              <a:t>   </a:t>
            </a:r>
          </a:p>
          <a:p>
            <a:pPr marL="0" indent="0">
              <a:buNone/>
            </a:pPr>
            <a:endParaRPr lang="ru-RU" i="1" dirty="0">
              <a:solidFill>
                <a:schemeClr val="accent5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ru-RU" i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ru-RU" b="1" i="1" dirty="0"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</a:rPr>
              <a:t> </a:t>
            </a:r>
            <a:r>
              <a:rPr lang="ru-RU" b="1" i="1" dirty="0" smtClean="0"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</a:rPr>
              <a:t>                                  </a:t>
            </a:r>
          </a:p>
          <a:p>
            <a:pPr marL="0" indent="0">
              <a:buNone/>
            </a:pPr>
            <a:endParaRPr lang="ru-RU" sz="4100" b="1" i="1" dirty="0" smtClean="0">
              <a:solidFill>
                <a:schemeClr val="accent5">
                  <a:lumMod val="50000"/>
                </a:schemeClr>
              </a:solidFill>
              <a:latin typeface="Monotype Corsiva" pitchFamily="66" charset="0"/>
            </a:endParaRPr>
          </a:p>
          <a:p>
            <a:pPr marL="0" indent="0">
              <a:buNone/>
            </a:pPr>
            <a:endParaRPr lang="ru-RU" sz="4100" b="1" i="1" dirty="0" smtClean="0">
              <a:solidFill>
                <a:schemeClr val="accent5">
                  <a:lumMod val="50000"/>
                </a:schemeClr>
              </a:solidFill>
              <a:latin typeface="Monotype Corsiva" pitchFamily="66" charset="0"/>
            </a:endParaRPr>
          </a:p>
          <a:p>
            <a:pPr marL="0" indent="0">
              <a:buNone/>
            </a:pPr>
            <a:endParaRPr lang="ru-RU" sz="4100" b="1" i="1" dirty="0" smtClean="0">
              <a:solidFill>
                <a:schemeClr val="accent5">
                  <a:lumMod val="5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5123" name="Picture 3" descr="C:\Users\-\Desktop\Ровесник\images (8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2370" y="574734"/>
            <a:ext cx="3121354" cy="2077119"/>
          </a:xfrm>
          <a:prstGeom prst="rect">
            <a:avLst/>
          </a:prstGeom>
          <a:noFill/>
        </p:spPr>
      </p:pic>
      <p:pic>
        <p:nvPicPr>
          <p:cNvPr id="8" name="Picture 2" descr="C:\Users\-\Desktop\Ровесник\images (9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83469" y="2545512"/>
            <a:ext cx="4687869" cy="3119564"/>
          </a:xfrm>
          <a:prstGeom prst="rect">
            <a:avLst/>
          </a:prstGeom>
          <a:noFill/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1040525" y="5817476"/>
            <a:ext cx="7304690" cy="68443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ru-RU" sz="2800" b="1" i="1" dirty="0" smtClean="0">
                <a:solidFill>
                  <a:srgbClr val="FF000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Monotype Corsiva" pitchFamily="66" charset="0"/>
                <a:ea typeface="+mj-ea"/>
                <a:cs typeface="+mj-cs"/>
              </a:rPr>
              <a:t>Спасибо за внимание!</a:t>
            </a:r>
            <a:endParaRPr kumimoji="0" lang="ru-RU" sz="2800" b="1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Monotype Corsiva" pitchFamily="66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1949915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1028</TotalTime>
  <Words>288</Words>
  <Application>Microsoft Office PowerPoint</Application>
  <PresentationFormat>Экран (4:3)</PresentationFormat>
  <Paragraphs>90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Аспект</vt:lpstr>
      <vt:lpstr>Слайд 1</vt:lpstr>
      <vt:lpstr>       Цель:  Изготовление  изделия декоративно-прикладного творчества в форме нарядного костюма  Задачи: - популяризация русских народных традиций; - развивать мои творческие и художественные способности, эстетический вкус; - совершенствовать свои навыки изготовления швейных изделий; - приобрести опыт работы с дополнительной литературой и информацией из Интернета</vt:lpstr>
      <vt:lpstr>Слайд 3</vt:lpstr>
      <vt:lpstr>Современный сарафан  весна-лето 2022</vt:lpstr>
      <vt:lpstr>Современный Сарафан </vt:lpstr>
      <vt:lpstr>      </vt:lpstr>
      <vt:lpstr>1. Туникообразный сарафан </vt:lpstr>
      <vt:lpstr>2. Косоклинный сарафан </vt:lpstr>
      <vt:lpstr> 3. Прямой сарафан 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Наша работа</vt:lpstr>
      <vt:lpstr> Реклама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Михаил Горяйнов</dc:creator>
  <cp:lastModifiedBy>-</cp:lastModifiedBy>
  <cp:revision>148</cp:revision>
  <dcterms:created xsi:type="dcterms:W3CDTF">2013-11-19T05:52:05Z</dcterms:created>
  <dcterms:modified xsi:type="dcterms:W3CDTF">2022-09-28T03:52:38Z</dcterms:modified>
</cp:coreProperties>
</file>