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5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687D8-5923-4831-9201-A1796F7982BA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0B902-B5B2-4325-A9BB-97E2C946B8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687D8-5923-4831-9201-A1796F7982BA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0B902-B5B2-4325-A9BB-97E2C946B8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687D8-5923-4831-9201-A1796F7982BA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0B902-B5B2-4325-A9BB-97E2C946B8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687D8-5923-4831-9201-A1796F7982BA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0B902-B5B2-4325-A9BB-97E2C946B8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687D8-5923-4831-9201-A1796F7982BA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0B902-B5B2-4325-A9BB-97E2C946B8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687D8-5923-4831-9201-A1796F7982BA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0B902-B5B2-4325-A9BB-97E2C946B8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687D8-5923-4831-9201-A1796F7982BA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0B902-B5B2-4325-A9BB-97E2C946B8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687D8-5923-4831-9201-A1796F7982BA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0B902-B5B2-4325-A9BB-97E2C946B8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687D8-5923-4831-9201-A1796F7982BA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0B902-B5B2-4325-A9BB-97E2C946B8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687D8-5923-4831-9201-A1796F7982BA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0B902-B5B2-4325-A9BB-97E2C946B8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687D8-5923-4831-9201-A1796F7982BA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0B902-B5B2-4325-A9BB-97E2C946B8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687D8-5923-4831-9201-A1796F7982BA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0B902-B5B2-4325-A9BB-97E2C946B85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1143007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ОГБПОУ УТЖТ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1571612"/>
            <a:ext cx="7786742" cy="4643470"/>
          </a:xfrm>
        </p:spPr>
        <p:txBody>
          <a:bodyPr>
            <a:normAutofit/>
          </a:bodyPr>
          <a:lstStyle/>
          <a:p>
            <a:pPr lvl="0"/>
            <a:r>
              <a:rPr lang="ru-RU" sz="2800" dirty="0">
                <a:solidFill>
                  <a:srgbClr val="FFFF00"/>
                </a:solidFill>
              </a:rPr>
              <a:t>Виртуальная экскурсия в историю ВОВ</a:t>
            </a:r>
            <a:r>
              <a:rPr lang="ru-RU" sz="2800" dirty="0" smtClean="0">
                <a:solidFill>
                  <a:srgbClr val="FFFF00"/>
                </a:solidFill>
              </a:rPr>
              <a:t>:</a:t>
            </a:r>
          </a:p>
          <a:p>
            <a:pPr lvl="0"/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>
                <a:solidFill>
                  <a:srgbClr val="FFFF00"/>
                </a:solidFill>
              </a:rPr>
              <a:t>«Военные переводчики</a:t>
            </a:r>
            <a:r>
              <a:rPr lang="ru-RU" sz="2800" dirty="0" smtClean="0">
                <a:solidFill>
                  <a:srgbClr val="FFFF00"/>
                </a:solidFill>
              </a:rPr>
              <a:t>»</a:t>
            </a:r>
          </a:p>
          <a:p>
            <a:pPr lvl="0" algn="r"/>
            <a:endParaRPr lang="ru-RU" sz="2400" dirty="0" smtClean="0">
              <a:solidFill>
                <a:schemeClr val="tx1"/>
              </a:solidFill>
            </a:endParaRPr>
          </a:p>
          <a:p>
            <a:pPr lvl="0" algn="r"/>
            <a:r>
              <a:rPr lang="ru-RU" sz="2400" dirty="0" smtClean="0">
                <a:solidFill>
                  <a:schemeClr val="tx1"/>
                </a:solidFill>
              </a:rPr>
              <a:t>Преподаватель:</a:t>
            </a:r>
          </a:p>
          <a:p>
            <a:pPr lvl="0" algn="r"/>
            <a:r>
              <a:rPr lang="ru-RU" sz="2400" dirty="0" smtClean="0">
                <a:solidFill>
                  <a:schemeClr val="tx1"/>
                </a:solidFill>
              </a:rPr>
              <a:t>Петрушкина Е.А.</a:t>
            </a:r>
            <a:endParaRPr lang="ru-RU" sz="2400" dirty="0">
              <a:solidFill>
                <a:srgbClr val="FF0000"/>
              </a:solidFill>
            </a:endParaRPr>
          </a:p>
          <a:p>
            <a:pPr lvl="0"/>
            <a:endParaRPr lang="ru-RU" dirty="0" smtClean="0">
              <a:solidFill>
                <a:srgbClr val="FF0000"/>
              </a:solidFill>
            </a:endParaRP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                              </a:t>
            </a:r>
            <a:r>
              <a:rPr lang="ru-RU" sz="2400" dirty="0" smtClean="0">
                <a:solidFill>
                  <a:schemeClr val="tx1"/>
                </a:solidFill>
              </a:rPr>
              <a:t>Ульяновск 2025</a:t>
            </a:r>
            <a:endParaRPr lang="ru-RU" sz="2400" dirty="0">
              <a:solidFill>
                <a:schemeClr val="tx1"/>
              </a:solidFill>
            </a:endParaRPr>
          </a:p>
          <a:p>
            <a:pPr lvl="0" algn="r"/>
            <a:r>
              <a:rPr lang="ru-RU" dirty="0" smtClean="0">
                <a:solidFill>
                  <a:srgbClr val="FF0000"/>
                </a:solidFill>
              </a:rPr>
              <a:t>       </a:t>
            </a:r>
            <a:endParaRPr lang="ru-RU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1026" name="Picture 2" descr="C:\Users\201-12\Desktop\scale_12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286124"/>
            <a:ext cx="4052885" cy="3181351"/>
          </a:xfrm>
          <a:prstGeom prst="rect">
            <a:avLst/>
          </a:prstGeom>
          <a:noFill/>
        </p:spPr>
      </p:pic>
      <p:sp>
        <p:nvSpPr>
          <p:cNvPr id="1028" name="AutoShape 4" descr="Победа фон для презентации - 86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201-12\Desktop\deti-geroi-kubani-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710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00504"/>
            <a:ext cx="6472254" cy="2125659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«С миром на его языке»</a:t>
            </a:r>
          </a:p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sz="2000" dirty="0" smtClean="0">
                <a:solidFill>
                  <a:srgbClr val="FFFF00"/>
                </a:solidFill>
              </a:rPr>
              <a:t>(«</a:t>
            </a:r>
            <a:r>
              <a:rPr lang="en-US" sz="2000" dirty="0" smtClean="0">
                <a:solidFill>
                  <a:srgbClr val="FFFF00"/>
                </a:solidFill>
              </a:rPr>
              <a:t>WITH THE WORLD IN ITS LANGUAGE</a:t>
            </a:r>
            <a:r>
              <a:rPr lang="ru-RU" sz="2000" dirty="0" smtClean="0">
                <a:solidFill>
                  <a:srgbClr val="FFFF00"/>
                </a:solidFill>
              </a:rPr>
              <a:t>»)</a:t>
            </a:r>
            <a:r>
              <a:rPr lang="ru-RU" dirty="0" smtClean="0">
                <a:solidFill>
                  <a:srgbClr val="FFFF00"/>
                </a:solidFill>
              </a:rPr>
              <a:t> –</a:t>
            </a:r>
          </a:p>
          <a:p>
            <a:pPr algn="r">
              <a:buNone/>
            </a:pPr>
            <a:r>
              <a:rPr lang="ru-RU" sz="2800" dirty="0" smtClean="0"/>
              <a:t>девиз военных переводчиков</a:t>
            </a:r>
            <a:r>
              <a:rPr lang="en-US" sz="2800" dirty="0" smtClean="0"/>
              <a:t> </a:t>
            </a:r>
            <a:endParaRPr lang="ru-RU" sz="2800" dirty="0"/>
          </a:p>
        </p:txBody>
      </p:sp>
      <p:pic>
        <p:nvPicPr>
          <p:cNvPr id="4098" name="Picture 2" descr="C:\Users\201-12\Desktop\886bd6c74892bcef495539654fcbb9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928670"/>
            <a:ext cx="6715172" cy="2571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2984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Роль военных переводчиков в годы 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Великой 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Отечественной войны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6900882" cy="397194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>
                <a:solidFill>
                  <a:srgbClr val="FFFF00"/>
                </a:solidFill>
              </a:rPr>
              <a:t>Военные переводчики должны были:</a:t>
            </a:r>
          </a:p>
          <a:p>
            <a:r>
              <a:rPr lang="ru-RU" dirty="0"/>
              <a:t>        иметь сведения о специфических сферах лексики, таких как военный перевод, медицинская и юридическая лексика;</a:t>
            </a:r>
          </a:p>
          <a:p>
            <a:r>
              <a:rPr lang="ru-RU" dirty="0"/>
              <a:t>          владеть знаниями о стране, знать о политическом устройстве, религии, культуре, истории;</a:t>
            </a:r>
          </a:p>
          <a:p>
            <a:r>
              <a:rPr lang="ru-RU" dirty="0"/>
              <a:t>          знать организационно-штатную структуру своих войск и войск противника; </a:t>
            </a:r>
          </a:p>
          <a:p>
            <a:r>
              <a:rPr lang="ru-RU" dirty="0"/>
              <a:t>           уметь быстро реагировать в экстремальных ситуациях; </a:t>
            </a:r>
          </a:p>
          <a:p>
            <a:r>
              <a:rPr lang="ru-RU" dirty="0"/>
              <a:t>           быть готовым участвовать в боевых действиях и, конечно же, исполнять приказы вышестоящего командования и точно им следовать.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828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560406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Основные функции военных переводчиков в период </a:t>
            </a:r>
            <a:br>
              <a:rPr lang="ru-RU" sz="27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Великой Отечественной войны: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6900882" cy="41259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составление протоколов допроса,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умение анализировать обстановку, </a:t>
            </a:r>
          </a:p>
          <a:p>
            <a:pPr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— делать верные выводы, </a:t>
            </a:r>
          </a:p>
          <a:p>
            <a:pPr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— знать оперативно-тактическую обстановку на фронте, </a:t>
            </a:r>
          </a:p>
          <a:p>
            <a:pPr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— обеспечивать перевод документов (например солдатских книжек, распоряжений, приказов, инструкций, сводок, рабочих и отчётных карт, солдатских писем). 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488968"/>
          </a:xfrm>
        </p:spPr>
        <p:txBody>
          <a:bodyPr>
            <a:normAutofit fontScale="90000"/>
          </a:bodyPr>
          <a:lstStyle/>
          <a:p>
            <a:r>
              <a:rPr lang="ru-RU" sz="27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Из воспоминаний военной переводчицы </a:t>
            </a:r>
            <a:br>
              <a:rPr lang="ru-RU" sz="27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Изюм-Эрик </a:t>
            </a:r>
            <a:r>
              <a:rPr lang="ru-RU" sz="27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Рахманкуловой</a:t>
            </a:r>
            <a:r>
              <a:rPr lang="ru-RU" sz="27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C:\Users\201-12\Downloads\Rahmankulova.pn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643050"/>
            <a:ext cx="6471205" cy="375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Известные военные переводчики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186106" cy="4525963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29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Илья Семенович Кремер </a:t>
            </a:r>
            <a:endParaRPr lang="ru-RU" sz="29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1922–2020) </a:t>
            </a:r>
          </a:p>
          <a:p>
            <a:pPr algn="just">
              <a:buNone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just">
              <a:buNone/>
            </a:pP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       Один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из самых известных военных переводчиков Второй мировой. После войны он стал переводчиком-дипломатом, находился в составе оперативной группы штаба 5-го зенитно-артиллерийского корпуса в Берлине. Переводил допросы начальника противовоздушной обороны Берлина полковника </a:t>
            </a:r>
            <a:r>
              <a:rPr lang="ru-RU" sz="2200" i="1" dirty="0" err="1">
                <a:latin typeface="Times New Roman" pitchFamily="18" charset="0"/>
                <a:cs typeface="Times New Roman" pitchFamily="18" charset="0"/>
              </a:rPr>
              <a:t>Ганса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i="1" dirty="0" err="1">
                <a:latin typeface="Times New Roman" pitchFamily="18" charset="0"/>
                <a:cs typeface="Times New Roman" pitchFamily="18" charset="0"/>
              </a:rPr>
              <a:t>Веллермана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929058" y="1600200"/>
            <a:ext cx="3286148" cy="4525963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 algn="ctr">
              <a:buNone/>
            </a:pPr>
            <a:r>
              <a:rPr lang="ru-RU" sz="2900" dirty="0" smtClean="0">
                <a:solidFill>
                  <a:srgbClr val="FFFF00"/>
                </a:solidFill>
              </a:rPr>
              <a:t>Николай </a:t>
            </a:r>
            <a:r>
              <a:rPr lang="ru-RU" sz="2900" dirty="0">
                <a:solidFill>
                  <a:srgbClr val="FFFF00"/>
                </a:solidFill>
              </a:rPr>
              <a:t>Николаевич </a:t>
            </a:r>
            <a:r>
              <a:rPr lang="ru-RU" sz="2900" dirty="0" err="1" smtClean="0">
                <a:solidFill>
                  <a:srgbClr val="FFFF00"/>
                </a:solidFill>
              </a:rPr>
              <a:t>Биязи</a:t>
            </a:r>
            <a:endParaRPr lang="ru-RU" sz="2900" dirty="0" smtClean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ru-RU" dirty="0" smtClean="0"/>
              <a:t>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(1893–1973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      Известный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переводчик,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который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в первые месяцы войны написал и выпустил «Краткий русско-немецкий военный разговорник», которым активно пользовались во время войны на фронте.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500174"/>
            <a:ext cx="1626870" cy="2339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500174"/>
            <a:ext cx="1614805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Известные военные переводчики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114668" cy="4525963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9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Лев Александрович Безыменский </a:t>
            </a:r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1920–2007)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         переводчик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штаба Донского фронта. Он допрашивал фельдмаршала Паулюса на хуторе Зворыгин. Перевёл для маршала Жукова письмо, в котором сообщалось о смерти Гитлера. </a:t>
            </a:r>
          </a:p>
          <a:p>
            <a:pPr algn="ctr">
              <a:buNone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786182" y="1600200"/>
            <a:ext cx="3500462" cy="4525963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9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Анатолий </a:t>
            </a:r>
            <a:r>
              <a:rPr lang="ru-RU" sz="29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Петрович Мицкевич </a:t>
            </a:r>
            <a:endParaRPr lang="ru-RU" sz="29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1919–1975)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endParaRPr lang="ru-RU" sz="2200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       переводчик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маршала Жукова, работал при подписании акта о капитуляции Германии. Во время войны также выполнял задания Главного </a:t>
            </a:r>
            <a:r>
              <a:rPr lang="ru-RU" sz="2200" i="1" dirty="0" err="1">
                <a:latin typeface="Times New Roman" pitchFamily="18" charset="0"/>
                <a:cs typeface="Times New Roman" pitchFamily="18" charset="0"/>
              </a:rPr>
              <a:t>разведуправления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 Красной Армии, служил шифровальщиком.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1746252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714488"/>
            <a:ext cx="1413193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FFFF00"/>
                </a:solidFill>
              </a:rPr>
              <a:t>И</a:t>
            </a:r>
            <a:r>
              <a:rPr lang="ru-RU" dirty="0" smtClean="0">
                <a:solidFill>
                  <a:srgbClr val="FFFF00"/>
                </a:solidFill>
              </a:rPr>
              <a:t>звестные военные переводчики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5972188" cy="3971939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 algn="ctr">
              <a:buNone/>
            </a:pPr>
            <a:r>
              <a:rPr lang="ru-RU" sz="21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Владимир Николаевич Павлов </a:t>
            </a:r>
            <a:endParaRPr lang="ru-RU" sz="21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1915–1993) </a:t>
            </a:r>
          </a:p>
          <a:p>
            <a:pPr algn="ctr">
              <a:buNone/>
            </a:pP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был переводчиком Иосифа Сталина. Но стал личным переводчиком вождя не сразу, начинал свою карьеру как помощник Молотова. После войны работал в издательстве.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1785926"/>
            <a:ext cx="2714644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201-12\Downloads\IMG_597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785794"/>
            <a:ext cx="6429420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-285776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4615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Нюрнбергский процесс</a:t>
            </a:r>
            <a:r>
              <a:rPr lang="ru-RU" dirty="0">
                <a:solidFill>
                  <a:srgbClr val="FFFF00"/>
                </a:solidFill>
              </a:rPr>
              <a:t/>
            </a:r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6146" name="Picture 2" descr="C:\Users\201-12\Desktop\83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714488"/>
            <a:ext cx="2643206" cy="1928826"/>
          </a:xfrm>
          <a:prstGeom prst="rect">
            <a:avLst/>
          </a:prstGeom>
          <a:noFill/>
        </p:spPr>
      </p:pic>
      <p:pic>
        <p:nvPicPr>
          <p:cNvPr id="6147" name="Picture 3" descr="C:\Users\201-12\Desktop\78fff4ed20bcf4427bdf65d758ec31b882a00a90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1285860"/>
            <a:ext cx="2357454" cy="1928826"/>
          </a:xfrm>
          <a:prstGeom prst="rect">
            <a:avLst/>
          </a:prstGeom>
          <a:noFill/>
        </p:spPr>
      </p:pic>
      <p:pic>
        <p:nvPicPr>
          <p:cNvPr id="6148" name="Picture 4" descr="C:\Users\201-12\Desktop\nunberg_big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2071678"/>
            <a:ext cx="2928938" cy="2066926"/>
          </a:xfrm>
          <a:prstGeom prst="rect">
            <a:avLst/>
          </a:prstGeom>
          <a:noFill/>
        </p:spPr>
      </p:pic>
      <p:pic>
        <p:nvPicPr>
          <p:cNvPr id="6149" name="Picture 5" descr="C:\Users\201-12\Desktop\5110-0009r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3143248"/>
            <a:ext cx="2353252" cy="2286016"/>
          </a:xfrm>
          <a:prstGeom prst="rect">
            <a:avLst/>
          </a:prstGeom>
          <a:noFill/>
        </p:spPr>
      </p:pic>
      <p:pic>
        <p:nvPicPr>
          <p:cNvPr id="6150" name="Picture 6" descr="C:\Users\201-12\Desktop\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3500438"/>
            <a:ext cx="2286016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ВЫВОД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6972320" cy="3686188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b="1" dirty="0" smtClean="0"/>
              <a:t>             Большую </a:t>
            </a:r>
            <a:r>
              <a:rPr lang="ru-RU" b="1" dirty="0"/>
              <a:t>роль в Великой Отечественной войне сыграли </a:t>
            </a:r>
            <a:r>
              <a:rPr lang="ru-RU" b="1" dirty="0">
                <a:solidFill>
                  <a:srgbClr val="FFFF00"/>
                </a:solidFill>
              </a:rPr>
              <a:t>военные переводчики</a:t>
            </a:r>
            <a:r>
              <a:rPr lang="ru-RU" b="1" dirty="0"/>
              <a:t>. Благодаря их четкой и слаженной работе подписывались важнейшие договоры, осуществлялась связь между главами государств, было предотвращено множество вражеских действий. Их работа была очень рискованная, ведь одно неправильно понятое и переведенное слово могло иметь очень серьезные последствия.</a:t>
            </a:r>
            <a:r>
              <a:rPr lang="ru-RU" dirty="0"/>
              <a:t>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FF00"/>
                </a:solidFill>
              </a:rPr>
              <a:t>26 июля 1945 года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543824" cy="4525963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Иногда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одна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ошибка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переводе стоит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человеческой жизни, но среди них есть и такие, которые стоили десятков тысяч жизней. Так 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ошибка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одном слове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стала 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причиной бомбардировки Хиросимы и Нагасаки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714620"/>
            <a:ext cx="3471858" cy="3411543"/>
          </a:xfrm>
        </p:spPr>
        <p:txBody>
          <a:bodyPr>
            <a:normAutofit fontScale="40000" lnSpcReduction="20000"/>
          </a:bodyPr>
          <a:lstStyle/>
          <a:p>
            <a:pPr algn="just">
              <a:buNone/>
            </a:pPr>
            <a:r>
              <a:rPr lang="ru-RU" dirty="0" smtClean="0"/>
              <a:t>   </a:t>
            </a:r>
          </a:p>
          <a:p>
            <a:pPr algn="just">
              <a:buNone/>
            </a:pPr>
            <a:endParaRPr lang="ru-RU" dirty="0"/>
          </a:p>
          <a:p>
            <a:pPr algn="just">
              <a:buNone/>
            </a:pPr>
            <a:endParaRPr lang="ru-RU" dirty="0" smtClean="0"/>
          </a:p>
          <a:p>
            <a:pPr algn="just">
              <a:buNone/>
            </a:pPr>
            <a:endParaRPr lang="ru-RU" dirty="0"/>
          </a:p>
          <a:p>
            <a:pPr algn="just">
              <a:buNone/>
            </a:pPr>
            <a:endParaRPr lang="ru-RU" dirty="0" smtClean="0"/>
          </a:p>
          <a:p>
            <a:pPr algn="just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 Премьер-министр </a:t>
            </a:r>
            <a:r>
              <a:rPr lang="ru-RU" sz="3500" dirty="0">
                <a:latin typeface="Times New Roman" pitchFamily="18" charset="0"/>
                <a:cs typeface="Times New Roman" pitchFamily="18" charset="0"/>
              </a:rPr>
              <a:t>Японии </a:t>
            </a:r>
            <a:r>
              <a:rPr lang="ru-RU" sz="3500" dirty="0" err="1">
                <a:latin typeface="Times New Roman" pitchFamily="18" charset="0"/>
                <a:cs typeface="Times New Roman" pitchFamily="18" charset="0"/>
              </a:rPr>
              <a:t>Кантаро</a:t>
            </a:r>
            <a:r>
              <a:rPr lang="ru-RU" sz="3500" dirty="0">
                <a:latin typeface="Times New Roman" pitchFamily="18" charset="0"/>
                <a:cs typeface="Times New Roman" pitchFamily="18" charset="0"/>
              </a:rPr>
              <a:t> Судзуки на пресс-конференции 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заявил: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My thinking is that the joint declaration is virtually the same as the earlier declaration. 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government of Japan does not consider it having any crucial value. We simply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mokusatsu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suru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 The only alternative for us is to be determined to continue our fight to the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end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071934" y="2714620"/>
            <a:ext cx="3286148" cy="3411543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 smtClean="0"/>
              <a:t>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       «Я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считаю, что (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потсдамская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) совместная декларация по сути такая же, как и более ранние декларации. Парламент Японии не считает, что она имеет какое-то значение. Мы просто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mokusatsu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suru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Единственная альтернатива для нас – продолжать борьбу до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конца»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/>
              <a:t>       </a:t>
            </a:r>
          </a:p>
          <a:p>
            <a:pPr algn="just">
              <a:buNone/>
            </a:pPr>
            <a:r>
              <a:rPr lang="ru-RU" dirty="0"/>
              <a:t> </a:t>
            </a:r>
            <a:r>
              <a:rPr lang="ru-RU" dirty="0" smtClean="0"/>
              <a:t>         </a:t>
            </a:r>
            <a:r>
              <a:rPr lang="en-US" dirty="0" err="1" smtClean="0"/>
              <a:t>Mokusatsu</a:t>
            </a:r>
            <a:r>
              <a:rPr lang="en-US" dirty="0" smtClean="0"/>
              <a:t> </a:t>
            </a:r>
            <a:r>
              <a:rPr lang="ru-RU" dirty="0"/>
              <a:t>означает «не придавать значение», «промолчать». То есть </a:t>
            </a:r>
            <a:r>
              <a:rPr lang="ru-RU" dirty="0" err="1"/>
              <a:t>премьер-минист</a:t>
            </a:r>
            <a:r>
              <a:rPr lang="ru-RU" dirty="0"/>
              <a:t> заявил, что </a:t>
            </a:r>
            <a:r>
              <a:rPr lang="ru-RU" b="1" dirty="0"/>
              <a:t>они просто промолчат</a:t>
            </a:r>
            <a:r>
              <a:rPr lang="ru-RU" dirty="0"/>
              <a:t>. Осторожный ответ, который подразумевает сложную дипломатическую работу.</a:t>
            </a:r>
          </a:p>
          <a:p>
            <a:pPr algn="just">
              <a:buNone/>
            </a:pPr>
            <a:r>
              <a:rPr lang="ru-RU" dirty="0" smtClean="0"/>
              <a:t>          Но </a:t>
            </a:r>
            <a:r>
              <a:rPr lang="ru-RU" dirty="0"/>
              <a:t>на английский язык слово было переведено как </a:t>
            </a:r>
            <a:r>
              <a:rPr lang="ru-RU" b="1" dirty="0"/>
              <a:t>«</a:t>
            </a:r>
            <a:r>
              <a:rPr lang="en-US" b="1" dirty="0"/>
              <a:t>we ignore that</a:t>
            </a:r>
            <a:r>
              <a:rPr lang="ru-RU" b="1" dirty="0"/>
              <a:t>», «мы игнорируем это».</a:t>
            </a:r>
          </a:p>
          <a:p>
            <a:endParaRPr lang="ru-RU" dirty="0"/>
          </a:p>
        </p:txBody>
      </p:sp>
      <p:pic>
        <p:nvPicPr>
          <p:cNvPr id="5" name="Рисунок 4" descr="C:\Users\201-12\Downloads\IMG_597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357166"/>
            <a:ext cx="4429156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00132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ВОЕННЫЕ ПЕРЕВОДЧИКИ :</a:t>
            </a:r>
            <a:br>
              <a:rPr lang="ru-RU" sz="3200" dirty="0" smtClean="0">
                <a:solidFill>
                  <a:srgbClr val="FFFF00"/>
                </a:solidFill>
              </a:rPr>
            </a:br>
            <a:r>
              <a:rPr lang="ru-RU" sz="3200" dirty="0" smtClean="0">
                <a:solidFill>
                  <a:srgbClr val="FFFF00"/>
                </a:solidFill>
              </a:rPr>
              <a:t>НАШИ ДНИ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7"/>
            <a:ext cx="6829444" cy="4071966"/>
          </a:xfrm>
        </p:spPr>
        <p:txBody>
          <a:bodyPr>
            <a:normAutofit fontScale="40000" lnSpcReduction="20000"/>
          </a:bodyPr>
          <a:lstStyle/>
          <a:p>
            <a:pPr algn="just"/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Военные переводчики – узкие специалисты, которые учатся на протяжении всей своей жизни. Сегодня востребованы переводчики с </a:t>
            </a:r>
            <a:r>
              <a:rPr lang="ru-RU" sz="4500" b="1" dirty="0">
                <a:latin typeface="Times New Roman" pitchFamily="18" charset="0"/>
                <a:cs typeface="Times New Roman" pitchFamily="18" charset="0"/>
              </a:rPr>
              <a:t>арабских, европейских и славянских языков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, высоко ценятся специалисты, работающие с редкими языками, например, с фарси или дари. </a:t>
            </a:r>
            <a:endParaRPr lang="ru-RU" sz="4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их обязанности входят следующие виды работ и задач:</a:t>
            </a:r>
          </a:p>
          <a:p>
            <a:pPr algn="just">
              <a:buNone/>
            </a:pP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-перевод технических документов и спецификаций;</a:t>
            </a:r>
          </a:p>
          <a:p>
            <a:pPr algn="just">
              <a:buNone/>
            </a:pP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-осуществление синхронного или последовательного перевода во время переговоров с военными, а также местным населением конкретной страны;</a:t>
            </a:r>
          </a:p>
          <a:p>
            <a:pPr algn="just">
              <a:buNone/>
            </a:pP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-шифрование 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данных;</a:t>
            </a:r>
          </a:p>
          <a:p>
            <a:pPr algn="just">
              <a:buNone/>
            </a:pP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-перевод показаний, допросов, записей, полученных в зонах боевых действий;</a:t>
            </a:r>
          </a:p>
          <a:p>
            <a:pPr algn="just">
              <a:buNone/>
            </a:pP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-анализ публикаций, размещенных в зарубежной прессе;</a:t>
            </a:r>
          </a:p>
          <a:p>
            <a:pPr algn="just">
              <a:buNone/>
            </a:pP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-выполнение расшифровки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прослушки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и информации, полученной от радистов.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 </a:t>
            </a:r>
            <a:r>
              <a:rPr lang="ru-RU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Важные личные качества</a:t>
            </a:r>
            <a:endParaRPr lang="ru-RU" sz="2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6758006" cy="4525963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    Военные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переводчики не имеют права говорить о тех задачах, которые они выполняют в рабочее время. </a:t>
            </a: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Они обладают высокой выносливостью, цепкой памятью, хорошо поставленной речью и грамотностью.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 На первый план выходят аналитические способности, быстрая реакция, устойчивость к стрессам, крепкое здоровье.</a:t>
            </a:r>
          </a:p>
          <a:p>
            <a:pPr algn="just">
              <a:buNone/>
            </a:pPr>
            <a:endParaRPr lang="ru-RU" sz="31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   Стать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военным переводчиком можно окончив Военный Университет Министерства Обороны имени князя Александра Невского по специальности «Перевод и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переводоведение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». Срок обучения 5 лет. В  университете изучается 59 иностранных языков.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:\Users\201-12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FF00"/>
                </a:solidFill>
              </a:rPr>
              <a:t>СПАСИБО ЗА ВНИМАНИЕ!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7170" name="Picture 2" descr="C:\Users\201-12\Desktop\59188fc7a86f2a2152da6376-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2214554"/>
            <a:ext cx="5214974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669</Words>
  <Application>Microsoft Office PowerPoint</Application>
  <PresentationFormat>Экран (4:3)</PresentationFormat>
  <Paragraphs>140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ОГБПОУ УТЖТ</vt:lpstr>
      <vt:lpstr>Слайд 2</vt:lpstr>
      <vt:lpstr>Роль военных переводчиков в годы  Великой Отечественной войны  </vt:lpstr>
      <vt:lpstr>Основные функции военных переводчиков в период  Великой Отечественной войны:  </vt:lpstr>
      <vt:lpstr>Из воспоминаний военной переводчицы  Изюм-Эрик Рахманкуловой: </vt:lpstr>
      <vt:lpstr>Известные военные переводчики</vt:lpstr>
      <vt:lpstr>Известные военные переводчики</vt:lpstr>
      <vt:lpstr>Известные военные переводчики</vt:lpstr>
      <vt:lpstr>Слайд 9</vt:lpstr>
      <vt:lpstr>Нюрнбергский процесс </vt:lpstr>
      <vt:lpstr>ВЫВОД</vt:lpstr>
      <vt:lpstr>26 июля 1945 года</vt:lpstr>
      <vt:lpstr>Слайд 13</vt:lpstr>
      <vt:lpstr>ВОЕННЫЕ ПЕРЕВОДЧИКИ : НАШИ ДНИ</vt:lpstr>
      <vt:lpstr> Важные личные качества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ОГБПОУ УТЖТ</dc:title>
  <dc:creator>201-12</dc:creator>
  <cp:lastModifiedBy>201-12</cp:lastModifiedBy>
  <cp:revision>15</cp:revision>
  <dcterms:created xsi:type="dcterms:W3CDTF">2025-02-10T10:37:44Z</dcterms:created>
  <dcterms:modified xsi:type="dcterms:W3CDTF">2025-02-10T12:25:35Z</dcterms:modified>
</cp:coreProperties>
</file>