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2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Кабинет 6 Козлов" initials="К6К" lastIdx="1" clrIdx="0">
    <p:extLst>
      <p:ext uri="{19B8F6BF-5375-455C-9EA6-DF929625EA0E}">
        <p15:presenceInfo xmlns:p15="http://schemas.microsoft.com/office/powerpoint/2012/main" userId="Кабинет 6 Козлов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2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A0C1E-E193-4FBA-BA45-DBBB97D77CD6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D05FA-AD3A-49AD-B0FE-6DC4CB3F1450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5133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A0C1E-E193-4FBA-BA45-DBBB97D77CD6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D05FA-AD3A-49AD-B0FE-6DC4CB3F14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5454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A0C1E-E193-4FBA-BA45-DBBB97D77CD6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D05FA-AD3A-49AD-B0FE-6DC4CB3F14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27587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A0C1E-E193-4FBA-BA45-DBBB97D77CD6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D05FA-AD3A-49AD-B0FE-6DC4CB3F14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0562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A0C1E-E193-4FBA-BA45-DBBB97D77CD6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D05FA-AD3A-49AD-B0FE-6DC4CB3F14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949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A0C1E-E193-4FBA-BA45-DBBB97D77CD6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D05FA-AD3A-49AD-B0FE-6DC4CB3F14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53133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A0C1E-E193-4FBA-BA45-DBBB97D77CD6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D05FA-AD3A-49AD-B0FE-6DC4CB3F14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77325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A0C1E-E193-4FBA-BA45-DBBB97D77CD6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D05FA-AD3A-49AD-B0FE-6DC4CB3F14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75890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A0C1E-E193-4FBA-BA45-DBBB97D77CD6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D05FA-AD3A-49AD-B0FE-6DC4CB3F14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0066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A0C1E-E193-4FBA-BA45-DBBB97D77CD6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D05FA-AD3A-49AD-B0FE-6DC4CB3F14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46893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A0C1E-E193-4FBA-BA45-DBBB97D77CD6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D05FA-AD3A-49AD-B0FE-6DC4CB3F14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62732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A0C1E-E193-4FBA-BA45-DBBB97D77CD6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D05FA-AD3A-49AD-B0FE-6DC4CB3F1450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481226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A0C1E-E193-4FBA-BA45-DBBB97D77CD6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D05FA-AD3A-49AD-B0FE-6DC4CB3F14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66626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A0C1E-E193-4FBA-BA45-DBBB97D77CD6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D05FA-AD3A-49AD-B0FE-6DC4CB3F145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749906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A0C1E-E193-4FBA-BA45-DBBB97D77CD6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D05FA-AD3A-49AD-B0FE-6DC4CB3F14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90184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A0C1E-E193-4FBA-BA45-DBBB97D77CD6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D05FA-AD3A-49AD-B0FE-6DC4CB3F14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23162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A0C1E-E193-4FBA-BA45-DBBB97D77CD6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D05FA-AD3A-49AD-B0FE-6DC4CB3F14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4118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793A0C1E-E193-4FBA-BA45-DBBB97D77CD6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F60D05FA-AD3A-49AD-B0FE-6DC4CB3F14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963840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  <p:sldLayoutId id="2147483754" r:id="rId12"/>
    <p:sldLayoutId id="2147483755" r:id="rId13"/>
    <p:sldLayoutId id="2147483756" r:id="rId14"/>
    <p:sldLayoutId id="2147483757" r:id="rId15"/>
    <p:sldLayoutId id="2147483758" r:id="rId16"/>
    <p:sldLayoutId id="21474837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73134" y="-466391"/>
            <a:ext cx="11625942" cy="2078182"/>
          </a:xfrm>
        </p:spPr>
        <p:txBody>
          <a:bodyPr>
            <a:normAutofit/>
          </a:bodyPr>
          <a:lstStyle/>
          <a:p>
            <a:pPr algn="ctr"/>
            <a:r>
              <a:rPr lang="ru-RU" sz="1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rebuchet MS" panose="020B0603020202020204"/>
              </a:rPr>
              <a:t>Тамбовское областное государственное автономное профессиональное образовательное учреждение </a:t>
            </a:r>
            <a:br>
              <a:rPr lang="ru-RU" sz="1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rebuchet MS" panose="020B0603020202020204"/>
              </a:rPr>
            </a:br>
            <a:r>
              <a:rPr lang="ru-RU" sz="1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rebuchet MS" panose="020B0603020202020204"/>
              </a:rPr>
              <a:t>«Промышленно-технологический </a:t>
            </a:r>
            <a:r>
              <a:rPr lang="ru-RU" sz="1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anose="020B0603020202020204"/>
              </a:rPr>
              <a:t>колледж имени героя российской федерации В.И. </a:t>
            </a:r>
            <a:r>
              <a:rPr lang="ru-RU" sz="1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anose="020B0603020202020204"/>
              </a:rPr>
              <a:t>Заволянского</a:t>
            </a:r>
            <a:r>
              <a:rPr lang="ru-RU" sz="1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anose="020B0603020202020204"/>
              </a:rPr>
              <a:t>»</a:t>
            </a:r>
            <a:r>
              <a:rPr lang="ru-RU" sz="1400" b="1" dirty="0">
                <a:solidFill>
                  <a:srgbClr val="90C226"/>
                </a:solidFill>
                <a:latin typeface="Trebuchet MS" panose="020B0603020202020204"/>
              </a:rPr>
              <a:t/>
            </a:r>
            <a:br>
              <a:rPr lang="ru-RU" sz="1400" b="1" dirty="0">
                <a:solidFill>
                  <a:srgbClr val="90C226"/>
                </a:solidFill>
                <a:latin typeface="Trebuchet MS" panose="020B0603020202020204"/>
              </a:rPr>
            </a:b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395855" y="3298109"/>
            <a:ext cx="3503221" cy="2825600"/>
          </a:xfrm>
        </p:spPr>
        <p:txBody>
          <a:bodyPr/>
          <a:lstStyle/>
          <a:p>
            <a:pPr lvl="0" algn="r" defTabSz="914400">
              <a:spcBef>
                <a:spcPts val="0"/>
              </a:spcBef>
              <a:spcAft>
                <a:spcPts val="1000"/>
              </a:spcAft>
              <a:buClrTx/>
              <a:buSzTx/>
            </a:pPr>
            <a:r>
              <a:rPr lang="ru-RU" sz="1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Работу выполнили студенты </a:t>
            </a:r>
            <a:r>
              <a:rPr lang="ru-RU" sz="1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 профессии «Машинист крана (</a:t>
            </a:r>
            <a:r>
              <a:rPr lang="ru-RU" sz="1400" b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крановшик</a:t>
            </a:r>
            <a:r>
              <a:rPr lang="ru-RU" sz="1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ru-RU" sz="1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группы 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 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r" defTabSz="914400">
              <a:spcBef>
                <a:spcPts val="0"/>
              </a:spcBef>
              <a:spcAft>
                <a:spcPts val="1000"/>
              </a:spcAft>
              <a:buClrTx/>
              <a:buSzTx/>
            </a:pPr>
            <a:r>
              <a:rPr lang="ru-RU" sz="1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Ермилов Никита и </a:t>
            </a:r>
            <a:r>
              <a:rPr lang="ru-RU" sz="1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Самотаев</a:t>
            </a:r>
            <a:r>
              <a:rPr lang="ru-RU" sz="1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Александр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094181" y="997527"/>
            <a:ext cx="6039923" cy="10515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457200">
              <a:spcBef>
                <a:spcPts val="1000"/>
              </a:spcBef>
              <a:buClr>
                <a:srgbClr val="90C226"/>
              </a:buClr>
              <a:buSzPct val="80000"/>
            </a:pPr>
            <a:r>
              <a:rPr lang="ru-RU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Исследовательская работа</a:t>
            </a:r>
          </a:p>
          <a:p>
            <a:pPr lvl="0" algn="ctr" defTabSz="457200">
              <a:spcBef>
                <a:spcPts val="1000"/>
              </a:spcBef>
              <a:buClr>
                <a:srgbClr val="90C226"/>
              </a:buClr>
              <a:buSzPct val="80000"/>
            </a:pPr>
            <a:r>
              <a:rPr lang="ru-RU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тему</a:t>
            </a:r>
            <a:r>
              <a:rPr lang="ru-RU" b="1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С</a:t>
            </a:r>
            <a:r>
              <a:rPr lang="ru-RU" b="1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трелы </a:t>
            </a:r>
            <a:r>
              <a:rPr lang="ru-RU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автомобильного крана </a:t>
            </a:r>
            <a:r>
              <a:rPr lang="ru-RU" b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овоидного</a:t>
            </a:r>
            <a:r>
              <a:rPr lang="ru-RU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профиля</a:t>
            </a:r>
            <a:endParaRPr lang="ru-RU" b="1" dirty="0">
              <a:solidFill>
                <a:schemeClr val="bg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" y="2049096"/>
            <a:ext cx="5413829" cy="4601085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604205" y="6195939"/>
            <a:ext cx="162736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1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Мичуринск </a:t>
            </a:r>
            <a:r>
              <a:rPr lang="ru-RU" sz="1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2025г</a:t>
            </a:r>
            <a:endParaRPr lang="ru-RU" sz="1400" b="1" dirty="0">
              <a:solidFill>
                <a:schemeClr val="bg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948218" y="4599709"/>
            <a:ext cx="5950858" cy="716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15000"/>
              </a:lnSpc>
              <a:spcAft>
                <a:spcPts val="1000"/>
              </a:spcAft>
            </a:pPr>
            <a:r>
              <a:rPr lang="ru-RU" sz="1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Руководитель преподаватель:</a:t>
            </a:r>
          </a:p>
          <a:p>
            <a:pPr lvl="0" algn="r">
              <a:lnSpc>
                <a:spcPct val="115000"/>
              </a:lnSpc>
              <a:spcAft>
                <a:spcPts val="1000"/>
              </a:spcAft>
            </a:pPr>
            <a:r>
              <a:rPr lang="ru-RU" sz="1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Козлов Александр Юрьевич</a:t>
            </a:r>
          </a:p>
        </p:txBody>
      </p:sp>
    </p:spTree>
    <p:extLst>
      <p:ext uri="{BB962C8B-B14F-4D97-AF65-F5344CB8AC3E}">
        <p14:creationId xmlns:p14="http://schemas.microsoft.com/office/powerpoint/2010/main" val="3170538504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9956" y="923635"/>
            <a:ext cx="7415187" cy="164407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Цель исследования</a:t>
            </a:r>
            <a:r>
              <a:rPr lang="en-US" sz="2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smtClean="0">
                <a:solidFill>
                  <a:schemeClr val="bg1"/>
                </a:solidFill>
              </a:rPr>
              <a:t>Изучить </a:t>
            </a:r>
            <a:r>
              <a:rPr lang="ru-RU" sz="2400" dirty="0">
                <a:solidFill>
                  <a:schemeClr val="bg1"/>
                </a:solidFill>
              </a:rPr>
              <a:t>преимущества </a:t>
            </a:r>
            <a:r>
              <a:rPr lang="ru-RU" sz="2400" dirty="0" err="1">
                <a:solidFill>
                  <a:schemeClr val="bg1"/>
                </a:solidFill>
              </a:rPr>
              <a:t>овоидного</a:t>
            </a:r>
            <a:r>
              <a:rPr lang="ru-RU" sz="2400" dirty="0">
                <a:solidFill>
                  <a:schemeClr val="bg1"/>
                </a:solidFill>
              </a:rPr>
              <a:t> профиля перед прямоугольным профилем стрелы для автомобильных кранов</a:t>
            </a:r>
            <a:endParaRPr lang="ru-R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91127" y="2567709"/>
            <a:ext cx="7028873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anose="020B0603020202020204"/>
              </a:rPr>
              <a:t>Задачи исследования</a:t>
            </a:r>
            <a:r>
              <a:rPr lang="en-US" sz="2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anose="020B0603020202020204"/>
              </a:rPr>
              <a:t>:</a:t>
            </a:r>
            <a:endParaRPr lang="ru-RU" sz="2400" dirty="0">
              <a:solidFill>
                <a:schemeClr val="bg1">
                  <a:lumMod val="95000"/>
                  <a:lumOff val="5000"/>
                </a:schemeClr>
              </a:solidFill>
              <a:latin typeface="Trebuchet MS" panose="020B0603020202020204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rebuchet MS" panose="020B0603020202020204"/>
              </a:rPr>
              <a:t>Узнать что такое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rebuchet MS" panose="020B0603020202020204"/>
              </a:rPr>
              <a:t>овоид</a:t>
            </a:r>
            <a:endParaRPr lang="ru-RU" dirty="0">
              <a:solidFill>
                <a:schemeClr val="bg1">
                  <a:lumMod val="95000"/>
                  <a:lumOff val="5000"/>
                </a:schemeClr>
              </a:solidFill>
              <a:latin typeface="Trebuchet MS" panose="020B0603020202020204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rebuchet MS" panose="020B0603020202020204"/>
              </a:rPr>
              <a:t>Изучить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овоидный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профиль стрелы</a:t>
            </a:r>
          </a:p>
          <a:p>
            <a:pPr marL="342900" lvl="0" indent="-342900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anose="020B0603020202020204"/>
              </a:rPr>
              <a:t>Узнать 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rebuchet MS" panose="020B0603020202020204"/>
              </a:rPr>
              <a:t>в чём преимущества овоида</a:t>
            </a:r>
          </a:p>
          <a:p>
            <a:pPr marL="342900" lvl="0" indent="-342900">
              <a:buFont typeface="Wingdings" panose="05000000000000000000" pitchFamily="2" charset="2"/>
              <a:buChar char="§"/>
            </a:pPr>
            <a:endParaRPr lang="ru-RU" dirty="0">
              <a:solidFill>
                <a:schemeClr val="bg1"/>
              </a:solidFill>
              <a:latin typeface="Trebuchet MS" panose="020B0603020202020204"/>
            </a:endParaRPr>
          </a:p>
          <a:p>
            <a:pPr lvl="0"/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b="1" dirty="0">
                <a:solidFill>
                  <a:schemeClr val="bg1"/>
                </a:solidFill>
              </a:rPr>
              <a:t>Гипотеза: </a:t>
            </a:r>
            <a:r>
              <a:rPr lang="ru-RU" dirty="0">
                <a:solidFill>
                  <a:schemeClr val="bg1"/>
                </a:solidFill>
              </a:rPr>
              <a:t>Стрелы прямоугольного профиля в изготовлении намного дешевле и проще, чем стрелы </a:t>
            </a:r>
            <a:r>
              <a:rPr lang="ru-RU" dirty="0" err="1">
                <a:solidFill>
                  <a:schemeClr val="bg1"/>
                </a:solidFill>
              </a:rPr>
              <a:t>овоидного</a:t>
            </a:r>
            <a:r>
              <a:rPr lang="ru-RU" dirty="0">
                <a:solidFill>
                  <a:schemeClr val="bg1"/>
                </a:solidFill>
              </a:rPr>
              <a:t> профиля, в связи с этим, зачем усложнять профиль стрелы, если это приводит к значительному удорожанию грузоподъемной машины.</a:t>
            </a:r>
            <a:endParaRPr lang="ru-RU" sz="2400" dirty="0">
              <a:solidFill>
                <a:schemeClr val="bg1"/>
              </a:solidFill>
              <a:latin typeface="Trebuchet MS" panose="020B0603020202020204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bg1">
                  <a:lumMod val="95000"/>
                  <a:lumOff val="5000"/>
                </a:schemeClr>
              </a:solidFill>
              <a:latin typeface="Trebuchet MS" panose="020B0603020202020204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0" y="581378"/>
            <a:ext cx="5937956" cy="6149618"/>
          </a:xfrm>
          <a:prstGeom prst="rect">
            <a:avLst/>
          </a:prstGeom>
          <a:effectLst>
            <a:glow>
              <a:schemeClr val="accent1">
                <a:alpha val="40000"/>
              </a:schemeClr>
            </a:glow>
            <a:outerShdw blurRad="406400" dist="50800" dir="5400000" algn="ctr" rotWithShape="0">
              <a:srgbClr val="000000">
                <a:alpha val="49000"/>
              </a:srgbClr>
            </a:outerShdw>
            <a:reflection blurRad="368300" stA="0" endPos="34000" dist="50800" dir="5400000" sy="-100000" algn="bl" rotWithShape="0"/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427317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"/>
            <a:ext cx="4792646" cy="2765778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ru-RU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</a:rPr>
              <a:t>Овоидная стрела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    Овоидные стрелы стали применятся совсем недавно только благодаря использованию новейших расчетов с применением компьютерных программ, которые и представили визуально совершенно новый технически не доступный ранее профиль.</a:t>
            </a:r>
            <a:endParaRPr lang="ru-RU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2585157"/>
            <a:ext cx="8952089" cy="403731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046133" y="0"/>
            <a:ext cx="6876693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b="0" i="0" dirty="0">
                <a:solidFill>
                  <a:schemeClr val="accent5">
                    <a:lumMod val="75000"/>
                  </a:schemeClr>
                </a:solidFill>
                <a:effectLst/>
                <a:latin typeface="YS Text"/>
              </a:rPr>
              <a:t>Овоидные стрелы позволили значительно улучшить ее технические параметры. Их преимущества заключаются: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ru-RU" b="0" i="0" dirty="0">
              <a:effectLst/>
              <a:latin typeface="YS Text"/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2000" b="0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 высокой местной устойчивости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2000" b="0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низкой металлоемкости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2000" b="0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высоком запасе прочности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2000" b="0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устойчивости к большим нагрузкам, что позволяет увеличить их длину</a:t>
            </a:r>
          </a:p>
        </p:txBody>
      </p:sp>
    </p:spTree>
    <p:extLst>
      <p:ext uri="{BB962C8B-B14F-4D97-AF65-F5344CB8AC3E}">
        <p14:creationId xmlns:p14="http://schemas.microsoft.com/office/powerpoint/2010/main" val="1175821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461663"/>
            <a:ext cx="4910667" cy="2754489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chemeClr val="accent5">
                    <a:lumMod val="75000"/>
                  </a:schemeClr>
                </a:solidFill>
                <a:latin typeface="YS Text"/>
              </a:rPr>
              <a:t>Овоидная стрела 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YS Text"/>
              </a:rPr>
              <a:t>– 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это тип телескопической стрелы автокрана, имеющий следующий вид профиля: верхняя часть короба выполнена в П-образной форме со скругленными углами, нижняя – в виде полуэллипса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YS Text"/>
              </a:rPr>
              <a:t>.</a:t>
            </a:r>
            <a:endParaRPr lang="ru-RU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4437" y="461663"/>
            <a:ext cx="7010400" cy="590219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984577" y="0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Автокран «Ивановец» овоид</a:t>
            </a:r>
            <a:r>
              <a:rPr lang="ru-RU" b="0" i="0" dirty="0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06960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9382" y="794327"/>
            <a:ext cx="4793673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0" i="0" u="sng" dirty="0">
                <a:solidFill>
                  <a:schemeClr val="accent5">
                    <a:lumMod val="75000"/>
                  </a:schemeClr>
                </a:solidFill>
                <a:effectLst/>
                <a:latin typeface="arial" panose="020B0604020202020204" pitchFamily="34" charset="0"/>
              </a:rPr>
              <a:t>Овоидный профиль стрелы. </a:t>
            </a:r>
            <a:r>
              <a:rPr lang="ru-RU" b="0" i="0" dirty="0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ru-RU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Овоидный профиль стрелы дополнил прямоугольный, который на определенном этапе исчерпал свои возможности в плане максимально возможных грузовых характеристик крана соответствующего класса. Конструкторам пришлось вначале придумать алгоритм для необходимых расчетов, а затем с помощью современных компьютерных технологий произвести вычисления. Верхний пояс сечения секции под нагрузкой работает на растяжение, нижний на сжатие, а боковые стенки изгибаются. Для нижнего силового пояса использована арочная форма хорошо работающая на сжатие. Расчеты подтвердили оптимальность использования элементов профиля стрелы похожем на арку.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751782" y="0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Автокран КС-45717К-1Р овоид</a:t>
            </a:r>
            <a:endParaRPr lang="ru-RU" sz="2400" dirty="0">
              <a:solidFill>
                <a:schemeClr val="bg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3055" y="463012"/>
            <a:ext cx="7019637" cy="6131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104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0426" y="932873"/>
            <a:ext cx="3852883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b="1" i="0" dirty="0">
                <a:solidFill>
                  <a:schemeClr val="accent5">
                    <a:lumMod val="75000"/>
                  </a:schemeClr>
                </a:solidFill>
                <a:effectLst/>
                <a:latin typeface="YS Text"/>
              </a:rPr>
              <a:t>Овоидный</a:t>
            </a:r>
            <a:r>
              <a:rPr lang="ru-RU" b="0" i="0" dirty="0">
                <a:solidFill>
                  <a:schemeClr val="accent5">
                    <a:lumMod val="75000"/>
                  </a:schemeClr>
                </a:solidFill>
                <a:effectLst/>
                <a:latin typeface="YS Text"/>
              </a:rPr>
              <a:t> </a:t>
            </a:r>
            <a:r>
              <a:rPr lang="ru-RU" b="1" i="0" dirty="0">
                <a:solidFill>
                  <a:schemeClr val="accent5">
                    <a:lumMod val="75000"/>
                  </a:schemeClr>
                </a:solidFill>
                <a:effectLst/>
                <a:latin typeface="YS Text"/>
              </a:rPr>
              <a:t>профиль</a:t>
            </a:r>
            <a:r>
              <a:rPr lang="ru-RU" b="0" i="0" dirty="0">
                <a:solidFill>
                  <a:schemeClr val="accent5">
                    <a:lumMod val="75000"/>
                  </a:schemeClr>
                </a:solidFill>
                <a:effectLst/>
                <a:latin typeface="YS Text"/>
              </a:rPr>
              <a:t> </a:t>
            </a:r>
            <a:r>
              <a:rPr lang="ru-RU" b="1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– это профиль, имеющий овальное сечение близкое к окружности в нижнем поясе и п-образный гнутый профиль с закруглёнными под определённым радиусом углами в верхнем поясе профиля. Секция стрелы сваривается сварочным швом двух полукоробов. Сварочный шов проходит по нейтральной линии напряжений рассчитанной конструкторами при максимальной нагрузке</a:t>
            </a:r>
            <a:r>
              <a:rPr lang="ru-RU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615709" y="323273"/>
            <a:ext cx="570807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Секрет производства овоидных стрел</a:t>
            </a:r>
          </a:p>
        </p:txBody>
      </p:sp>
      <p:pic>
        <p:nvPicPr>
          <p:cNvPr id="5" name="Преимущества ОВОИДных стрел (360p)_Trim">
            <a:hlinkClick r:id="" action="ppaction://media"/>
            <a:extLst>
              <a:ext uri="{FF2B5EF4-FFF2-40B4-BE49-F238E27FC236}">
                <a16:creationId xmlns:a16="http://schemas.microsoft.com/office/drawing/2014/main" id="{DBFA4378-B3A1-49F5-B215-5A3AE5B4335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9774" y="932873"/>
            <a:ext cx="7737500" cy="5200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948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84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Автокран ИВАНОВЕЦ с овоидной стрелой_Trim">
            <a:hlinkClick r:id="" action="ppaction://media"/>
            <a:extLst>
              <a:ext uri="{FF2B5EF4-FFF2-40B4-BE49-F238E27FC236}">
                <a16:creationId xmlns:a16="http://schemas.microsoft.com/office/drawing/2014/main" id="{1ECA6C8A-993A-4623-AD2F-DE4F5D2EAF5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400049"/>
            <a:ext cx="12191999" cy="6457951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006764" y="-1"/>
            <a:ext cx="10723418" cy="572655"/>
          </a:xfrm>
        </p:spPr>
        <p:txBody>
          <a:bodyPr>
            <a:normAutofit fontScale="92500"/>
          </a:bodyPr>
          <a:lstStyle/>
          <a:p>
            <a:r>
              <a:rPr lang="ru-RU" dirty="0"/>
              <a:t>Сравнение грузовых характеристик кранов с прямоугольной и овоидной стрелой</a:t>
            </a:r>
          </a:p>
        </p:txBody>
      </p:sp>
    </p:spTree>
    <p:extLst>
      <p:ext uri="{BB962C8B-B14F-4D97-AF65-F5344CB8AC3E}">
        <p14:creationId xmlns:p14="http://schemas.microsoft.com/office/powerpoint/2010/main" val="1710602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362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4650" y="600364"/>
            <a:ext cx="5102513" cy="55880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ru-RU" sz="1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Вывод</a:t>
            </a:r>
            <a:r>
              <a:rPr lang="ru-RU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1600" b="1" i="0" dirty="0">
                <a:solidFill>
                  <a:schemeClr val="bg1"/>
                </a:solidFill>
                <a:effectLst/>
                <a:latin typeface="Trebuchet MS" panose="020B0603020202020204" pitchFamily="34" charset="0"/>
              </a:rPr>
              <a:t>Испытания показали, что кран с овоидной стрелой на одинаковом вылете поднимает на 1,5 – 2 тонны больше. Таким образом, переход на овоидное сечение стрел позволило поднять грузовысотные характеристики крана по сравнению с краном многогранного гнутого профиля на рабочих вылетах до 20-30%. Конечно сравнение характеристик автокрана с овоидной стрелой и стрелой коробчатого сечения не будет выдерживать никакой критики</a:t>
            </a:r>
            <a:r>
              <a:rPr lang="ru-RU" sz="1600" b="1" i="0" dirty="0" smtClean="0">
                <a:solidFill>
                  <a:srgbClr val="444444"/>
                </a:solidFill>
                <a:effectLst/>
                <a:latin typeface="Trebuchet MS" panose="020B0603020202020204" pitchFamily="34" charset="0"/>
              </a:rPr>
              <a:t>.</a:t>
            </a:r>
            <a:br>
              <a:rPr lang="ru-RU" sz="1600" b="1" i="0" dirty="0" smtClean="0">
                <a:solidFill>
                  <a:srgbClr val="444444"/>
                </a:solidFill>
                <a:effectLst/>
                <a:latin typeface="Trebuchet MS" panose="020B0603020202020204" pitchFamily="34" charset="0"/>
              </a:rPr>
            </a:br>
            <a:endParaRPr lang="ru-RU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4145" y="256988"/>
            <a:ext cx="4553528" cy="6134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3390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040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199</TotalTime>
  <Words>266</Words>
  <Application>Microsoft Office PowerPoint</Application>
  <PresentationFormat>Широкоэкранный</PresentationFormat>
  <Paragraphs>30</Paragraphs>
  <Slides>9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9" baseType="lpstr">
      <vt:lpstr>Arial</vt:lpstr>
      <vt:lpstr>Arial</vt:lpstr>
      <vt:lpstr>Calibri</vt:lpstr>
      <vt:lpstr>Century Gothic</vt:lpstr>
      <vt:lpstr>Times New Roman</vt:lpstr>
      <vt:lpstr>Trebuchet MS</vt:lpstr>
      <vt:lpstr>Wingdings</vt:lpstr>
      <vt:lpstr>Wingdings 3</vt:lpstr>
      <vt:lpstr>YS Text</vt:lpstr>
      <vt:lpstr>Сектор</vt:lpstr>
      <vt:lpstr>Тамбовское областное государственное автономное профессиональное образовательное учреждение  «Промышленно-технологический колледж имени героя российской федерации В.И. Заволянского»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Вывод: Испытания показали, что кран с овоидной стрелой на одинаковом вылете поднимает на 1,5 – 2 тонны больше. Таким образом, переход на овоидное сечение стрел позволило поднять грузовысотные характеристики крана по сравнению с краном многогранного гнутого профиля на рабочих вылетах до 20-30%. Конечно сравнение характеристик автокрана с овоидной стрелой и стрелой коробчатого сечения не будет выдерживать никакой критики. 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Тамбовское областное государственное автономное образовательное профессиональное учреждение  «Промышленно-технологический колледж» </dc:title>
  <dc:creator>ALEKSANDR</dc:creator>
  <cp:lastModifiedBy>Кабинет 6 Козлов</cp:lastModifiedBy>
  <cp:revision>28</cp:revision>
  <dcterms:created xsi:type="dcterms:W3CDTF">2022-11-25T15:30:12Z</dcterms:created>
  <dcterms:modified xsi:type="dcterms:W3CDTF">2025-03-04T05:29:16Z</dcterms:modified>
</cp:coreProperties>
</file>