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5F51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4644" y="6453386"/>
            <a:ext cx="1205958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041" y="6453386"/>
            <a:ext cx="5267533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564643" y="744469"/>
            <a:ext cx="8005589" cy="5349671"/>
            <a:chOff x="564643" y="744469"/>
            <a:chExt cx="8005589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6113972" y="1685652"/>
              <a:ext cx="2456260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357"/>
                  </a:lnTo>
                  <a:lnTo>
                    <a:pt x="8761" y="935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564643" y="744469"/>
              <a:ext cx="2456505" cy="4408488"/>
            </a:xfrm>
            <a:custGeom>
              <a:avLst/>
              <a:gdLst/>
              <a:ahLst/>
              <a:cxnLst/>
              <a:rect l="l" t="t" r="r" b="b"/>
              <a:pathLst>
                <a:path w="10001" h="10000">
                  <a:moveTo>
                    <a:pt x="8762" y="0"/>
                  </a:moveTo>
                  <a:lnTo>
                    <a:pt x="10001" y="0"/>
                  </a:lnTo>
                  <a:lnTo>
                    <a:pt x="10001" y="10000"/>
                  </a:lnTo>
                  <a:lnTo>
                    <a:pt x="1" y="10000"/>
                  </a:lnTo>
                  <a:cubicBezTo>
                    <a:pt x="-2" y="9766"/>
                    <a:pt x="4" y="9586"/>
                    <a:pt x="1" y="9352"/>
                  </a:cubicBezTo>
                  <a:lnTo>
                    <a:pt x="8762" y="9346"/>
                  </a:lnTo>
                  <a:lnTo>
                    <a:pt x="8762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03948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945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60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2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4181" y="6453386"/>
            <a:ext cx="1216807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234" y="6453386"/>
            <a:ext cx="5267533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" name="Freeform 7" title="Crop Mark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23169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126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230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5839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0" y="2349754"/>
            <a:ext cx="3335840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2400" b="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0" y="3305208"/>
            <a:ext cx="3335840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688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09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90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4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37357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4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1500"/>
            </a:lvl1pPr>
            <a:lvl2pPr marL="342900" indent="0">
              <a:buNone/>
              <a:defRPr sz="1500"/>
            </a:lvl2pPr>
            <a:lvl3pPr marL="685800" indent="0">
              <a:buNone/>
              <a:defRPr sz="15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Divider Bar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92432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33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80797" y="624156"/>
            <a:ext cx="1490950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5724525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07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fld id="{7344ACAD-7F71-4FB8-A1C7-BE4F5D68F49F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70173" y="6453386"/>
            <a:ext cx="4710623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2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aseline="0">
                <a:solidFill>
                  <a:schemeClr val="tx2"/>
                </a:solidFill>
              </a:defRPr>
            </a:lvl1pPr>
          </a:lstStyle>
          <a:p>
            <a:fld id="{F9270740-EDE6-465C-863B-AA765705338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 title="Side bar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5572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xStyles>
    <p:titleStyle>
      <a:lvl1pPr algn="l" defTabSz="6858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6858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6858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6912">
          <p15:clr>
            <a:srgbClr val="F26B43"/>
          </p15:clr>
        </p15:guide>
        <p15:guide id="2" pos="936">
          <p15:clr>
            <a:srgbClr val="F26B43"/>
          </p15:clr>
        </p15:guide>
        <p15:guide id="3" pos="864">
          <p15:clr>
            <a:srgbClr val="F26B43"/>
          </p15:clr>
        </p15:guide>
        <p15:guide id="0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696">
          <p15:clr>
            <a:srgbClr val="F26B43"/>
          </p15:clr>
        </p15:guide>
        <p15:guide id="6" orient="horz" pos="432">
          <p15:clr>
            <a:srgbClr val="F26B43"/>
          </p15:clr>
        </p15:guide>
        <p15:guide id="7" orient="horz" pos="1512">
          <p15:clr>
            <a:srgbClr val="F26B43"/>
          </p15:clr>
        </p15:guide>
        <p15:guide id="8" pos="5184">
          <p15:clr>
            <a:srgbClr val="F26B43"/>
          </p15:clr>
        </p15:guide>
        <p15:guide id="9" pos="702">
          <p15:clr>
            <a:srgbClr val="F26B43"/>
          </p15:clr>
        </p15:guide>
        <p15:guide id="10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196752"/>
            <a:ext cx="6552728" cy="1152128"/>
          </a:xfrm>
        </p:spPr>
        <p:txBody>
          <a:bodyPr>
            <a:normAutofit fontScale="90000"/>
          </a:bodyPr>
          <a:lstStyle/>
          <a:p>
            <a:r>
              <a:rPr lang="ru-RU" sz="3600" b="1" i="1" dirty="0">
                <a:solidFill>
                  <a:srgbClr val="455F51"/>
                </a:solidFill>
                <a:latin typeface="Book Antiqua" panose="02040602050305030304" pitchFamily="18" charset="0"/>
              </a:rPr>
              <a:t> </a:t>
            </a:r>
            <a:r>
              <a:rPr lang="ru-RU" sz="3600" b="1" i="1" dirty="0" smtClean="0">
                <a:solidFill>
                  <a:srgbClr val="455F51"/>
                </a:solidFill>
                <a:latin typeface="Book Antiqua" panose="02040602050305030304" pitchFamily="18" charset="0"/>
              </a:rPr>
              <a:t>«Музыка народов мира:</a:t>
            </a:r>
            <a:br>
              <a:rPr lang="ru-RU" sz="3600" b="1" i="1" dirty="0" smtClean="0">
                <a:solidFill>
                  <a:srgbClr val="455F51"/>
                </a:solidFill>
                <a:latin typeface="Book Antiqua" panose="02040602050305030304" pitchFamily="18" charset="0"/>
              </a:rPr>
            </a:br>
            <a:r>
              <a:rPr lang="ru-RU" sz="3600" b="1" i="1" dirty="0" smtClean="0">
                <a:solidFill>
                  <a:srgbClr val="455F51"/>
                </a:solidFill>
                <a:latin typeface="Book Antiqua" panose="02040602050305030304" pitchFamily="18" charset="0"/>
              </a:rPr>
              <a:t>красота и гармония»</a:t>
            </a:r>
            <a:endParaRPr lang="ru-RU" sz="3600" b="1" i="1" dirty="0">
              <a:solidFill>
                <a:srgbClr val="455F51"/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1920" y="3501008"/>
            <a:ext cx="4536504" cy="2952328"/>
          </a:xfrm>
        </p:spPr>
        <p:txBody>
          <a:bodyPr>
            <a:noAutofit/>
          </a:bodyPr>
          <a:lstStyle/>
          <a:p>
            <a:r>
              <a:rPr lang="ru-RU" sz="1300" b="1" dirty="0">
                <a:solidFill>
                  <a:srgbClr val="455F51"/>
                </a:solidFill>
                <a:latin typeface="Bookman Old Style" panose="02050604050505020204" pitchFamily="18" charset="0"/>
              </a:rPr>
              <a:t>Руководитель: Учитель </a:t>
            </a:r>
            <a:r>
              <a:rPr lang="ru-RU" sz="1300" b="1" dirty="0" smtClean="0">
                <a:solidFill>
                  <a:srgbClr val="455F51"/>
                </a:solidFill>
                <a:latin typeface="Bookman Old Style" panose="02050604050505020204" pitchFamily="18" charset="0"/>
              </a:rPr>
              <a:t>музыки, педагог дополнительного образования </a:t>
            </a:r>
            <a:endParaRPr lang="ru-RU" sz="1300" b="1" dirty="0">
              <a:solidFill>
                <a:srgbClr val="455F51"/>
              </a:solidFill>
              <a:latin typeface="Bookman Old Style" panose="02050604050505020204" pitchFamily="18" charset="0"/>
            </a:endParaRPr>
          </a:p>
          <a:p>
            <a:r>
              <a:rPr lang="ru-RU" sz="1300" b="1" dirty="0">
                <a:solidFill>
                  <a:srgbClr val="455F51"/>
                </a:solidFill>
                <a:latin typeface="Bookman Old Style" panose="02050604050505020204" pitchFamily="18" charset="0"/>
              </a:rPr>
              <a:t>Зайцева Наталья Владимировна</a:t>
            </a:r>
          </a:p>
          <a:p>
            <a:r>
              <a:rPr lang="ru-RU" sz="1300" b="1" dirty="0">
                <a:solidFill>
                  <a:srgbClr val="455F51"/>
                </a:solidFill>
                <a:latin typeface="Bookman Old Style" panose="02050604050505020204" pitchFamily="18" charset="0"/>
              </a:rPr>
              <a:t>и</a:t>
            </a:r>
            <a:endParaRPr lang="ru-RU" sz="1300" b="1" dirty="0" smtClean="0">
              <a:solidFill>
                <a:srgbClr val="455F51"/>
              </a:solidFill>
              <a:latin typeface="Bookman Old Style" panose="02050604050505020204" pitchFamily="18" charset="0"/>
            </a:endParaRPr>
          </a:p>
          <a:p>
            <a:r>
              <a:rPr lang="ru-RU" sz="1300" b="1" dirty="0" smtClean="0">
                <a:solidFill>
                  <a:srgbClr val="455F51"/>
                </a:solidFill>
                <a:latin typeface="Bookman Old Style" panose="02050604050505020204" pitchFamily="18" charset="0"/>
              </a:rPr>
              <a:t>Ученица </a:t>
            </a:r>
            <a:r>
              <a:rPr lang="ru-RU" sz="1300" b="1" dirty="0" smtClean="0">
                <a:solidFill>
                  <a:srgbClr val="455F51"/>
                </a:solidFill>
                <a:latin typeface="Bookman Old Style" panose="02050604050505020204" pitchFamily="18" charset="0"/>
              </a:rPr>
              <a:t>11 </a:t>
            </a:r>
            <a:r>
              <a:rPr lang="ru-RU" sz="1300" b="1" dirty="0" smtClean="0">
                <a:solidFill>
                  <a:srgbClr val="455F51"/>
                </a:solidFill>
                <a:latin typeface="Bookman Old Style" panose="02050604050505020204" pitchFamily="18" charset="0"/>
              </a:rPr>
              <a:t>«Б» класса</a:t>
            </a:r>
          </a:p>
          <a:p>
            <a:r>
              <a:rPr lang="ru-RU" sz="1300" b="1" dirty="0" smtClean="0">
                <a:solidFill>
                  <a:srgbClr val="455F51"/>
                </a:solidFill>
                <a:latin typeface="Bookman Old Style" panose="02050604050505020204" pitchFamily="18" charset="0"/>
              </a:rPr>
              <a:t>ГБОУ СОШ </a:t>
            </a:r>
            <a:r>
              <a:rPr lang="ru-RU" sz="1300" b="1" dirty="0" smtClean="0">
                <a:solidFill>
                  <a:srgbClr val="455F51"/>
                </a:solidFill>
                <a:latin typeface="Bookman Old Style" panose="02050604050505020204" pitchFamily="18" charset="0"/>
              </a:rPr>
              <a:t>№ 20 Невского района Санкт- Петербурга</a:t>
            </a:r>
          </a:p>
          <a:p>
            <a:r>
              <a:rPr lang="ru-RU" sz="1300" b="1" dirty="0" smtClean="0">
                <a:solidFill>
                  <a:srgbClr val="455F51"/>
                </a:solidFill>
                <a:latin typeface="Bookman Old Style" panose="02050604050505020204" pitchFamily="18" charset="0"/>
              </a:rPr>
              <a:t>Васильченко Александра</a:t>
            </a:r>
          </a:p>
          <a:p>
            <a:endParaRPr lang="ru-RU" sz="1300" dirty="0" smtClean="0">
              <a:solidFill>
                <a:srgbClr val="455F51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276374"/>
            <a:ext cx="1008112" cy="122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22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Book Antiqua" panose="02040602050305030304" pitchFamily="18" charset="0"/>
              </a:rPr>
              <a:t>Цель проекта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>
                <a:latin typeface="Bookman Old Style" panose="02050604050505020204" pitchFamily="18" charset="0"/>
              </a:rPr>
              <a:t>Выяснить закономерности развития красоты и гармонии этнической музыки.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44" y="0"/>
            <a:ext cx="685800" cy="68580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52050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>
                <a:latin typeface="Book Antiqua" panose="02040602050305030304" pitchFamily="18" charset="0"/>
              </a:rPr>
              <a:t>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atin typeface="Bookman Old Style" panose="02050604050505020204" pitchFamily="18" charset="0"/>
              </a:rPr>
              <a:t>Музыка разных народов мира учит нас говорить единственным языком, который понимают все без исключения - это музыка, посредством которой мы воодушевляемся, находим новые музыкальные особенности, расширяем музыкальный кругозор.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44" y="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27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>
                <a:latin typeface="Book Antiqua" panose="02040602050305030304" pitchFamily="18" charset="0"/>
              </a:rPr>
              <a:t>Задачи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Учиться понимать красоту и гармонию музыки народов мира, её колоритность и вариативность </a:t>
            </a:r>
          </a:p>
          <a:p>
            <a:r>
              <a:rPr lang="ru-RU" sz="2400" dirty="0" smtClean="0">
                <a:latin typeface="Bookman Old Style" panose="02050604050505020204" pitchFamily="18" charset="0"/>
              </a:rPr>
              <a:t>Развивать и расширять горизонты музыкального мышления музыки народов мира</a:t>
            </a:r>
          </a:p>
          <a:p>
            <a:r>
              <a:rPr lang="ru-RU" sz="2400" dirty="0" smtClean="0">
                <a:latin typeface="Bookman Old Style" panose="02050604050505020204" pitchFamily="18" charset="0"/>
              </a:rPr>
              <a:t> </a:t>
            </a:r>
            <a:r>
              <a:rPr lang="ru-RU" sz="2400" dirty="0">
                <a:latin typeface="Bookman Old Style" panose="02050604050505020204" pitchFamily="18" charset="0"/>
              </a:rPr>
              <a:t>Проанализировать особенности музыкального языка на примере музыкальных произведений Республики </a:t>
            </a:r>
            <a:r>
              <a:rPr lang="ru-RU" sz="2400" dirty="0" smtClean="0">
                <a:latin typeface="Bookman Old Style" panose="02050604050505020204" pitchFamily="18" charset="0"/>
              </a:rPr>
              <a:t>Калмыкии.</a:t>
            </a:r>
            <a:endParaRPr lang="ru-RU" sz="2400" dirty="0">
              <a:latin typeface="Bookman Old Style" panose="02050604050505020204" pitchFamily="18" charset="0"/>
            </a:endParaRPr>
          </a:p>
          <a:p>
            <a:endParaRPr lang="ru-RU" sz="2400" dirty="0"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44" y="0"/>
            <a:ext cx="6858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18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2555" y="692696"/>
            <a:ext cx="7187045" cy="1413892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Book Antiqua" panose="02040602050305030304" pitchFamily="18" charset="0"/>
              </a:rPr>
              <a:t>Гипотеза</a:t>
            </a:r>
            <a:endParaRPr lang="ru-RU" sz="3600" dirty="0">
              <a:latin typeface="Book Antiqua" panose="0204060205030503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У каждого народа существует уникальная музыкальная культура. Современная музыка берёт основу из истоков и традиций музыкальной культуры 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44" y="0"/>
            <a:ext cx="692696" cy="69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425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Уникальный язык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Многообразие музыкального языка имеет свою уникальную составляющую. Ритмичность, мелодичность, гармония в каждой стране имеет неповторимую особенность, которая ярко проявляется в музыке народов мира.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20888"/>
            <a:ext cx="3456384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408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Мы такие разные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Петь- значит уметь общаться со всеми понятным музыкальным языком. Ведь с помощью музыки мы можем понять друг друга. Чувства, эмоции и отношение передаётся через музыкальное восприятие произведения.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48880"/>
            <a:ext cx="3600400" cy="3528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743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42924" y="685800"/>
            <a:ext cx="3381003" cy="2157884"/>
          </a:xfrm>
        </p:spPr>
        <p:txBody>
          <a:bodyPr/>
          <a:lstStyle/>
          <a:p>
            <a:r>
              <a:rPr lang="ru-RU" dirty="0" smtClean="0"/>
              <a:t>Пение в республике Калмыкии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Самобытная песня- </a:t>
            </a:r>
            <a:r>
              <a:rPr lang="ru-RU" sz="4400" dirty="0" err="1" smtClean="0"/>
              <a:t>Ээжин</a:t>
            </a:r>
            <a:r>
              <a:rPr lang="ru-RU" sz="4400" dirty="0" smtClean="0"/>
              <a:t> </a:t>
            </a:r>
            <a:r>
              <a:rPr lang="ru-RU" sz="4400" dirty="0" err="1" smtClean="0"/>
              <a:t>дун</a:t>
            </a:r>
            <a:r>
              <a:rPr lang="ru-RU" sz="4400" dirty="0" smtClean="0"/>
              <a:t>.</a:t>
            </a:r>
          </a:p>
          <a:p>
            <a:r>
              <a:rPr lang="ru-RU" dirty="0"/>
              <a:t>Этот шедевр песенного творчества калмыков удостоен звания «Великая народная».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650" y="2166038"/>
            <a:ext cx="3908425" cy="2214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0516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Культура калмыцкого народа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В калмыцкой музыке нашли отражение протест против произвола власти, мечты о лучшей жизни</a:t>
            </a:r>
            <a:r>
              <a:rPr lang="ru-RU" dirty="0" smtClean="0"/>
              <a:t>.</a:t>
            </a:r>
          </a:p>
          <a:p>
            <a:r>
              <a:rPr lang="ru-RU" dirty="0"/>
              <a:t>Одна из важнейших задач сегодня – сохранение национальной самобытности музыкальной культуры калмыцкого народа.</a:t>
            </a:r>
            <a:endParaRPr lang="ru-RU" dirty="0"/>
          </a:p>
        </p:txBody>
      </p:sp>
      <p:pic>
        <p:nvPicPr>
          <p:cNvPr id="7170" name="Picture 2" descr="C:\Users\НАТАЛЬЯ\Desktop\КАЛМЫКИЯ\Калм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204864"/>
            <a:ext cx="432048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66246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Четыре жанровых направления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028700" y="2060848"/>
            <a:ext cx="3335840" cy="1103294"/>
          </a:xfrm>
        </p:spPr>
        <p:txBody>
          <a:bodyPr/>
          <a:lstStyle/>
          <a:p>
            <a:r>
              <a:rPr lang="ru-RU" dirty="0" smtClean="0"/>
              <a:t>Песенное творчество</a:t>
            </a:r>
          </a:p>
          <a:p>
            <a:r>
              <a:rPr lang="ru-RU" dirty="0" smtClean="0"/>
              <a:t>Инструментальное творчество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893760" y="2204864"/>
            <a:ext cx="3335840" cy="968802"/>
          </a:xfrm>
        </p:spPr>
        <p:txBody>
          <a:bodyPr/>
          <a:lstStyle/>
          <a:p>
            <a:r>
              <a:rPr lang="ru-RU" dirty="0" smtClean="0"/>
              <a:t>Инструментально- песенное творчество</a:t>
            </a:r>
          </a:p>
          <a:p>
            <a:r>
              <a:rPr lang="ru-RU" dirty="0" smtClean="0"/>
              <a:t>Сказочный эпос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3474508"/>
            <a:ext cx="3335338" cy="2223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263" y="3472337"/>
            <a:ext cx="3335337" cy="222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893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«Нет человеку ничего дороже места, где он родился, края, где он вырос, неба, под которым он жил». Так гласит калмыцкая народная сказка.</a:t>
            </a:r>
            <a:endParaRPr lang="ru-RU" sz="2800" dirty="0"/>
          </a:p>
        </p:txBody>
      </p:sp>
      <p:pic>
        <p:nvPicPr>
          <p:cNvPr id="8194" name="Picture 2" descr="C:\Users\НАТАЛЬЯ\Desktop\КАЛМЫКИЯ\Калм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45" y="2286000"/>
            <a:ext cx="4984809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9988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283968" y="1582341"/>
            <a:ext cx="43924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Музыкальная культура Калмыкии складывалась на протяжении многих веков. Калмыцкий героический эпос «</a:t>
            </a:r>
            <a:r>
              <a:rPr lang="ru-RU" dirty="0" err="1"/>
              <a:t>Джангар</a:t>
            </a:r>
            <a:r>
              <a:rPr lang="ru-RU" dirty="0"/>
              <a:t>» - самобытное, глубоко народное произведение. За время своего бытования «</a:t>
            </a:r>
            <a:r>
              <a:rPr lang="ru-RU" dirty="0" err="1"/>
              <a:t>Джангар</a:t>
            </a:r>
            <a:r>
              <a:rPr lang="ru-RU" dirty="0"/>
              <a:t>», как эпическое творчество других народов создавался и отшлифовывался в течение многих столетий. Эпос развивался и в условиях живой устной традиции, бережно передаваясь из поколения в поколение, из уст в уста. Народ был не только слушателем, но и той средой, в которой хранился и сказывался «</a:t>
            </a:r>
            <a:r>
              <a:rPr lang="ru-RU" dirty="0" err="1"/>
              <a:t>Джангар</a:t>
            </a:r>
            <a:r>
              <a:rPr lang="ru-RU" dirty="0"/>
              <a:t>».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3456384" cy="6597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0515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Горловое пение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028700" y="1484784"/>
            <a:ext cx="3335840" cy="936104"/>
          </a:xfrm>
        </p:spPr>
        <p:txBody>
          <a:bodyPr/>
          <a:lstStyle/>
          <a:p>
            <a:pPr algn="ctr"/>
            <a:r>
              <a:rPr lang="ru-RU" dirty="0" smtClean="0"/>
              <a:t>Легенды калмыков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/>
              <a:t>У калмыков сохранились легенды, где говорится, что предки их пришли с далеких предгорий Алтая, бережно сохранив горловое </a:t>
            </a:r>
            <a:r>
              <a:rPr lang="ru-RU" dirty="0" smtClean="0"/>
              <a:t>пение</a:t>
            </a:r>
            <a:r>
              <a:rPr lang="ru-RU" dirty="0"/>
              <a:t>.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893760" y="1412776"/>
            <a:ext cx="3335840" cy="1008112"/>
          </a:xfrm>
        </p:spPr>
        <p:txBody>
          <a:bodyPr/>
          <a:lstStyle/>
          <a:p>
            <a:r>
              <a:rPr lang="ru-RU" dirty="0" smtClean="0"/>
              <a:t>Особенности пения</a:t>
            </a:r>
            <a:endParaRPr lang="ru-RU" dirty="0"/>
          </a:p>
        </p:txBody>
      </p:sp>
      <p:pic>
        <p:nvPicPr>
          <p:cNvPr id="4098" name="Picture 2" descr="C:\Users\НАТАЛЬЯ\Desktop\КАЛМЫКИЯ\1311210257_14101675-2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263" y="3381325"/>
            <a:ext cx="3335337" cy="24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740023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471</TotalTime>
  <Words>402</Words>
  <Application>Microsoft Office PowerPoint</Application>
  <PresentationFormat>Экран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Crop</vt:lpstr>
      <vt:lpstr> «Музыка народов мира: красота и гармония»</vt:lpstr>
      <vt:lpstr>Цель проекта</vt:lpstr>
      <vt:lpstr>Актуальность</vt:lpstr>
      <vt:lpstr>Задачи проекта</vt:lpstr>
      <vt:lpstr>Гипотеза</vt:lpstr>
      <vt:lpstr>Уникальный язык</vt:lpstr>
      <vt:lpstr>Мы такие разные</vt:lpstr>
      <vt:lpstr>Пение в республике Калмыкии</vt:lpstr>
      <vt:lpstr>Культура калмыцкого народа</vt:lpstr>
      <vt:lpstr>Четыре жанровых направления</vt:lpstr>
      <vt:lpstr>«Нет человеку ничего дороже места, где он родился, края, где он вырос, неба, под которым он жил». Так гласит калмыцкая народная сказка.</vt:lpstr>
      <vt:lpstr>Презентация PowerPoint</vt:lpstr>
      <vt:lpstr>Горловое пение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Музыка народов мира. Красота и гармония.</dc:title>
  <dc:creator>НАТАЛЬЯ</dc:creator>
  <cp:lastModifiedBy>НАТАЛЬЯ</cp:lastModifiedBy>
  <cp:revision>46</cp:revision>
  <dcterms:created xsi:type="dcterms:W3CDTF">2021-02-05T06:52:51Z</dcterms:created>
  <dcterms:modified xsi:type="dcterms:W3CDTF">2021-11-20T20:50:07Z</dcterms:modified>
</cp:coreProperties>
</file>