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7" r:id="rId1"/>
  </p:sldMasterIdLst>
  <p:sldIdLst>
    <p:sldId id="256" r:id="rId2"/>
    <p:sldId id="290" r:id="rId3"/>
    <p:sldId id="288" r:id="rId4"/>
    <p:sldId id="289" r:id="rId5"/>
    <p:sldId id="291" r:id="rId6"/>
    <p:sldId id="294" r:id="rId7"/>
    <p:sldId id="292" r:id="rId8"/>
    <p:sldId id="293" r:id="rId9"/>
    <p:sldId id="295" r:id="rId10"/>
    <p:sldId id="296" r:id="rId11"/>
    <p:sldId id="297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45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980" autoAdjust="0"/>
  </p:normalViewPr>
  <p:slideViewPr>
    <p:cSldViewPr snapToGrid="0">
      <p:cViewPr varScale="1">
        <p:scale>
          <a:sx n="77" d="100"/>
          <a:sy n="77" d="100"/>
        </p:scale>
        <p:origin x="912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5B9981-7424-4A92-844D-8A60297E8392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BA800CB-E5BC-465C-8ECD-7B0E2F00BDDD}">
      <dgm:prSet phldrT="[Текст]"/>
      <dgm:spPr/>
      <dgm:t>
        <a:bodyPr/>
        <a:lstStyle/>
        <a:p>
          <a:r>
            <a:rPr lang="ru-RU" dirty="0"/>
            <a:t>1</a:t>
          </a:r>
        </a:p>
      </dgm:t>
    </dgm:pt>
    <dgm:pt modelId="{C5E58B2F-E0F4-442D-A90E-2BB2C4BAA8D8}" type="parTrans" cxnId="{98BBB389-8CE5-4012-A135-0D2E2C340D2F}">
      <dgm:prSet/>
      <dgm:spPr/>
      <dgm:t>
        <a:bodyPr/>
        <a:lstStyle/>
        <a:p>
          <a:endParaRPr lang="ru-RU"/>
        </a:p>
      </dgm:t>
    </dgm:pt>
    <dgm:pt modelId="{642EF7EA-7A87-4E03-92EC-3B36F6B160E7}" type="sibTrans" cxnId="{98BBB389-8CE5-4012-A135-0D2E2C340D2F}">
      <dgm:prSet/>
      <dgm:spPr/>
      <dgm:t>
        <a:bodyPr/>
        <a:lstStyle/>
        <a:p>
          <a:endParaRPr lang="ru-RU"/>
        </a:p>
      </dgm:t>
    </dgm:pt>
    <dgm:pt modelId="{387BBA84-D721-4AFA-8651-C4B57AFF7DA8}">
      <dgm:prSet phldrT="[Текст]"/>
      <dgm:spPr/>
      <dgm:t>
        <a:bodyPr/>
        <a:lstStyle/>
        <a:p>
          <a:r>
            <a:rPr lang="ru-RU" dirty="0"/>
            <a:t>2</a:t>
          </a:r>
        </a:p>
      </dgm:t>
    </dgm:pt>
    <dgm:pt modelId="{B72F42B3-8427-48EA-934D-76B8E1436493}" type="parTrans" cxnId="{71E82A7D-2B6D-4E3F-8059-F2CC4CD657D9}">
      <dgm:prSet/>
      <dgm:spPr/>
      <dgm:t>
        <a:bodyPr/>
        <a:lstStyle/>
        <a:p>
          <a:endParaRPr lang="ru-RU"/>
        </a:p>
      </dgm:t>
    </dgm:pt>
    <dgm:pt modelId="{F237C5A1-1A23-4F76-90C2-26F3FE6D0202}" type="sibTrans" cxnId="{71E82A7D-2B6D-4E3F-8059-F2CC4CD657D9}">
      <dgm:prSet/>
      <dgm:spPr/>
      <dgm:t>
        <a:bodyPr/>
        <a:lstStyle/>
        <a:p>
          <a:endParaRPr lang="ru-RU"/>
        </a:p>
      </dgm:t>
    </dgm:pt>
    <dgm:pt modelId="{A4934FCE-43A0-441E-BF1D-2CDDCC381D33}">
      <dgm:prSet phldrT="[Текст]"/>
      <dgm:spPr/>
      <dgm:t>
        <a:bodyPr/>
        <a:lstStyle/>
        <a:p>
          <a:r>
            <a:rPr lang="ru-RU" dirty="0"/>
            <a:t>3</a:t>
          </a:r>
        </a:p>
      </dgm:t>
    </dgm:pt>
    <dgm:pt modelId="{33508DF9-1A9B-4004-8360-7841CF480311}" type="parTrans" cxnId="{6BDD00F9-ADA1-414F-B441-5ED1C5932865}">
      <dgm:prSet/>
      <dgm:spPr/>
      <dgm:t>
        <a:bodyPr/>
        <a:lstStyle/>
        <a:p>
          <a:endParaRPr lang="ru-RU"/>
        </a:p>
      </dgm:t>
    </dgm:pt>
    <dgm:pt modelId="{7E7AEA37-B1D0-4C7C-ACA1-80A4A42F1E17}" type="sibTrans" cxnId="{6BDD00F9-ADA1-414F-B441-5ED1C5932865}">
      <dgm:prSet/>
      <dgm:spPr/>
      <dgm:t>
        <a:bodyPr/>
        <a:lstStyle/>
        <a:p>
          <a:endParaRPr lang="ru-RU"/>
        </a:p>
      </dgm:t>
    </dgm:pt>
    <dgm:pt modelId="{D40B4374-1A4A-43DB-AFB9-8825AEA03EFD}">
      <dgm:prSet phldrT="[Текст]"/>
      <dgm:spPr/>
      <dgm:t>
        <a:bodyPr/>
        <a:lstStyle/>
        <a:p>
          <a:r>
            <a:rPr lang="ru-RU" dirty="0"/>
            <a:t>4</a:t>
          </a:r>
        </a:p>
      </dgm:t>
    </dgm:pt>
    <dgm:pt modelId="{DE2D7153-CADC-499F-BE44-9B5E16427AFC}" type="parTrans" cxnId="{12D779B5-19C1-4C23-ABFE-2E755506DA92}">
      <dgm:prSet/>
      <dgm:spPr/>
      <dgm:t>
        <a:bodyPr/>
        <a:lstStyle/>
        <a:p>
          <a:endParaRPr lang="ru-RU"/>
        </a:p>
      </dgm:t>
    </dgm:pt>
    <dgm:pt modelId="{DD463E4E-4152-47EB-9BD2-7851BCF806AF}" type="sibTrans" cxnId="{12D779B5-19C1-4C23-ABFE-2E755506DA92}">
      <dgm:prSet/>
      <dgm:spPr/>
      <dgm:t>
        <a:bodyPr/>
        <a:lstStyle/>
        <a:p>
          <a:endParaRPr lang="ru-RU"/>
        </a:p>
      </dgm:t>
    </dgm:pt>
    <dgm:pt modelId="{FD71D5EC-9578-4EB8-97D9-1425348A5135}">
      <dgm:prSet phldrT="[Текст]"/>
      <dgm:spPr/>
      <dgm:t>
        <a:bodyPr/>
        <a:lstStyle/>
        <a:p>
          <a:r>
            <a:rPr lang="ru-RU" dirty="0"/>
            <a:t>5</a:t>
          </a:r>
        </a:p>
      </dgm:t>
    </dgm:pt>
    <dgm:pt modelId="{3A0A6D7F-D810-4B99-9A5A-AB610CB94599}" type="parTrans" cxnId="{6084A5D3-DD60-4177-A614-B227545A2004}">
      <dgm:prSet/>
      <dgm:spPr/>
      <dgm:t>
        <a:bodyPr/>
        <a:lstStyle/>
        <a:p>
          <a:endParaRPr lang="ru-RU"/>
        </a:p>
      </dgm:t>
    </dgm:pt>
    <dgm:pt modelId="{4D2DF8EF-9137-4AE4-84A7-0E62E62B994B}" type="sibTrans" cxnId="{6084A5D3-DD60-4177-A614-B227545A2004}">
      <dgm:prSet/>
      <dgm:spPr/>
      <dgm:t>
        <a:bodyPr/>
        <a:lstStyle/>
        <a:p>
          <a:endParaRPr lang="ru-RU"/>
        </a:p>
      </dgm:t>
    </dgm:pt>
    <dgm:pt modelId="{E783995D-A690-4CA9-B9FC-16ECAE306CA6}" type="pres">
      <dgm:prSet presAssocID="{E55B9981-7424-4A92-844D-8A60297E8392}" presName="diagram" presStyleCnt="0">
        <dgm:presLayoutVars>
          <dgm:dir/>
          <dgm:resizeHandles val="exact"/>
        </dgm:presLayoutVars>
      </dgm:prSet>
      <dgm:spPr/>
    </dgm:pt>
    <dgm:pt modelId="{62C38B66-88A3-41C2-9036-B4F5E161C9FD}" type="pres">
      <dgm:prSet presAssocID="{4BA800CB-E5BC-465C-8ECD-7B0E2F00BDDD}" presName="node" presStyleLbl="node1" presStyleIdx="0" presStyleCnt="5" custScaleX="5748" custScaleY="6788" custLinFactNeighborX="-6023" custLinFactNeighborY="-50429">
        <dgm:presLayoutVars>
          <dgm:bulletEnabled val="1"/>
        </dgm:presLayoutVars>
      </dgm:prSet>
      <dgm:spPr/>
    </dgm:pt>
    <dgm:pt modelId="{098BC547-3793-4244-9FC1-4ADCB5EC8F11}" type="pres">
      <dgm:prSet presAssocID="{642EF7EA-7A87-4E03-92EC-3B36F6B160E7}" presName="sibTrans" presStyleCnt="0"/>
      <dgm:spPr/>
    </dgm:pt>
    <dgm:pt modelId="{74F4652A-B292-4527-A407-B6679D111761}" type="pres">
      <dgm:prSet presAssocID="{387BBA84-D721-4AFA-8651-C4B57AFF7DA8}" presName="node" presStyleLbl="node1" presStyleIdx="1" presStyleCnt="5" custScaleX="5801" custScaleY="9504" custLinFactNeighborX="-14051" custLinFactNeighborY="-31589">
        <dgm:presLayoutVars>
          <dgm:bulletEnabled val="1"/>
        </dgm:presLayoutVars>
      </dgm:prSet>
      <dgm:spPr/>
    </dgm:pt>
    <dgm:pt modelId="{29E8A014-C337-48A0-A58E-A1932B660801}" type="pres">
      <dgm:prSet presAssocID="{F237C5A1-1A23-4F76-90C2-26F3FE6D0202}" presName="sibTrans" presStyleCnt="0"/>
      <dgm:spPr/>
    </dgm:pt>
    <dgm:pt modelId="{478051A7-78EA-42C1-AE42-4492C003C435}" type="pres">
      <dgm:prSet presAssocID="{A4934FCE-43A0-441E-BF1D-2CDDCC381D33}" presName="node" presStyleLbl="node1" presStyleIdx="2" presStyleCnt="5" custScaleX="6628" custScaleY="11235" custLinFactNeighborX="-6616" custLinFactNeighborY="-6472">
        <dgm:presLayoutVars>
          <dgm:bulletEnabled val="1"/>
        </dgm:presLayoutVars>
      </dgm:prSet>
      <dgm:spPr/>
    </dgm:pt>
    <dgm:pt modelId="{1E3E0412-F1E9-4E38-910E-E8F02011BDA3}" type="pres">
      <dgm:prSet presAssocID="{7E7AEA37-B1D0-4C7C-ACA1-80A4A42F1E17}" presName="sibTrans" presStyleCnt="0"/>
      <dgm:spPr/>
    </dgm:pt>
    <dgm:pt modelId="{874D8CF6-CDA3-4DC6-B973-3F602E45CD94}" type="pres">
      <dgm:prSet presAssocID="{D40B4374-1A4A-43DB-AFB9-8825AEA03EFD}" presName="node" presStyleLbl="node1" presStyleIdx="3" presStyleCnt="5" custScaleX="5795" custScaleY="7973" custLinFactNeighborX="22164" custLinFactNeighborY="-13964">
        <dgm:presLayoutVars>
          <dgm:bulletEnabled val="1"/>
        </dgm:presLayoutVars>
      </dgm:prSet>
      <dgm:spPr/>
    </dgm:pt>
    <dgm:pt modelId="{0592B699-9563-4418-B0E2-8E0A1DC51EB9}" type="pres">
      <dgm:prSet presAssocID="{DD463E4E-4152-47EB-9BD2-7851BCF806AF}" presName="sibTrans" presStyleCnt="0"/>
      <dgm:spPr/>
    </dgm:pt>
    <dgm:pt modelId="{857FD098-DC50-4503-A0A6-8DE7B4A1910E}" type="pres">
      <dgm:prSet presAssocID="{FD71D5EC-9578-4EB8-97D9-1425348A5135}" presName="node" presStyleLbl="node1" presStyleIdx="4" presStyleCnt="5" custScaleX="5879" custScaleY="6644" custLinFactNeighborX="-78309" custLinFactNeighborY="48313">
        <dgm:presLayoutVars>
          <dgm:bulletEnabled val="1"/>
        </dgm:presLayoutVars>
      </dgm:prSet>
      <dgm:spPr/>
    </dgm:pt>
  </dgm:ptLst>
  <dgm:cxnLst>
    <dgm:cxn modelId="{79F25A3F-4592-41E0-A774-3F0655CF32A9}" type="presOf" srcId="{4BA800CB-E5BC-465C-8ECD-7B0E2F00BDDD}" destId="{62C38B66-88A3-41C2-9036-B4F5E161C9FD}" srcOrd="0" destOrd="0" presId="urn:microsoft.com/office/officeart/2005/8/layout/default"/>
    <dgm:cxn modelId="{A6A23544-3926-4133-9A39-E016F95DB440}" type="presOf" srcId="{387BBA84-D721-4AFA-8651-C4B57AFF7DA8}" destId="{74F4652A-B292-4527-A407-B6679D111761}" srcOrd="0" destOrd="0" presId="urn:microsoft.com/office/officeart/2005/8/layout/default"/>
    <dgm:cxn modelId="{71E82A7D-2B6D-4E3F-8059-F2CC4CD657D9}" srcId="{E55B9981-7424-4A92-844D-8A60297E8392}" destId="{387BBA84-D721-4AFA-8651-C4B57AFF7DA8}" srcOrd="1" destOrd="0" parTransId="{B72F42B3-8427-48EA-934D-76B8E1436493}" sibTransId="{F237C5A1-1A23-4F76-90C2-26F3FE6D0202}"/>
    <dgm:cxn modelId="{B8AA7688-7A4B-4003-91F9-7E06E1351ECD}" type="presOf" srcId="{D40B4374-1A4A-43DB-AFB9-8825AEA03EFD}" destId="{874D8CF6-CDA3-4DC6-B973-3F602E45CD94}" srcOrd="0" destOrd="0" presId="urn:microsoft.com/office/officeart/2005/8/layout/default"/>
    <dgm:cxn modelId="{98BBB389-8CE5-4012-A135-0D2E2C340D2F}" srcId="{E55B9981-7424-4A92-844D-8A60297E8392}" destId="{4BA800CB-E5BC-465C-8ECD-7B0E2F00BDDD}" srcOrd="0" destOrd="0" parTransId="{C5E58B2F-E0F4-442D-A90E-2BB2C4BAA8D8}" sibTransId="{642EF7EA-7A87-4E03-92EC-3B36F6B160E7}"/>
    <dgm:cxn modelId="{12D779B5-19C1-4C23-ABFE-2E755506DA92}" srcId="{E55B9981-7424-4A92-844D-8A60297E8392}" destId="{D40B4374-1A4A-43DB-AFB9-8825AEA03EFD}" srcOrd="3" destOrd="0" parTransId="{DE2D7153-CADC-499F-BE44-9B5E16427AFC}" sibTransId="{DD463E4E-4152-47EB-9BD2-7851BCF806AF}"/>
    <dgm:cxn modelId="{6CA0CDC9-5461-44A4-AE7E-4709371B4534}" type="presOf" srcId="{E55B9981-7424-4A92-844D-8A60297E8392}" destId="{E783995D-A690-4CA9-B9FC-16ECAE306CA6}" srcOrd="0" destOrd="0" presId="urn:microsoft.com/office/officeart/2005/8/layout/default"/>
    <dgm:cxn modelId="{6084A5D3-DD60-4177-A614-B227545A2004}" srcId="{E55B9981-7424-4A92-844D-8A60297E8392}" destId="{FD71D5EC-9578-4EB8-97D9-1425348A5135}" srcOrd="4" destOrd="0" parTransId="{3A0A6D7F-D810-4B99-9A5A-AB610CB94599}" sibTransId="{4D2DF8EF-9137-4AE4-84A7-0E62E62B994B}"/>
    <dgm:cxn modelId="{B10DC0D7-9226-4D0F-8A79-569637F7129B}" type="presOf" srcId="{A4934FCE-43A0-441E-BF1D-2CDDCC381D33}" destId="{478051A7-78EA-42C1-AE42-4492C003C435}" srcOrd="0" destOrd="0" presId="urn:microsoft.com/office/officeart/2005/8/layout/default"/>
    <dgm:cxn modelId="{AB2081DD-233B-4841-BEDD-8C7F644F77A4}" type="presOf" srcId="{FD71D5EC-9578-4EB8-97D9-1425348A5135}" destId="{857FD098-DC50-4503-A0A6-8DE7B4A1910E}" srcOrd="0" destOrd="0" presId="urn:microsoft.com/office/officeart/2005/8/layout/default"/>
    <dgm:cxn modelId="{6BDD00F9-ADA1-414F-B441-5ED1C5932865}" srcId="{E55B9981-7424-4A92-844D-8A60297E8392}" destId="{A4934FCE-43A0-441E-BF1D-2CDDCC381D33}" srcOrd="2" destOrd="0" parTransId="{33508DF9-1A9B-4004-8360-7841CF480311}" sibTransId="{7E7AEA37-B1D0-4C7C-ACA1-80A4A42F1E17}"/>
    <dgm:cxn modelId="{BDE29A9A-FD1B-4C7A-9627-4B10FFCE4B43}" type="presParOf" srcId="{E783995D-A690-4CA9-B9FC-16ECAE306CA6}" destId="{62C38B66-88A3-41C2-9036-B4F5E161C9FD}" srcOrd="0" destOrd="0" presId="urn:microsoft.com/office/officeart/2005/8/layout/default"/>
    <dgm:cxn modelId="{05226C42-3CEB-48B5-80A8-87C22529D312}" type="presParOf" srcId="{E783995D-A690-4CA9-B9FC-16ECAE306CA6}" destId="{098BC547-3793-4244-9FC1-4ADCB5EC8F11}" srcOrd="1" destOrd="0" presId="urn:microsoft.com/office/officeart/2005/8/layout/default"/>
    <dgm:cxn modelId="{0D412841-3C37-4AD5-B692-A47E69878B9D}" type="presParOf" srcId="{E783995D-A690-4CA9-B9FC-16ECAE306CA6}" destId="{74F4652A-B292-4527-A407-B6679D111761}" srcOrd="2" destOrd="0" presId="urn:microsoft.com/office/officeart/2005/8/layout/default"/>
    <dgm:cxn modelId="{FC589665-7183-4573-8119-1230421CFB12}" type="presParOf" srcId="{E783995D-A690-4CA9-B9FC-16ECAE306CA6}" destId="{29E8A014-C337-48A0-A58E-A1932B660801}" srcOrd="3" destOrd="0" presId="urn:microsoft.com/office/officeart/2005/8/layout/default"/>
    <dgm:cxn modelId="{83F0FD2F-98FC-47C0-8A3A-E8EC4AED21F0}" type="presParOf" srcId="{E783995D-A690-4CA9-B9FC-16ECAE306CA6}" destId="{478051A7-78EA-42C1-AE42-4492C003C435}" srcOrd="4" destOrd="0" presId="urn:microsoft.com/office/officeart/2005/8/layout/default"/>
    <dgm:cxn modelId="{685E6832-0178-4A64-870C-116A6F733772}" type="presParOf" srcId="{E783995D-A690-4CA9-B9FC-16ECAE306CA6}" destId="{1E3E0412-F1E9-4E38-910E-E8F02011BDA3}" srcOrd="5" destOrd="0" presId="urn:microsoft.com/office/officeart/2005/8/layout/default"/>
    <dgm:cxn modelId="{D74538A5-F2F9-4BF1-8A2B-6D2D8C8437AF}" type="presParOf" srcId="{E783995D-A690-4CA9-B9FC-16ECAE306CA6}" destId="{874D8CF6-CDA3-4DC6-B973-3F602E45CD94}" srcOrd="6" destOrd="0" presId="urn:microsoft.com/office/officeart/2005/8/layout/default"/>
    <dgm:cxn modelId="{15221973-EAEC-4398-916F-FC1A42ACC661}" type="presParOf" srcId="{E783995D-A690-4CA9-B9FC-16ECAE306CA6}" destId="{0592B699-9563-4418-B0E2-8E0A1DC51EB9}" srcOrd="7" destOrd="0" presId="urn:microsoft.com/office/officeart/2005/8/layout/default"/>
    <dgm:cxn modelId="{37FB9ABC-E32F-462C-85B6-9B8FD5A15677}" type="presParOf" srcId="{E783995D-A690-4CA9-B9FC-16ECAE306CA6}" destId="{857FD098-DC50-4503-A0A6-8DE7B4A1910E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C38B66-88A3-41C2-9036-B4F5E161C9FD}">
      <dsp:nvSpPr>
        <dsp:cNvPr id="0" name=""/>
        <dsp:cNvSpPr/>
      </dsp:nvSpPr>
      <dsp:spPr>
        <a:xfrm>
          <a:off x="801769" y="246267"/>
          <a:ext cx="509149" cy="36076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1</a:t>
          </a:r>
        </a:p>
      </dsp:txBody>
      <dsp:txXfrm>
        <a:off x="801769" y="246267"/>
        <a:ext cx="509149" cy="360763"/>
      </dsp:txXfrm>
    </dsp:sp>
    <dsp:sp modelId="{74F4652A-B292-4527-A407-B6679D111761}">
      <dsp:nvSpPr>
        <dsp:cNvPr id="0" name=""/>
        <dsp:cNvSpPr/>
      </dsp:nvSpPr>
      <dsp:spPr>
        <a:xfrm>
          <a:off x="1485596" y="1175386"/>
          <a:ext cx="513844" cy="50511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2</a:t>
          </a:r>
        </a:p>
      </dsp:txBody>
      <dsp:txXfrm>
        <a:off x="1485596" y="1175386"/>
        <a:ext cx="513844" cy="505110"/>
      </dsp:txXfrm>
    </dsp:sp>
    <dsp:sp modelId="{478051A7-78EA-42C1-AE42-4492C003C435}">
      <dsp:nvSpPr>
        <dsp:cNvPr id="0" name=""/>
        <dsp:cNvSpPr/>
      </dsp:nvSpPr>
      <dsp:spPr>
        <a:xfrm>
          <a:off x="3543809" y="2464285"/>
          <a:ext cx="587099" cy="59710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3</a:t>
          </a:r>
        </a:p>
      </dsp:txBody>
      <dsp:txXfrm>
        <a:off x="3543809" y="2464285"/>
        <a:ext cx="587099" cy="597108"/>
      </dsp:txXfrm>
    </dsp:sp>
    <dsp:sp modelId="{874D8CF6-CDA3-4DC6-B973-3F602E45CD94}">
      <dsp:nvSpPr>
        <dsp:cNvPr id="0" name=""/>
        <dsp:cNvSpPr/>
      </dsp:nvSpPr>
      <dsp:spPr>
        <a:xfrm>
          <a:off x="7565987" y="2152789"/>
          <a:ext cx="513313" cy="42374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4</a:t>
          </a:r>
        </a:p>
      </dsp:txBody>
      <dsp:txXfrm>
        <a:off x="7565987" y="2152789"/>
        <a:ext cx="513313" cy="423742"/>
      </dsp:txXfrm>
    </dsp:sp>
    <dsp:sp modelId="{857FD098-DC50-4503-A0A6-8DE7B4A1910E}">
      <dsp:nvSpPr>
        <dsp:cNvPr id="0" name=""/>
        <dsp:cNvSpPr/>
      </dsp:nvSpPr>
      <dsp:spPr>
        <a:xfrm>
          <a:off x="65326" y="5497952"/>
          <a:ext cx="520753" cy="35310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5</a:t>
          </a:r>
        </a:p>
      </dsp:txBody>
      <dsp:txXfrm>
        <a:off x="65326" y="5497952"/>
        <a:ext cx="520753" cy="3531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pPr>
              <a:defRPr/>
            </a:pPr>
            <a:fld id="{1E36CE2A-E54E-4E67-AAA9-856A2B7CAB89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pPr>
              <a:defRPr/>
            </a:pPr>
            <a:fld id="{A23F562C-C7F3-4404-AFC5-BAABE378917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174815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4516CD-A8FB-40B1-9062-1CF5AA7378E9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7ADAB0-171C-436E-861F-164A3DD6DD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518681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6B06914-98FF-4ECA-9DE9-9BA4B8DFAA6C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5AE7AA-CA91-427B-AAA9-2AF4DCCCD6E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652296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5408E8-3DCB-4B3C-A32D-10338DB3681C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252930-95C4-4948-BC3F-082AAB11D99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551107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454297-A292-4D0A-B580-BAD3116C086C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A64504-A1A7-44DB-A577-9EBFB8C67BC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346327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3BDFC0-3228-4409-A4E2-772002DA8880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16B6C2-993B-4744-917C-4EECFCB108E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749791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1C2A493-0438-44CB-A915-E8F46244C966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A905CF-11CE-48C3-ADBF-191881439A7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7206140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4CF120-6C15-4782-88AD-2193DE54CBA4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326CAD-0660-451E-B5E4-1F3B9855F87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7804365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3CB2C8-CB91-4D4D-858B-DF2FCCBD3353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EA98C5-CFBA-4A45-8707-AC108BAB002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03717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057453-4AAB-4297-92D7-0DFC63B21B67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FF42B-E0DE-4FD8-A10D-621CCCA1864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453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057453-4AAB-4297-92D7-0DFC63B21B67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FF42B-E0DE-4FD8-A10D-621CCCA1864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5986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057453-4AAB-4297-92D7-0DFC63B21B67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FF42B-E0DE-4FD8-A10D-621CCCA1864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134961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057453-4AAB-4297-92D7-0DFC63B21B67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FF42B-E0DE-4FD8-A10D-621CCCA1864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7835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057453-4AAB-4297-92D7-0DFC63B21B67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FF42B-E0DE-4FD8-A10D-621CCCA1864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3381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057453-4AAB-4297-92D7-0DFC63B21B67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FF42B-E0DE-4FD8-A10D-621CCCA1864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49170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D581A0-FB86-4BF0-8A6D-9737264F945D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C02683-6E43-4894-B94D-7CF96E9C678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288524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96FE3D-1129-4932-A65A-15D48D4E7E20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1F673F-8E50-4B39-9ACF-B2C920808E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880938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1057453-4AAB-4297-92D7-0DFC63B21B67}" type="datetimeFigureOut">
              <a:rPr lang="ru-RU" smtClean="0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48FF42B-E0DE-4FD8-A10D-621CCCA1864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39828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8" r:id="rId1"/>
    <p:sldLayoutId id="2147483829" r:id="rId2"/>
    <p:sldLayoutId id="2147483830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36" r:id="rId9"/>
    <p:sldLayoutId id="2147483837" r:id="rId10"/>
    <p:sldLayoutId id="2147483838" r:id="rId11"/>
    <p:sldLayoutId id="2147483839" r:id="rId12"/>
    <p:sldLayoutId id="2147483840" r:id="rId13"/>
    <p:sldLayoutId id="2147483841" r:id="rId14"/>
    <p:sldLayoutId id="2147483842" r:id="rId15"/>
    <p:sldLayoutId id="2147483843" r:id="rId16"/>
    <p:sldLayoutId id="2147483844" r:id="rId17"/>
  </p:sldLayoutIdLst>
  <p:transition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&#1084;&#1072;&#1096;&#1080;&#1085;&#1085;&#1086;&#1077;_&#1079;&#1088;&#1077;&#1085;&#1080;&#1077;" TargetMode="External"/><Relationship Id="rId2" Type="http://schemas.openxmlformats.org/officeDocument/2006/relationships/hyperlink" Target="https://thestempedia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95878" y="347794"/>
            <a:ext cx="7172325" cy="1457325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Adobe Gothic Std B" panose="020B0800000000000000" pitchFamily="34" charset="-128"/>
                <a:cs typeface="Times New Roman" panose="02020603050405020304" pitchFamily="18" charset="0"/>
              </a:rPr>
              <a:t>КОГОАУ ДО ЦТТ Структурное подразделение "Детский технопарк "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Adobe Gothic Std B" panose="020B0800000000000000" pitchFamily="34" charset="-128"/>
                <a:cs typeface="Times New Roman" panose="02020603050405020304" pitchFamily="18" charset="0"/>
              </a:rPr>
              <a:t>Кванториум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Adobe Gothic Std B" panose="020B0800000000000000" pitchFamily="34" charset="-128"/>
                <a:cs typeface="Times New Roman" panose="02020603050405020304" pitchFamily="18" charset="0"/>
              </a:rPr>
              <a:t>"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Adobe Gothic Std B" panose="020B0800000000000000" pitchFamily="34" charset="-128"/>
                <a:cs typeface="Times New Roman" panose="02020603050405020304" pitchFamily="18" charset="0"/>
              </a:rPr>
              <a:t>Г.Омутнинск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Adobe Gothic Std B" panose="020B0800000000000000" pitchFamily="34" charset="-128"/>
                <a:cs typeface="Times New Roman" panose="02020603050405020304" pitchFamily="18" charset="0"/>
              </a:rPr>
              <a:t> 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Adobe Gothic Std B" panose="020B0800000000000000" pitchFamily="34" charset="-128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635630" y="4140459"/>
            <a:ext cx="6989763" cy="1511300"/>
          </a:xfrm>
          <a:prstGeom prst="rect">
            <a:avLst/>
          </a:prstGeom>
          <a:effectLst/>
        </p:spPr>
        <p:txBody>
          <a:bodyPr anchor="b"/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Назарова Светлана Владимировна</a:t>
            </a:r>
          </a:p>
          <a:p>
            <a:pPr>
              <a:defRPr/>
            </a:pP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дополнительного образования</a:t>
            </a:r>
          </a:p>
          <a:p>
            <a:pPr>
              <a:defRPr/>
            </a:pPr>
            <a:endParaRPr lang="ru-RU" sz="1800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A8F04F-926D-4DB5-9AAD-9102A111ED5F}"/>
              </a:ext>
            </a:extLst>
          </p:cNvPr>
          <p:cNvSpPr txBox="1"/>
          <p:nvPr/>
        </p:nvSpPr>
        <p:spPr>
          <a:xfrm>
            <a:off x="2995878" y="2521284"/>
            <a:ext cx="6867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Tw Cen MT (Заголовки)"/>
              </a:rPr>
              <a:t>«МАШИННОЕ ЗРЕНИЕ»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3F9BA2-0807-4608-A1C3-A8039C780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8297" y="336846"/>
            <a:ext cx="7429499" cy="997703"/>
          </a:xfrm>
        </p:spPr>
        <p:txBody>
          <a:bodyPr/>
          <a:lstStyle/>
          <a:p>
            <a:r>
              <a:rPr lang="ru-RU" dirty="0"/>
              <a:t>Цель: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9020FDF-BAB8-4438-A182-CDC97DFEC8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8295" y="1129274"/>
            <a:ext cx="9283205" cy="19149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Научиться блочному программированию на </a:t>
            </a:r>
            <a:r>
              <a:rPr lang="en-US" dirty="0" err="1"/>
              <a:t>PictoBlox</a:t>
            </a:r>
            <a:r>
              <a:rPr lang="ru-RU" dirty="0"/>
              <a:t> и распознаванию ряда признаков, таких как пол, возраст, рука и обработку результатов этих признаков.</a:t>
            </a:r>
          </a:p>
          <a:p>
            <a:pPr marL="0" indent="0">
              <a:buNone/>
            </a:pPr>
            <a:endParaRPr lang="ru-RU" b="0" i="0" dirty="0">
              <a:solidFill>
                <a:srgbClr val="333333"/>
              </a:solidFill>
              <a:effectLst/>
              <a:latin typeface="YS Text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BB80B2E5-1A06-43B9-B83D-FB5D5DAF9047}"/>
              </a:ext>
            </a:extLst>
          </p:cNvPr>
          <p:cNvSpPr txBox="1">
            <a:spLocks/>
          </p:cNvSpPr>
          <p:nvPr/>
        </p:nvSpPr>
        <p:spPr>
          <a:xfrm>
            <a:off x="1568297" y="2475052"/>
            <a:ext cx="7429499" cy="9977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latin typeface="Tw Cen MT (Заголовки)"/>
              </a:rPr>
              <a:t>Задачи: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FEBD18B0-DD39-43D5-9520-BCB478EF7484}"/>
              </a:ext>
            </a:extLst>
          </p:cNvPr>
          <p:cNvSpPr txBox="1">
            <a:spLocks/>
          </p:cNvSpPr>
          <p:nvPr/>
        </p:nvSpPr>
        <p:spPr>
          <a:xfrm>
            <a:off x="1568295" y="3362011"/>
            <a:ext cx="9609778" cy="304811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dirty="0"/>
              <a:t>Познакомиться с технологией машинного зрения</a:t>
            </a:r>
          </a:p>
          <a:p>
            <a:pPr algn="just"/>
            <a:r>
              <a:rPr lang="ru-RU" dirty="0"/>
              <a:t>Познакомиться с платформой </a:t>
            </a:r>
            <a:r>
              <a:rPr lang="en-US" dirty="0" err="1"/>
              <a:t>PictoBlox</a:t>
            </a:r>
            <a:endParaRPr lang="ru-RU" dirty="0"/>
          </a:p>
          <a:p>
            <a:pPr algn="just"/>
            <a:r>
              <a:rPr lang="ru-RU" dirty="0"/>
              <a:t>Выполнить практическую работу «Распознавание пола и возраста»</a:t>
            </a:r>
          </a:p>
          <a:p>
            <a:pPr algn="just"/>
            <a:r>
              <a:rPr lang="ru-RU" dirty="0"/>
              <a:t>Выполнить практическую работу «Наложение маски»</a:t>
            </a:r>
          </a:p>
          <a:p>
            <a:pPr algn="just"/>
            <a:r>
              <a:rPr lang="ru-RU" dirty="0"/>
              <a:t>Выполнить практическую работу «Распознавание руки»</a:t>
            </a:r>
          </a:p>
          <a:p>
            <a:pPr algn="just"/>
            <a:r>
              <a:rPr lang="ru-RU" dirty="0"/>
              <a:t>Выполнить практическую работу «Распознавание лица»</a:t>
            </a:r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en-US" dirty="0"/>
          </a:p>
          <a:p>
            <a:pPr algn="just"/>
            <a:endParaRPr lang="ru-RU" dirty="0"/>
          </a:p>
          <a:p>
            <a:pPr marL="0" indent="0" algn="just">
              <a:buNone/>
            </a:pPr>
            <a:endParaRPr lang="ru-RU" dirty="0"/>
          </a:p>
          <a:p>
            <a:pPr marL="0" indent="0">
              <a:buNone/>
            </a:pPr>
            <a:endParaRPr lang="ru-RU" dirty="0">
              <a:solidFill>
                <a:srgbClr val="333333"/>
              </a:solidFill>
              <a:latin typeface="YS Text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6353518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484474-C5DA-43F6-A065-E6BA9BB70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6751" y="479913"/>
            <a:ext cx="8733453" cy="1478570"/>
          </a:xfrm>
        </p:spPr>
        <p:txBody>
          <a:bodyPr/>
          <a:lstStyle/>
          <a:p>
            <a:r>
              <a:rPr lang="ru-RU" dirty="0"/>
              <a:t>Что такое искусственный интеллект?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C42E16-5DD4-45CD-9A0B-6A76BF9812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3527" y="1958483"/>
            <a:ext cx="9283959" cy="37664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	Интеллектом обладают не только люди, но и животные, а сегодня еще и машины. Искусственный интеллект - это технология, с помощью которой машина решает задачи по заданным алгоритмам. При этом устройства с искусственным интеллектом не настолько ограничены, как обычные машины. Они не просто делают вычисления по готовым формулам, а еще и добавляют собственные данные к результату.</a:t>
            </a:r>
          </a:p>
        </p:txBody>
      </p:sp>
    </p:spTree>
    <p:extLst>
      <p:ext uri="{BB962C8B-B14F-4D97-AF65-F5344CB8AC3E}">
        <p14:creationId xmlns:p14="http://schemas.microsoft.com/office/powerpoint/2010/main" val="3589106946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3C70C6-2688-4FEC-B965-8CC3E8BAD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8654" y="770917"/>
            <a:ext cx="9905998" cy="1478570"/>
          </a:xfrm>
        </p:spPr>
        <p:txBody>
          <a:bodyPr/>
          <a:lstStyle/>
          <a:p>
            <a:r>
              <a:rPr lang="ru-RU" dirty="0"/>
              <a:t>Что такое машинное зрение?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D9F88C-050D-4BA1-B131-8BC6B7E9EB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9514" y="2249487"/>
            <a:ext cx="7429499" cy="280953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0" i="0" dirty="0">
                <a:effectLst/>
                <a:latin typeface="Tw Cen MT (Основной текст)"/>
              </a:rPr>
              <a:t>Machine Vision – </a:t>
            </a:r>
            <a:r>
              <a:rPr lang="ru-RU" b="1" i="0" dirty="0">
                <a:effectLst/>
                <a:latin typeface="Tw Cen MT (Основной текст)"/>
              </a:rPr>
              <a:t>это</a:t>
            </a:r>
            <a:r>
              <a:rPr lang="ru-RU" b="0" i="0" dirty="0">
                <a:effectLst/>
                <a:latin typeface="Tw Cen MT (Основной текст)"/>
              </a:rPr>
              <a:t> автоматическая фиксация и обработка изображений неподвижных и движущихся объектов при помощи компьютерных средств.</a:t>
            </a:r>
            <a:endParaRPr lang="ru-RU" dirty="0">
              <a:latin typeface="Tw Cen MT (Основной текст)"/>
            </a:endParaRPr>
          </a:p>
        </p:txBody>
      </p:sp>
    </p:spTree>
    <p:extLst>
      <p:ext uri="{BB962C8B-B14F-4D97-AF65-F5344CB8AC3E}">
        <p14:creationId xmlns:p14="http://schemas.microsoft.com/office/powerpoint/2010/main" val="3971805648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40883C-6F20-4AF4-91E7-39733A9B4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1250" y="310893"/>
            <a:ext cx="10972800" cy="1478570"/>
          </a:xfrm>
        </p:spPr>
        <p:txBody>
          <a:bodyPr>
            <a:normAutofit fontScale="90000"/>
          </a:bodyPr>
          <a:lstStyle/>
          <a:p>
            <a:r>
              <a:rPr lang="en-US" sz="3200" cap="none" dirty="0" err="1">
                <a:latin typeface="+mn-lt"/>
              </a:rPr>
              <a:t>PictoBlox</a:t>
            </a:r>
            <a:r>
              <a:rPr lang="en-US" sz="3200" cap="none" dirty="0">
                <a:latin typeface="+mn-lt"/>
              </a:rPr>
              <a:t> – </a:t>
            </a:r>
            <a:r>
              <a:rPr lang="ru-RU" sz="2000" b="0" i="0" cap="none" dirty="0">
                <a:effectLst/>
                <a:latin typeface="+mn-lt"/>
              </a:rPr>
              <a:t>это основанное на </a:t>
            </a:r>
            <a:r>
              <a:rPr lang="ru-RU" sz="2000" b="0" i="0" cap="none" dirty="0" err="1">
                <a:effectLst/>
                <a:latin typeface="+mn-lt"/>
              </a:rPr>
              <a:t>scratch</a:t>
            </a:r>
            <a:r>
              <a:rPr lang="ru-RU" sz="2000" b="0" i="0" cap="none" dirty="0">
                <a:effectLst/>
                <a:latin typeface="+mn-lt"/>
              </a:rPr>
              <a:t> приложение для начинающих с расширенными возможностями взаимодействия с оборудованием и новыми технологиями, такими как робототехника, искусственный интеллект и машинное обучение, которые делают обучение программированию увлекательным</a:t>
            </a:r>
            <a:r>
              <a:rPr lang="ru-RU" sz="2000" b="0" i="0" dirty="0">
                <a:effectLst/>
                <a:latin typeface="+mn-lt"/>
              </a:rPr>
              <a:t>.</a:t>
            </a:r>
            <a:br>
              <a:rPr lang="en-US" sz="3200" cap="none" dirty="0">
                <a:latin typeface="+mn-lt"/>
              </a:rPr>
            </a:br>
            <a:endParaRPr lang="ru-RU" sz="3200" cap="none" dirty="0">
              <a:latin typeface="+mn-lt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B7DA642-B908-4D4B-95DB-618A6CD8AF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268" r="16823" b="17411"/>
          <a:stretch/>
        </p:blipFill>
        <p:spPr>
          <a:xfrm>
            <a:off x="580802" y="1543395"/>
            <a:ext cx="7605656" cy="3771210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469D679D-FF4C-4AA1-9E85-4E8ADD55F9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329" y="4583900"/>
            <a:ext cx="2849265" cy="2131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97E60A5B-2D7D-4429-9B77-06FA68E61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6133" y="4948583"/>
            <a:ext cx="2316594" cy="1883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>
            <a:extLst>
              <a:ext uri="{FF2B5EF4-FFF2-40B4-BE49-F238E27FC236}">
                <a16:creationId xmlns:a16="http://schemas.microsoft.com/office/drawing/2014/main" id="{7186E351-8BDE-4567-B72B-0C39E52096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370" y="1543395"/>
            <a:ext cx="3338680" cy="340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267705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BB0DBE5-21B5-43C8-80BD-9DFC94F56A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54277"/>
            <a:ext cx="9078686" cy="6122806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4D4BC744-B5E2-49C1-9F90-C8AEDAA98B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41584" y="304615"/>
            <a:ext cx="2729592" cy="620815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/>
              <a:t>1-  является меню программы. Через него можно получить доступ ко всем функциям.</a:t>
            </a:r>
          </a:p>
          <a:p>
            <a:pPr marL="0" indent="0">
              <a:buNone/>
            </a:pPr>
            <a:r>
              <a:rPr lang="ru-RU" dirty="0"/>
              <a:t>2 – панель где отображаются основные блоки для программирования.</a:t>
            </a:r>
          </a:p>
          <a:p>
            <a:pPr marL="0" indent="0">
              <a:buNone/>
            </a:pPr>
            <a:r>
              <a:rPr lang="ru-RU" dirty="0"/>
              <a:t>3 – место для создания скриптов из различных блоков.</a:t>
            </a:r>
          </a:p>
          <a:p>
            <a:pPr marL="0" indent="0">
              <a:buNone/>
            </a:pPr>
            <a:r>
              <a:rPr lang="ru-RU" dirty="0"/>
              <a:t>4 – это сцена где происходят все действия.</a:t>
            </a:r>
          </a:p>
          <a:p>
            <a:pPr marL="0" indent="0">
              <a:buNone/>
            </a:pPr>
            <a:r>
              <a:rPr lang="ru-RU" dirty="0"/>
              <a:t>5 -  различные дополнения программы.</a:t>
            </a:r>
          </a:p>
          <a:p>
            <a:pPr marL="0" indent="0" algn="just">
              <a:buNone/>
            </a:pPr>
            <a:endParaRPr lang="ru-RU" dirty="0"/>
          </a:p>
          <a:p>
            <a:endParaRPr lang="ru-RU" dirty="0"/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1E0663EE-8508-4814-B14D-6DB2FB8796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171902"/>
              </p:ext>
            </p:extLst>
          </p:nvPr>
        </p:nvGraphicFramePr>
        <p:xfrm>
          <a:off x="43542" y="154277"/>
          <a:ext cx="8857863" cy="6213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67733231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CAA361-691D-45E9-94F3-A851B6BD63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000" y="207096"/>
            <a:ext cx="7429499" cy="1478570"/>
          </a:xfrm>
        </p:spPr>
        <p:txBody>
          <a:bodyPr/>
          <a:lstStyle/>
          <a:p>
            <a:r>
              <a:rPr lang="ru-RU" dirty="0"/>
              <a:t>Распознавание пола и возраста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6F243C-F76D-4E60-8BD7-302E4577BF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6522" y="1146280"/>
            <a:ext cx="9488478" cy="3541714"/>
          </a:xfrm>
        </p:spPr>
        <p:txBody>
          <a:bodyPr>
            <a:normAutofit/>
          </a:bodyPr>
          <a:lstStyle/>
          <a:p>
            <a:r>
              <a:rPr lang="ru-RU" sz="2000" dirty="0"/>
              <a:t>Как работают функции обнаружения и распознавания лиц, как определять по лицу такие особенности, как пол и возраст.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1B2A4E3-146E-410B-A034-258FAAE272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268" r="78936" b="17411"/>
          <a:stretch/>
        </p:blipFill>
        <p:spPr>
          <a:xfrm>
            <a:off x="631371" y="2347774"/>
            <a:ext cx="2233127" cy="437228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36E8FFB-66A0-4938-8B7B-9C7A7CA631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138" t="17939" r="3874" b="17939"/>
          <a:stretch/>
        </p:blipFill>
        <p:spPr>
          <a:xfrm>
            <a:off x="7635972" y="1590869"/>
            <a:ext cx="4478695" cy="336628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A4FD119-17EE-4AAC-AC1F-B0D612E571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38" r="5498"/>
          <a:stretch/>
        </p:blipFill>
        <p:spPr>
          <a:xfrm>
            <a:off x="3182653" y="2347774"/>
            <a:ext cx="5206482" cy="4303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42797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8B0CD1-C524-4C7A-A8E4-FB3D8B3F1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9364" y="747017"/>
            <a:ext cx="9905998" cy="986347"/>
          </a:xfrm>
        </p:spPr>
        <p:txBody>
          <a:bodyPr/>
          <a:lstStyle/>
          <a:p>
            <a:r>
              <a:rPr lang="ru-RU" dirty="0"/>
              <a:t>Наложение маски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BC8864C-657A-4033-8B10-B2382908A2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342" t="15284" r="36326" b="47618"/>
          <a:stretch/>
        </p:blipFill>
        <p:spPr>
          <a:xfrm>
            <a:off x="1863046" y="2644821"/>
            <a:ext cx="6845287" cy="354171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232FEBD-B049-413E-8A34-B222C059B7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342" t="70612" r="25918" b="19184"/>
          <a:stretch/>
        </p:blipFill>
        <p:spPr>
          <a:xfrm>
            <a:off x="422956" y="2037183"/>
            <a:ext cx="1642188" cy="1642186"/>
          </a:xfrm>
          <a:prstGeom prst="rect">
            <a:avLst/>
          </a:prstGeom>
        </p:spPr>
      </p:pic>
      <p:pic>
        <p:nvPicPr>
          <p:cNvPr id="9" name="Объект 8">
            <a:extLst>
              <a:ext uri="{FF2B5EF4-FFF2-40B4-BE49-F238E27FC236}">
                <a16:creationId xmlns:a16="http://schemas.microsoft.com/office/drawing/2014/main" id="{591E2BEF-7E2F-4244-B5FA-DDEE039581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4" r="21567" b="5444"/>
          <a:stretch/>
        </p:blipFill>
        <p:spPr>
          <a:xfrm>
            <a:off x="7081900" y="1570241"/>
            <a:ext cx="4133462" cy="3348879"/>
          </a:xfrm>
        </p:spPr>
      </p:pic>
    </p:spTree>
    <p:extLst>
      <p:ext uri="{BB962C8B-B14F-4D97-AF65-F5344CB8AC3E}">
        <p14:creationId xmlns:p14="http://schemas.microsoft.com/office/powerpoint/2010/main" val="3685672460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B5A7EE-D0A9-433E-9C29-BD0941440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Распознавание рук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0443420-0154-4D11-AC58-1DA6E515ED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D5D7E05-6D1D-4834-B14E-BE3829C619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3" t="6944" r="22475" b="6944"/>
          <a:stretch/>
        </p:blipFill>
        <p:spPr bwMode="auto">
          <a:xfrm>
            <a:off x="6151920" y="1931758"/>
            <a:ext cx="4895491" cy="3694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51ABA6E-58ED-49DC-9C90-49DDB5405E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903" y="2015898"/>
            <a:ext cx="4629150" cy="360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948096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E0A735-21DE-460A-AC70-06EEA4070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6687" y="139885"/>
            <a:ext cx="9905998" cy="968159"/>
          </a:xfrm>
        </p:spPr>
        <p:txBody>
          <a:bodyPr/>
          <a:lstStyle/>
          <a:p>
            <a:r>
              <a:rPr lang="ru-RU" dirty="0"/>
              <a:t>Распознавание лица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28AC7F-A3F9-4EA9-A8CB-BEFD539B84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792" y="1008960"/>
            <a:ext cx="5113208" cy="231888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Здесь будет несколько скриптов.</a:t>
            </a:r>
          </a:p>
          <a:p>
            <a:pPr marL="0" indent="0">
              <a:buNone/>
            </a:pPr>
            <a:r>
              <a:rPr lang="ru-RU" dirty="0"/>
              <a:t>Скрипты для Мишки:</a:t>
            </a:r>
          </a:p>
          <a:p>
            <a:pPr marL="457200" indent="-457200">
              <a:buAutoNum type="arabicPeriod"/>
            </a:pPr>
            <a:r>
              <a:rPr lang="ru-RU" dirty="0"/>
              <a:t>Будет здороваться и просит нажать кнопку для идентификации.</a:t>
            </a:r>
          </a:p>
          <a:p>
            <a:pPr marL="457200" indent="-457200">
              <a:buAutoNum type="arabicPeriod"/>
            </a:pPr>
            <a:r>
              <a:rPr lang="ru-RU" dirty="0"/>
              <a:t> Скрипт для сохранения лица в базу.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9F44402-E52A-4247-9B37-306543D0FB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67" t="2295" r="22168" b="4677"/>
          <a:stretch/>
        </p:blipFill>
        <p:spPr bwMode="auto">
          <a:xfrm>
            <a:off x="982792" y="3530155"/>
            <a:ext cx="3957267" cy="318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8614BC-CD9A-42A8-B4F2-8D8D24A5B9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832985"/>
            <a:ext cx="5798091" cy="588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598294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E26D6B2-C173-4497-B23E-C29934D6BF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758532"/>
            <a:ext cx="4825483" cy="213401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Скрипт для кнопки:</a:t>
            </a:r>
          </a:p>
          <a:p>
            <a:pPr marL="0" indent="0">
              <a:buNone/>
            </a:pPr>
            <a:r>
              <a:rPr lang="ru-RU" dirty="0"/>
              <a:t>С проверкой условия совпадает лицо с базой или нет.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4CC6BD4-1ACE-40BE-AB34-806B3F2D42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15" t="2976" r="21939" b="5017"/>
          <a:stretch/>
        </p:blipFill>
        <p:spPr bwMode="auto">
          <a:xfrm>
            <a:off x="1353716" y="2616147"/>
            <a:ext cx="4404050" cy="348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DF8D537-4636-4C1D-851E-AFCE68BA3A4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112" t="15555" r="32576" b="12246"/>
          <a:stretch/>
        </p:blipFill>
        <p:spPr>
          <a:xfrm>
            <a:off x="6223518" y="618518"/>
            <a:ext cx="5402424" cy="4951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302527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Прямоугольник 3"/>
          <p:cNvSpPr>
            <a:spLocks noChangeArrowheads="1"/>
          </p:cNvSpPr>
          <p:nvPr/>
        </p:nvSpPr>
        <p:spPr bwMode="auto">
          <a:xfrm>
            <a:off x="1811397" y="692772"/>
            <a:ext cx="8329613" cy="587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ru-RU" altLang="ru-RU" sz="24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Список использованных материалов:</a:t>
            </a:r>
            <a:endParaRPr lang="ru-RU" altLang="ru-RU" sz="2400" dirty="0">
              <a:latin typeface="+mn-lt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243136" y="1412060"/>
            <a:ext cx="7704667" cy="1368462"/>
          </a:xfrm>
        </p:spPr>
        <p:txBody>
          <a:bodyPr/>
          <a:lstStyle/>
          <a:p>
            <a:pPr lvl="0"/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https://thestempedia.com/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https://ru.wikipedia.org/wiki/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машинное_зрение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https://ru.wikipedia.org/wiki/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искусственный_интеллект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3B66BCB1-B0D3-4FA3-AC9B-87E9922588BF}"/>
              </a:ext>
            </a:extLst>
          </p:cNvPr>
          <p:cNvSpPr txBox="1">
            <a:spLocks/>
          </p:cNvSpPr>
          <p:nvPr/>
        </p:nvSpPr>
        <p:spPr>
          <a:xfrm>
            <a:off x="2336972" y="5304454"/>
            <a:ext cx="7704137" cy="2286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alt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487689-51CE-4143-AF3E-113FF92FC25E}"/>
              </a:ext>
            </a:extLst>
          </p:cNvPr>
          <p:cNvSpPr txBox="1"/>
          <p:nvPr/>
        </p:nvSpPr>
        <p:spPr>
          <a:xfrm>
            <a:off x="6885992" y="3294340"/>
            <a:ext cx="47679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0" dirty="0">
                <a:effectLst/>
                <a:latin typeface="YS Text"/>
              </a:rPr>
              <a:t>Когда</a:t>
            </a:r>
            <a:r>
              <a:rPr lang="ru-RU" b="0" i="0" dirty="0">
                <a:effectLst/>
                <a:latin typeface="YS Text"/>
              </a:rPr>
              <a:t> </a:t>
            </a:r>
            <a:r>
              <a:rPr lang="ru-RU" b="1" i="0" dirty="0">
                <a:effectLst/>
                <a:latin typeface="YS Text"/>
              </a:rPr>
              <a:t>вам</a:t>
            </a:r>
            <a:r>
              <a:rPr lang="ru-RU" b="0" i="0" dirty="0">
                <a:effectLst/>
                <a:latin typeface="YS Text"/>
              </a:rPr>
              <a:t> покажется, </a:t>
            </a:r>
            <a:r>
              <a:rPr lang="ru-RU" b="1" i="0" dirty="0">
                <a:effectLst/>
                <a:latin typeface="YS Text"/>
              </a:rPr>
              <a:t>что</a:t>
            </a:r>
            <a:r>
              <a:rPr lang="ru-RU" b="0" i="0" dirty="0">
                <a:effectLst/>
                <a:latin typeface="YS Text"/>
              </a:rPr>
              <a:t> </a:t>
            </a:r>
            <a:r>
              <a:rPr lang="ru-RU" b="1" i="0" dirty="0">
                <a:effectLst/>
                <a:latin typeface="YS Text"/>
              </a:rPr>
              <a:t>цель</a:t>
            </a:r>
            <a:r>
              <a:rPr lang="ru-RU" b="0" i="0" dirty="0">
                <a:effectLst/>
                <a:latin typeface="YS Text"/>
              </a:rPr>
              <a:t> </a:t>
            </a:r>
            <a:r>
              <a:rPr lang="ru-RU" b="1" i="0" dirty="0">
                <a:effectLst/>
                <a:latin typeface="YS Text"/>
              </a:rPr>
              <a:t>недостижима</a:t>
            </a:r>
            <a:r>
              <a:rPr lang="ru-RU" b="0" i="0" dirty="0">
                <a:effectLst/>
                <a:latin typeface="YS Text"/>
              </a:rPr>
              <a:t>, </a:t>
            </a:r>
            <a:r>
              <a:rPr lang="ru-RU" b="1" i="0" dirty="0">
                <a:effectLst/>
                <a:latin typeface="YS Text"/>
              </a:rPr>
              <a:t>не</a:t>
            </a:r>
            <a:r>
              <a:rPr lang="ru-RU" b="0" i="0" dirty="0">
                <a:effectLst/>
                <a:latin typeface="YS Text"/>
              </a:rPr>
              <a:t> </a:t>
            </a:r>
            <a:r>
              <a:rPr lang="ru-RU" b="1" i="0" dirty="0">
                <a:effectLst/>
                <a:latin typeface="YS Text"/>
              </a:rPr>
              <a:t>изменяйте</a:t>
            </a:r>
            <a:r>
              <a:rPr lang="ru-RU" b="0" i="0" dirty="0">
                <a:effectLst/>
                <a:latin typeface="YS Text"/>
              </a:rPr>
              <a:t> </a:t>
            </a:r>
            <a:r>
              <a:rPr lang="ru-RU" b="1" i="0" dirty="0">
                <a:effectLst/>
                <a:latin typeface="YS Text"/>
              </a:rPr>
              <a:t>цель</a:t>
            </a:r>
            <a:r>
              <a:rPr lang="ru-RU" b="0" i="0" dirty="0">
                <a:effectLst/>
                <a:latin typeface="YS Text"/>
              </a:rPr>
              <a:t> -</a:t>
            </a:r>
            <a:r>
              <a:rPr lang="ru-RU" b="1" i="0" dirty="0">
                <a:effectLst/>
                <a:latin typeface="YS Text"/>
              </a:rPr>
              <a:t>изменяйте</a:t>
            </a:r>
            <a:r>
              <a:rPr lang="ru-RU" b="0" i="0" dirty="0">
                <a:effectLst/>
                <a:latin typeface="YS Text"/>
              </a:rPr>
              <a:t> </a:t>
            </a:r>
            <a:r>
              <a:rPr lang="ru-RU" b="1" i="0" dirty="0">
                <a:effectLst/>
                <a:latin typeface="YS Text"/>
              </a:rPr>
              <a:t>свой</a:t>
            </a:r>
            <a:r>
              <a:rPr lang="ru-RU" b="0" i="0" dirty="0">
                <a:effectLst/>
                <a:latin typeface="YS Text"/>
              </a:rPr>
              <a:t> </a:t>
            </a:r>
            <a:r>
              <a:rPr lang="ru-RU" b="1" i="0" dirty="0">
                <a:effectLst/>
                <a:latin typeface="YS Text"/>
              </a:rPr>
              <a:t>план</a:t>
            </a:r>
            <a:r>
              <a:rPr lang="ru-RU" b="0" i="0" dirty="0">
                <a:effectLst/>
                <a:latin typeface="YS Text"/>
              </a:rPr>
              <a:t> </a:t>
            </a:r>
            <a:r>
              <a:rPr lang="ru-RU" b="1" i="0" dirty="0">
                <a:effectLst/>
                <a:latin typeface="YS Text"/>
              </a:rPr>
              <a:t>действий.</a:t>
            </a:r>
          </a:p>
          <a:p>
            <a:pPr algn="r"/>
            <a:r>
              <a:rPr lang="ru-RU" b="1" dirty="0">
                <a:latin typeface="YS Text"/>
              </a:rPr>
              <a:t>Конфуций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627</TotalTime>
  <Words>401</Words>
  <Application>Microsoft Office PowerPoint</Application>
  <PresentationFormat>Широкоэкранный</PresentationFormat>
  <Paragraphs>53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Times New Roman</vt:lpstr>
      <vt:lpstr>Tw Cen MT</vt:lpstr>
      <vt:lpstr>Tw Cen MT (Заголовки)</vt:lpstr>
      <vt:lpstr>Tw Cen MT (Основной текст)</vt:lpstr>
      <vt:lpstr>YS Text</vt:lpstr>
      <vt:lpstr>Контур</vt:lpstr>
      <vt:lpstr>КОГОАУ ДО ЦТТ Структурное подразделение "Детский технопарк "Кванториум" Г.Омутнинск </vt:lpstr>
      <vt:lpstr>Цель:</vt:lpstr>
      <vt:lpstr>Что такое искусственный интеллект?</vt:lpstr>
      <vt:lpstr>Что такое машинное зрение?</vt:lpstr>
      <vt:lpstr>PictoBlox – это основанное на scratch приложение для начинающих с расширенными возможностями взаимодействия с оборудованием и новыми технологиями, такими как робототехника, искусственный интеллект и машинное обучение, которые делают обучение программированию увлекательным. </vt:lpstr>
      <vt:lpstr>Презентация PowerPoint</vt:lpstr>
      <vt:lpstr>Распознавание пола и возраста</vt:lpstr>
      <vt:lpstr>Наложение маски</vt:lpstr>
      <vt:lpstr>Распознавание рук</vt:lpstr>
      <vt:lpstr>Распознавание лица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Областное государственное бюджетное   общеобразовательное учреждение      «Солотчинская школа-интернат для детей-сирот и детей, оставшихся без попечения родителей»</dc:title>
  <dc:creator>Учитель</dc:creator>
  <cp:lastModifiedBy>DNS</cp:lastModifiedBy>
  <cp:revision>42</cp:revision>
  <dcterms:created xsi:type="dcterms:W3CDTF">2017-03-14T08:37:13Z</dcterms:created>
  <dcterms:modified xsi:type="dcterms:W3CDTF">2021-11-06T13:02:41Z</dcterms:modified>
</cp:coreProperties>
</file>