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288" r:id="rId4"/>
    <p:sldId id="257" r:id="rId5"/>
    <p:sldId id="289" r:id="rId6"/>
    <p:sldId id="263" r:id="rId7"/>
    <p:sldId id="265" r:id="rId8"/>
    <p:sldId id="266" r:id="rId9"/>
    <p:sldId id="270" r:id="rId10"/>
    <p:sldId id="291" r:id="rId11"/>
    <p:sldId id="294" r:id="rId12"/>
    <p:sldId id="269" r:id="rId13"/>
    <p:sldId id="268" r:id="rId14"/>
    <p:sldId id="267" r:id="rId15"/>
    <p:sldId id="292" r:id="rId16"/>
    <p:sldId id="283" r:id="rId17"/>
    <p:sldId id="299" r:id="rId18"/>
    <p:sldId id="284" r:id="rId19"/>
    <p:sldId id="282" r:id="rId20"/>
    <p:sldId id="285" r:id="rId21"/>
    <p:sldId id="271" r:id="rId22"/>
    <p:sldId id="300" r:id="rId23"/>
    <p:sldId id="295" r:id="rId24"/>
    <p:sldId id="273" r:id="rId25"/>
    <p:sldId id="296" r:id="rId26"/>
    <p:sldId id="272" r:id="rId27"/>
    <p:sldId id="275" r:id="rId28"/>
    <p:sldId id="274" r:id="rId29"/>
    <p:sldId id="277" r:id="rId30"/>
    <p:sldId id="280" r:id="rId31"/>
    <p:sldId id="278" r:id="rId32"/>
    <p:sldId id="298" r:id="rId33"/>
    <p:sldId id="276" r:id="rId34"/>
    <p:sldId id="279" r:id="rId35"/>
    <p:sldId id="286" r:id="rId36"/>
    <p:sldId id="28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Percent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87.5</c:v>
                </c:pt>
                <c:pt idx="1">
                  <c:v>12.5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/>
                      <a:t>
69%</a:t>
                    </a:r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/>
                      <a:t>
31%</a:t>
                    </a:r>
                  </a:p>
                </c:rich>
              </c:tx>
              <c:showPercent val="1"/>
            </c:dLbl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68.75</c:v>
                </c:pt>
                <c:pt idx="2">
                  <c:v>31.25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0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5.9540852847939484E-3"/>
                  <c:y val="-0.27238095238095461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
100%</a:t>
                    </a:r>
                  </a:p>
                </c:rich>
              </c:tx>
              <c:showPercent val="1"/>
            </c:dLbl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/>
                      <a:t>
37%</a:t>
                    </a:r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/>
                      <a:t>
38%</a:t>
                    </a:r>
                  </a:p>
                </c:rich>
              </c:tx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/>
                      <a:t>
25%</a:t>
                    </a:r>
                  </a:p>
                </c:rich>
              </c:tx>
              <c:showPercent val="1"/>
            </c:dLbl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в День Победы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37.5</c:v>
                </c:pt>
                <c:pt idx="1">
                  <c:v>37.5</c:v>
                </c:pt>
                <c:pt idx="2">
                  <c:v>25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Percent val="1"/>
          </c:dLbls>
          <c:cat>
            <c:strRef>
              <c:f>Лист1!$A$2:$A$3</c:f>
              <c:strCache>
                <c:ptCount val="2"/>
                <c:pt idx="0">
                  <c:v>да, конечно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t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699AD-DACF-4C8C-A69C-0002CEEBB812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74;&#1099;&#1089;&#1090;&#1091;&#1087;&#1083;&#1077;&#1085;&#1080;&#1077;\&#1086;&#1073;&#1088;&#1077;&#1079;..avi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ru.viptalisman.com/flash/templates/graduate_album/album2/852_smal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75511">
            <a:off x="118221" y="3776869"/>
            <a:ext cx="1804122" cy="1656184"/>
          </a:xfrm>
          <a:prstGeom prst="rect">
            <a:avLst/>
          </a:prstGeom>
          <a:noFill/>
        </p:spPr>
      </p:pic>
      <p:pic>
        <p:nvPicPr>
          <p:cNvPr id="12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0" y="4941168"/>
            <a:ext cx="2023715" cy="1168773"/>
          </a:xfrm>
          <a:prstGeom prst="rect">
            <a:avLst/>
          </a:prstGeom>
          <a:noFill/>
        </p:spPr>
      </p:pic>
      <p:pic>
        <p:nvPicPr>
          <p:cNvPr id="8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364050">
            <a:off x="5794321" y="608381"/>
            <a:ext cx="3017913" cy="1888402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83568" y="1988840"/>
            <a:ext cx="77048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«Труженики тыла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незаметные герои войны…»</a:t>
            </a:r>
            <a:endParaRPr kumimoji="0" lang="ru-RU" sz="4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3429000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Исследовательская работа</a:t>
            </a:r>
            <a:endParaRPr lang="ru-RU" sz="2400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32040" y="378904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779912" y="407707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Выполнила</a:t>
            </a:r>
          </a:p>
          <a:p>
            <a:pPr algn="r"/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обучающаяся 11 класса</a:t>
            </a:r>
          </a:p>
          <a:p>
            <a:pPr algn="r"/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МОУ «</a:t>
            </a:r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Киверичская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СОШ» </a:t>
            </a:r>
          </a:p>
          <a:p>
            <a:pPr algn="r"/>
            <a:r>
              <a:rPr lang="ru-RU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Линдина</a:t>
            </a:r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Александра</a:t>
            </a:r>
          </a:p>
          <a:p>
            <a:pPr algn="r"/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Руководитель </a:t>
            </a:r>
          </a:p>
          <a:p>
            <a:pPr algn="r"/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Куликова Надежда Николаевна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4" name="AutoShape 6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6" name="AutoShape 8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&amp;Vcy;&amp;iecy;&amp;lcy;&amp;icy;&amp;kcy;&amp;icy;&amp;jcy; &amp;pcy;&amp;ocy;&amp;dcy;&amp;vcy;&amp;icy;&amp;gcy; &amp;Scy;&amp;ocy;&amp;vcy;&amp;iecy;&amp;tcy;&amp;scy;&amp;kcy;&amp;ocy;&amp;jcy; &amp;zhcy;&amp;iecy;&amp;ncy;&amp;shchcy;&amp;icy;&amp;ncy;&amp;ycy; &amp;vcy; &amp;gcy;&amp;ocy;&amp;dcy;&amp;ycy; &amp;Vcy;&amp;iecy;&amp;lcy;&amp;icy;&amp;kcy;&amp;ocy;&amp;jcy; &amp;Ocy;&amp;tcy;&amp;iecy;&amp;chcy;&amp;iecy;&amp;scy;&amp;tcy;&amp;vcy;&amp;iecy;&amp;ncy;&amp;ncy;&amp;ocy;&amp;jcy; &amp;vcy;&amp;ocy;&amp;jcy;&amp;ncy;&amp;ycy;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3744416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&amp;Bcy;&amp;icy;&amp;bcy;&amp;lcy;&amp;icy;&amp;ocy;&amp;tcy;&amp;iecy;&amp;kcy;&amp;acy; &amp;icy;&amp;zcy;&amp;ocy;&amp;bcy;&amp;rcy;&amp;acy;&amp;zhcy;&amp;iecy;&amp;ncy;&amp;icy;&amp;jcy; &quot;&amp;Rcy;&amp;Icy;&amp;Acy; &amp;Ncy;&amp;ocy;&amp;vcy;&amp;ocy;&amp;scy;&amp;tcy;&amp;icy;&quot; :: &amp;Fcy;&amp;ocy;&amp;tcy;&amp;ocy; :: &amp;Icy;&amp;scy;&amp;tcy;&amp;ocy;&amp;rcy;&amp;icy;&amp;chcy;&amp;iecy;&amp;scy;&amp;kcy;&amp;ocy;&amp;iecy;"/>
          <p:cNvPicPr>
            <a:picLocks noChangeAspect="1" noChangeArrowheads="1"/>
          </p:cNvPicPr>
          <p:nvPr/>
        </p:nvPicPr>
        <p:blipFill>
          <a:blip r:embed="rId3" cstate="print"/>
          <a:srcRect l="2132" t="4491" r="2969" b="13173"/>
          <a:stretch>
            <a:fillRect/>
          </a:stretch>
        </p:blipFill>
        <p:spPr bwMode="auto">
          <a:xfrm>
            <a:off x="3851920" y="171650"/>
            <a:ext cx="5112568" cy="3257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&amp;ZHcy;&amp;icy;&amp;zcy;&amp;ncy;&amp;softcy; &amp;vcy; &amp;tcy;&amp;ycy;&amp;lcy;&amp;ucy; &amp;vcy; &amp;Scy;&amp;Scy;&amp;Scy;&amp;Rcy; : &amp;ZHcy;&amp;icy;&amp;zcy;&amp;ncy;&amp;softcy; &amp;vcy; &amp;tcy;&amp;ycy;&amp;lcy;&amp;ucy; &amp;vcy; &amp;Scy;&amp;Scy;&amp;Scy;&amp;Rcy; &amp;ocy;&amp;bcy;&amp;ocy;&amp;icy; : &amp;ZHcy;&amp;icy;&amp;zcy;&amp;ncy;&amp;softcy; &amp;vcy; &amp;tcy;&amp;ycy;&amp;lcy;&amp;ucy; &amp;vcy; &amp;Scy;&amp;Scy;&amp;Scy;&amp;Rcy; &amp;kcy;&amp;acy;&amp;rcy;&amp;tcy;&amp;icy;&amp;ncy;&amp;kcy;&amp;icy; : &amp;ZHcy;&amp;icy;&amp;zcy;&amp;ncy;&amp;softcy; &amp;vcy; &amp;tcy;&amp;ycy;&amp;lcy;&amp;ucy; &amp;vcy; &amp;Scy;&amp;Scy;&amp;Scy;&amp;Rcy; &amp;fcy;&amp;ocy;&amp;tcy;&amp;o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356992"/>
            <a:ext cx="5104537" cy="3319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724128" y="188640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764704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27584" y="2348880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6084" name="Picture 4" descr="&amp;Acy;&amp;rcy;&amp;khcy;&amp;icy;&amp;vcy; &amp;mcy;&amp;acy;&amp;tcy;&amp;iecy;&amp;rcy;&amp;icy;&amp;acy;&amp;lcy;&amp;ocy;&amp;vcy; - &amp;Ncy;&amp;acy;&amp;shcy;&amp;iecy; &amp;vcy;&amp;rcy;&amp;iecy;&amp;mcy;&amp;yacy; &amp;pcy;&amp;ocy;&amp;rcy;&amp;tcy;&amp;acy;&amp;lcy; &amp;CHcy;&amp;iecy;&amp;rcy;&amp;ncy;&amp;ycy;&amp;shcy;&amp;iecy;&amp;vcy;&amp;scy;&amp;kcy;&amp;ocy;&amp;gcy;&amp;ocy; &amp;rcy;&amp;acy;&amp;jcy;&amp;ocy;&amp;ncy;&amp;acy;"/>
          <p:cNvPicPr>
            <a:picLocks noChangeAspect="1" noChangeArrowheads="1"/>
          </p:cNvPicPr>
          <p:nvPr/>
        </p:nvPicPr>
        <p:blipFill>
          <a:blip r:embed="rId2" cstate="print"/>
          <a:srcRect l="14442"/>
          <a:stretch>
            <a:fillRect/>
          </a:stretch>
        </p:blipFill>
        <p:spPr bwMode="auto">
          <a:xfrm>
            <a:off x="179512" y="188641"/>
            <a:ext cx="280831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6" name="Picture 6" descr="&amp;Scy;&amp;ocy;&amp;vcy;&amp;iecy;&amp;tcy;&amp;scy;&amp;kcy;&amp;icy;&amp;iecy; &amp;dcy;&amp;iecy;&amp;tcy;&amp;icy; &amp;vcy;&amp;iecy;&amp;lcy;&amp;icy;&amp;kcy;&amp;ocy;&amp;jcy; &amp;dcy;&amp;iecy;&amp;pcy;&amp;rcy;&amp;iecy;&amp;scy;&amp;scy;&amp;icy;&amp;icy;. :: . Ecclesiast - &amp;lcy;&amp;icy;&amp;chcy;&amp;ncy;&amp;ycy;&amp;jcy; &amp;bcy;&amp;lcy;&amp;ocy;&amp;gcy; :: &amp;CHcy;&amp;iecy;&amp;lcy;&amp;ocy;&amp;vcy;&amp;iecy;&amp;chcy;&amp;iecy; - &amp;scy;&amp;ocy;&amp;tscy;&amp;icy;&amp;acy;&amp;lcy;&amp;softcy;&amp;ncy;&amp;acy;&amp;yacy; &amp;scy;&amp;iecy;&amp;tcy;&amp;softcy;, &amp;bcy;&amp;iecy;&amp;scy;&amp;pcy;&amp;lcy;&amp;acy;&amp;tcy;&amp;ncy;&amp;ycy;&amp;iecy; &amp;ocy;&amp;ncy;&amp;lcy;&amp;acy;&amp;jcy;&amp;ncy; &amp;icy;&amp;gcy;&amp;rcy;&amp;ycy;, &amp;bcy;&amp;lcy;&amp;ocy;&amp;gcy;&amp;icy;, &amp;chcy;&amp;acy;"/>
          <p:cNvPicPr>
            <a:picLocks noChangeAspect="1" noChangeArrowheads="1"/>
          </p:cNvPicPr>
          <p:nvPr/>
        </p:nvPicPr>
        <p:blipFill>
          <a:blip r:embed="rId3" cstate="print"/>
          <a:srcRect l="4616" t="4376" r="7689" b="5912"/>
          <a:stretch>
            <a:fillRect/>
          </a:stretch>
        </p:blipFill>
        <p:spPr bwMode="auto">
          <a:xfrm>
            <a:off x="2987824" y="188640"/>
            <a:ext cx="3196453" cy="2304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&amp;Ncy;&amp;acy; &amp;pcy;&amp;lcy;&amp;ocy;&amp;shchcy;&amp;acy;&amp;dcy;&amp;icy; &amp;Ucy;&amp;rcy;&amp;acy;&amp;lcy;&amp;mcy;&amp;acy;&amp;shcy;&amp;acy; &amp;ucy;&amp;scy;&amp;tcy;&amp;acy;&amp;ncy;&amp;ocy;&amp;vcy;&amp;yacy;&amp;tcy; &amp;pcy;&amp;acy;&amp;mcy;&amp;yacy;&amp;tcy;&amp;ncy;&amp;icy;&amp;kcy; &amp;dcy;&amp;iecy;&amp;tcy;&amp;yacy;&amp;mcy; &amp;tcy;&amp;ycy;&amp;l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492896"/>
            <a:ext cx="5675420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8" name="Picture 8" descr="&amp;Pcy;&amp;rcy;&amp;ocy;&amp;bcy;&amp;lcy;&amp;iecy;&amp;mcy;&amp;ycy; &amp;zcy;&amp;acy;&amp;shchcy;&amp;icy;&amp;tcy;&amp;ycy; &amp;pcy;&amp;rcy;&amp;acy;&amp;vcy; &amp;rcy;&amp;iecy;&amp;bcy;&amp;iecy;&amp;ncy;&amp;kcy;&amp;acy;, &amp;zcy;&amp;acy;&amp;shchcy;&amp;icy;&amp;tcy;&amp;acy; &amp;pcy;&amp;rcy;&amp;acy;&amp;vcy; &amp;dcy;&amp;iecy;&amp;tcy;&amp;scy;&amp;tcy;&amp;vcy;&amp;acy; 2008&amp;gcy;&amp;ocy;&amp;dcy; - &amp;gcy;&amp;ocy;&amp;dcy; &amp;scy;&amp;iecy;&amp;mcy;&amp;softcy;&amp;icy; &amp;vcy; &amp;Rcy;&amp;Fcy;"/>
          <p:cNvPicPr>
            <a:picLocks noChangeAspect="1" noChangeArrowheads="1"/>
          </p:cNvPicPr>
          <p:nvPr/>
        </p:nvPicPr>
        <p:blipFill>
          <a:blip r:embed="rId5" cstate="print"/>
          <a:srcRect t="4863" r="1565" b="5363"/>
          <a:stretch>
            <a:fillRect/>
          </a:stretch>
        </p:blipFill>
        <p:spPr bwMode="auto">
          <a:xfrm>
            <a:off x="6156176" y="188640"/>
            <a:ext cx="280831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90" name="Picture 10" descr="&amp;Kcy;&amp;ocy;&amp;ncy;&amp;scy;&amp;pcy;&amp;iecy;&amp;kcy;&amp;tcy; &amp;pcy;&amp;icy;&amp;ocy;&amp;ncy;&amp;iecy;&amp;rcy;&amp;scy;&amp;kcy;&amp;ocy;&amp;gcy;&amp;ocy; &amp;scy;&amp;bcy;&amp;ocy;&amp;rcy;&amp;acy; &amp;dcy;&amp;ecy;&amp;ocy; &quot;&amp;Rcy;&amp;ocy;&amp;scy;&amp;tcy;&amp;ocy;&amp;kcy;&quot; &amp;icy;&amp;mcy;. &amp;Zcy;&amp;mcy;&amp;acy;&amp;ncy;&amp;ocy;&amp;vcy;&amp;scy;&amp;kcy;&amp;ocy;&amp;gcy;&amp;ocy; &amp;Gcy;. &amp;Acy;. &amp;pcy;&amp;ocy; &amp;tcy;&amp;iecy;&amp;mcy;&amp;iecy; &quot;&amp;Dcy;&amp;iecy;&amp;tcy;&amp;icy; &amp;icy; &amp;vcy;&amp;ocy;&amp;jcy;&amp;ncy;&amp;acy;&quot; &amp;Pcy;&amp;ocy;&amp;scy;&amp;vcy;&amp;yacy;&amp;shchcy;&amp;acy;&amp;iecy;&amp;tcy;&amp;scy;&amp;yacy; 65-&amp;lcy;&amp;iecy;&amp;tcy;&amp;icy;&amp;yucy; &amp;Vcy;&amp;iecy;&amp;lcy;&amp;icy;&amp;kcy;&amp;ocy;&amp;jcy; &amp;Pcy;&amp;ocy;&amp;bcy;&amp;iecy;&amp;dcy;&amp;ycy;. &amp;TScy;&amp;iecy;&amp;lcy;&amp;i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492896"/>
            <a:ext cx="3096344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0" y="6165304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5" name="Рисунок 4" descr="F:\DCIM\100NIKON\DSCN05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6512" y="1412776"/>
            <a:ext cx="5400600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932040" y="2636912"/>
            <a:ext cx="3851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Федорова Евдокия Ивановна – труженица тыла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5" name="Рисунок 4" descr="C:\Users\Директор\Desktop\проект\мерлуга 001.jpg"/>
          <p:cNvPicPr/>
          <p:nvPr/>
        </p:nvPicPr>
        <p:blipFill>
          <a:blip r:embed="rId3" cstate="print"/>
          <a:srcRect l="68260" t="2141" r="1264" b="34690"/>
          <a:stretch>
            <a:fillRect/>
          </a:stretch>
        </p:blipFill>
        <p:spPr bwMode="auto">
          <a:xfrm>
            <a:off x="2843808" y="476672"/>
            <a:ext cx="352839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1520" y="5733256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У дома в д.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Мерлуга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95536" y="2060848"/>
            <a:ext cx="842493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Девушку, совсем ещё девчонку,</a:t>
            </a:r>
            <a:b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мягкою улыбкой после сна,</a:t>
            </a:r>
            <a:b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форме школьной, с бантами и чёлкой</a:t>
            </a:r>
            <a:b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Увела безжалостно война</a:t>
            </a:r>
            <a:endParaRPr kumimoji="0" lang="ru-RU" sz="3600" b="1" i="0" u="none" strike="noStrike" normalizeH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(Т. Лаврова)</a:t>
            </a:r>
            <a:endParaRPr kumimoji="0" lang="ru-RU" sz="3600" b="1" i="0" u="none" strike="noStrike" normalizeH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764704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27584" y="2348880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484" name="Picture 4" descr="&amp;Vcy;&amp;Icy;&amp;Fcy;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14328"/>
            <a:ext cx="4320480" cy="3420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&amp;rcy;&amp;ucy;&amp;scy;&amp;scy;&amp;kcy;&amp;icy;&amp;iecy; &amp;dcy;&amp;iecy;&amp;vcy;&amp;ucy;&amp;shcy;&amp;kcy;&amp;icy; &amp;vcy; &amp;kcy;&amp;ocy;&amp;lcy;&amp;gcy;&amp;ocy;&amp;tcy;&amp;kcy;&amp;acy;&amp;khcy; : &amp;Kcy;&amp;rcy;&amp;acy;&amp;scy;&amp;icy;&amp;vcy;&amp;ycy;&amp;iecy; &amp;dcy;&amp;iecy;&amp;vcy;&amp;ucy;&amp;shcy;&amp;kcy;&amp;icy;"/>
          <p:cNvPicPr>
            <a:picLocks noChangeAspect="1" noChangeArrowheads="1"/>
          </p:cNvPicPr>
          <p:nvPr/>
        </p:nvPicPr>
        <p:blipFill>
          <a:blip r:embed="rId3" cstate="print"/>
          <a:srcRect b="5344"/>
          <a:stretch>
            <a:fillRect/>
          </a:stretch>
        </p:blipFill>
        <p:spPr bwMode="auto">
          <a:xfrm>
            <a:off x="4499992" y="188640"/>
            <a:ext cx="4464496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8" name="Picture 8" descr="&amp;Fcy;&amp;Ocy;&amp;Tcy;&amp;Ocy; &amp;Vcy;&amp;Ocy;&amp;Vcy; 1941-1945 &amp;gcy;&amp;gcy; &amp;Ocy;&amp;kcy;&amp;kcy;&amp;ucy;&amp;pcy;&amp;icy;&amp;rcy;&amp;ocy;&amp;vcy;&amp;acy;&amp;ncy;&amp;ncy;&amp;ycy;&amp;iecy; &amp;gcy;&amp;ocy;&amp;rcy;&amp;ocy;&amp;dcy;&amp;acy; &amp;icy; &amp;ncy;&amp;acy;&amp;scy;&amp;iecy;&amp;lcy;&amp;iocy;&amp;ncy;&amp;ncy;&amp;ycy;&amp;iecy; &amp;pcy;&amp;ucy;&amp;ncy;&amp;kcy;&amp;tcy;&amp;ycy; - &amp;Fcy;&amp;Ocy;&amp;Tcy;&amp;Ocy; &amp;Acy;&amp;Rcy;&amp;KHcy;&amp;Icy;&amp;Vcy; - &amp;Fcy;&amp;ocy;&amp;tcy;&amp;ocy;&amp;acy;&amp;lcy;&amp;softcy;&amp;bcy;&amp;ocy;&amp;mcy;&amp;ycy; - &amp;Rcy;&amp;acy;&amp;zcy;&amp;vcy;&amp;lcy;&amp;iecy;&amp;kcy;&amp;acy;&amp;tcy;&amp;iecy;&amp;lcy;&amp;softcy;&amp;ncy;&amp;ycy;&amp;jcy; &amp;pcy;&amp;ocy;&amp;rcy;&amp;tcy;&amp;acy;&amp;lcy; &amp;Ocy; &amp;tcy;&amp;ocy;&amp;mcy;, &amp;Ocy; &amp;scy;&amp;iecy;&amp;m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439248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51520" y="6093296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4" name="AutoShape 6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6" name="AutoShape 8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8" name="Picture 4" descr="&amp;Scy;&amp;pcy;&amp;acy;&amp;scy;&amp;icy;&amp;bcy;&amp;ocy; &amp;dcy;&amp;iecy;&amp;dcy;&amp;acy;&amp;mcy; &amp;zcy;&amp;acy; &amp;Pcy;&amp;ocy;&amp;bcy;&amp;iecy;&amp;dcy;&amp;ucy;... . &quot; &amp;Vcy;&amp;iecy;&amp;scy;&amp;tcy;&amp;ncy;&amp;icy;&amp;kcy; &amp;Kcy;"/>
          <p:cNvPicPr>
            <a:picLocks noChangeAspect="1" noChangeArrowheads="1"/>
          </p:cNvPicPr>
          <p:nvPr/>
        </p:nvPicPr>
        <p:blipFill>
          <a:blip r:embed="rId2" cstate="print"/>
          <a:srcRect l="2257" t="1669" r="1834" b="1538"/>
          <a:stretch>
            <a:fillRect/>
          </a:stretch>
        </p:blipFill>
        <p:spPr bwMode="auto">
          <a:xfrm>
            <a:off x="323528" y="3356992"/>
            <a:ext cx="532859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4" name="Picture 10" descr="&amp;Gcy;&amp;icy;&amp;tcy;&amp;lcy;&amp;iecy;&amp;rcy; &amp;bcy;&amp;ycy;&amp;lcy; &amp;ucy;&amp;ncy;&amp;icy;&amp;chcy;&amp;tcy;&amp;ocy;&amp;zhcy;&amp;iecy;&amp;ncy; &amp;pcy;&amp;ocy; &amp;pcy;&amp;rcy;&amp;icy;&amp;kcy;&amp;acy;&amp;zcy;&amp;ucy;. &amp;Acy;&amp;Ncy;&amp;Dcy;&amp;Rcy;&amp;Ocy;&amp;Pcy;&amp;Ocy;&amp;Vcy;&amp;Acy;!"/>
          <p:cNvPicPr>
            <a:picLocks noChangeAspect="1" noChangeArrowheads="1"/>
          </p:cNvPicPr>
          <p:nvPr/>
        </p:nvPicPr>
        <p:blipFill>
          <a:blip r:embed="rId3" cstate="print"/>
          <a:srcRect l="3113"/>
          <a:stretch>
            <a:fillRect/>
          </a:stretch>
        </p:blipFill>
        <p:spPr bwMode="auto">
          <a:xfrm>
            <a:off x="5652120" y="260648"/>
            <a:ext cx="3100728" cy="1800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6" name="Picture 12" descr="&amp;Mcy;&amp;acy;&amp;tcy;&amp;iecy;&amp;rcy;&amp;icy;&amp;acy;&amp;lcy;&amp;ycy; &amp;pcy;&amp;ocy;&amp;lcy;&amp;softcy;&amp;zcy;&amp;ocy;&amp;vcy;&amp;acy;&amp;tcy;&amp;iecy;&amp;lcy;&amp;yacy; atomic - &amp;Kcy;&amp;acy;&amp;tcy;&amp;acy;&amp;lcy;&amp;ocy;&amp;gcy; &amp;scy;&amp;tcy;&amp;acy;&amp;tcy;&amp;iecy;&amp;jcy; - &amp;Pcy;&amp;rcy;&amp;acy;&amp;vcy;&amp;ocy; &amp;ncy;&amp;acy; I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725144"/>
            <a:ext cx="3168352" cy="1834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&amp;Acy;&amp;rcy;&amp;khcy;&amp;icy;&amp;vcy; &amp;mcy;&amp;acy;&amp;tcy;&amp;iecy;&amp;rcy;&amp;icy;&amp;acy;&amp;lcy;&amp;ocy;&amp;vcy; - &amp;Vcy;&amp;iecy;&amp;rcy;&amp;mcy;&amp;acy;&amp;khcy;&amp;tcy;, &amp;scy;&amp;scy;, &amp;Lcy;&amp;yucy;&amp;fcy;&amp;tcy;&amp;vcy;&amp;acy;&amp;fcy;&amp;fcy;&amp;iecy;, &amp;pcy;&amp;rcy;&amp;yacy;&amp;zhcy;&amp;kcy;&amp;icy;, &amp;kcy;&amp;acy;&amp;scy;&amp;kcy;&amp;icy;, &amp;zhcy;&amp;iecy;&amp;lcy;&amp;iecy;&amp;zcy;&amp;ncy;&amp;ycy;&amp;jcy; &amp;kcy;&amp;rcy;&amp;iecy;&amp;scy;&amp;tcy;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85728"/>
            <a:ext cx="5429288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8" descr="&amp;Gcy;&amp;iecy;&amp;rcy;&amp;mcy;&amp;acy;&amp;ncy;&amp;icy;&amp;yacy;. . &amp;Ncy;&amp;iecy;&amp;ocy;&amp;ncy;&amp;acy;&amp;tscy;&amp;icy;&amp;scy;&amp;tcy;&amp;acy;&amp;mcy; &amp;rcy;&amp;acy;&amp;zcy;&amp;rcy;&amp;iecy;&amp;shcy;&amp;icy;&amp;lcy;&amp;icy; &amp;tcy;&amp;rcy;&amp;acy;&amp;ucy;&amp;rcy;&amp;ncy;&amp;ycy;&amp;jcy; &amp;mcy;&amp;acy;&amp;rcy;&amp;shcy; &amp;vcy; &amp;gcy;&amp;ocy;&amp;dcy;&amp;ocy;&amp;vcy;&amp;shchcy;&amp;icy;&amp;ncy;&amp;ucy; &amp;bcy;&amp;ocy;&amp;mcy;&amp;bcy;&amp;acy;&amp;rcy;&amp;dcy;&amp;icy;&amp;rcy;&amp;ocy;&amp;vcy;&amp;kcy;&amp;icy; &amp;Dcy;&amp;rcy;&amp;iecy;&amp;zcy;&amp;dcy;&amp;iecy;&amp;ncy;&amp;acy; &quot; &amp;Ucy;&amp;kcy;&amp;rcy;&amp;acy;&amp;icy;&amp;ncy;&amp;scy;&amp;kcy;&amp;ocy;&amp;iecy; &amp;ncy;&amp;ocy;&amp;vcy;&amp;ocy;&amp;scy;&amp;tcy;&amp;ncy;&amp;ocy;&amp;iecy; &amp;icy;&amp;ncy;&amp;tcy;&amp;iecy;&amp;rcy;&amp;ncy;&amp;iecy;&amp;tcy;-&amp;icy;&amp;zcy;&amp;dcy;&amp;acy;&amp;ncy;&amp;icy;&amp;iecy;"/>
          <p:cNvPicPr>
            <a:picLocks noChangeAspect="1" noChangeArrowheads="1"/>
          </p:cNvPicPr>
          <p:nvPr/>
        </p:nvPicPr>
        <p:blipFill>
          <a:blip r:embed="rId6" cstate="print"/>
          <a:srcRect t="2690" r="2666" b="3147"/>
          <a:stretch>
            <a:fillRect/>
          </a:stretch>
        </p:blipFill>
        <p:spPr bwMode="auto">
          <a:xfrm>
            <a:off x="4499992" y="1916832"/>
            <a:ext cx="4348256" cy="2955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251520" y="6093296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4" name="AutoShape 6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6" name="AutoShape 8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51520" y="188640"/>
            <a:ext cx="8640960" cy="629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500" u="sng" dirty="0" smtClean="0">
                <a:latin typeface="Times New Roman" pitchFamily="18" charset="0"/>
                <a:cs typeface="Times New Roman" pitchFamily="18" charset="0"/>
              </a:rPr>
              <a:t>Приказ №138 «О порядке погребения погибших военнослужащих  офицерского, сержантского и рядового состава»</a:t>
            </a:r>
          </a:p>
          <a:p>
            <a:pPr algn="ctr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Документ на восьми страницах скрупулезно описывает процедуру захоронения советских солдат и офицеров. Есть смысл выборочно его процитировать.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«…108. Вынос убитых с поля боя и погребение их является обязательным при всех условиях боя. ..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110. Погребение убитых и умерших от ран производится в индивидуальных или братских могилах по указанию командира полка...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112. Погребение офицерского состава производится только в индивидуальных могилах.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113. Погребение военнослужащих производится: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поле боя: а) лиц офицерского состава — в состоящих на них: гимнастерке, брюках, нательном белье и обуви; б) лиц сержантского и рядового состава — в состоящих на них: гимнастерке, брюках и нательном белье…»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4" name="AutoShape 6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6" name="AutoShape 8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Xpodconh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5501184" cy="4125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&amp;acy;&amp;ucy;&amp;dcy;&amp;icy;&amp;ocy;&amp;kcy;&amp;ncy;&amp;icy;&amp;gcy;&amp;acy; &amp;ocy; &amp;vcy;&amp;iecy;&amp;lcy;&amp;icy;&amp;kcy;&amp;ocy;&amp;jcy; &amp;ocy;&amp;tcy;&amp;iecy;&amp;chcy;&amp;iecy;&amp;scy;&amp;tcy;&amp;vcy;&amp;iecy;&amp;ncy;&amp;ncy;&amp;ocy;&amp;jcy; &amp;vcy;&amp;ocy;&amp;jcy;&amp;ncy;&amp;ycy;"/>
          <p:cNvPicPr>
            <a:picLocks noChangeAspect="1" noChangeArrowheads="1"/>
          </p:cNvPicPr>
          <p:nvPr/>
        </p:nvPicPr>
        <p:blipFill>
          <a:blip r:embed="rId3" cstate="print"/>
          <a:srcRect r="641" b="5875"/>
          <a:stretch>
            <a:fillRect/>
          </a:stretch>
        </p:blipFill>
        <p:spPr bwMode="auto">
          <a:xfrm>
            <a:off x="3706760" y="3068960"/>
            <a:ext cx="5257727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4" name="Picture 6" descr="&amp;Pcy;&amp;rcy;&amp;ocy;&amp;khcy;&amp;ocy;&amp;dcy;&amp;ncy;&amp;ocy;&amp;jcy; &amp;bcy;&amp;acy;&amp;lcy;&amp;lcy; 2014 &amp;Pcy;&amp;rcy;&amp;ocy;&amp;khcy;&amp;ocy;&amp;dcy;&amp;ncy;&amp;ocy;&amp;jcy; &amp;bcy;&amp;acy;&amp;lcy;&amp;lcy; &amp;Pcy;&amp;ocy;&amp;scy;&amp;tcy;&amp;ucy;&amp;pcy;&amp;acy;&amp;iecy;&amp;mcy; &amp;vcy;&amp;mcy;&amp;iecy;&amp;scy;&amp;tcy;&amp;iecy;!"/>
          <p:cNvPicPr>
            <a:picLocks noChangeAspect="1" noChangeArrowheads="1"/>
          </p:cNvPicPr>
          <p:nvPr/>
        </p:nvPicPr>
        <p:blipFill>
          <a:blip r:embed="rId4" cstate="print"/>
          <a:srcRect l="6314"/>
          <a:stretch>
            <a:fillRect/>
          </a:stretch>
        </p:blipFill>
        <p:spPr bwMode="auto">
          <a:xfrm>
            <a:off x="5652120" y="260648"/>
            <a:ext cx="323904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6" name="Picture 8" descr="&amp;Mcy;&amp;ocy;&amp;lcy;&amp;ocy;&amp;dcy;&amp;iocy;&amp;zhcy;&amp;softcy; &amp;icy; &amp;dcy;&amp;iecy;&amp;tcy;&amp;icy; &amp;vcy; &amp;gcy;&amp;ocy;&amp;dcy;&amp;ycy; &amp;Vcy;&amp;iecy;&amp;lcy;&amp;icy;&amp;kcy;&amp;ocy;&amp;jcy; &amp;Ocy;&amp;tcy;&amp;iecy;&amp;chcy;&amp;iecy;&amp;scy;&amp;tcy;&amp;vcy;&amp;iecy;&amp;ncy;&amp;ncy;&amp;ocy;&amp;jcy; &amp;vcy;&amp;ocy;&amp;jcy;&amp;ncy;&amp;ycy;"/>
          <p:cNvPicPr>
            <a:picLocks noChangeAspect="1" noChangeArrowheads="1"/>
          </p:cNvPicPr>
          <p:nvPr/>
        </p:nvPicPr>
        <p:blipFill>
          <a:blip r:embed="rId5" cstate="print"/>
          <a:srcRect r="17675"/>
          <a:stretch>
            <a:fillRect/>
          </a:stretch>
        </p:blipFill>
        <p:spPr bwMode="auto">
          <a:xfrm>
            <a:off x="251521" y="4293096"/>
            <a:ext cx="345638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51520" y="6093296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4" descr="C:\Users\qwerty\Desktop\normal_1343644805_42_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88640"/>
            <a:ext cx="4499992" cy="3489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 descr="C:\Users\qwerty\Desktop\showImage.jpg"/>
          <p:cNvPicPr>
            <a:picLocks noChangeAspect="1" noChangeArrowheads="1"/>
          </p:cNvPicPr>
          <p:nvPr/>
        </p:nvPicPr>
        <p:blipFill>
          <a:blip r:embed="rId3" cstate="print"/>
          <a:srcRect t="5287" r="14979"/>
          <a:stretch>
            <a:fillRect/>
          </a:stretch>
        </p:blipFill>
        <p:spPr bwMode="auto">
          <a:xfrm>
            <a:off x="179512" y="188640"/>
            <a:ext cx="4176464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C:\Users\qwerty\Desktop\1270291492_7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356992"/>
            <a:ext cx="619268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355976" y="6093296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рез.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7" name="Picture 6" descr="&amp;Fcy;&amp;ocy;&amp;tcy;&amp;ocy;&amp;gcy;&amp;rcy;&amp;acy;&amp;fcy;&amp;icy;&amp;yacy; 4 &amp;icy;&amp;zcy; 24 &amp;icy;&amp;zcy; &amp;Fcy;&amp;ocy;&amp;tcy;&amp;ocy;&amp;gcy;&amp;rcy;&amp;acy;&amp;fcy;&amp;icy;&amp;icy; &amp;Vcy;&amp;iecy;&amp;lcy;&amp;icy;&amp;kcy;&amp;ocy;&amp;jcy; &amp;Ocy;&amp;tcy;&amp;iecy;&amp;chcy;&amp;iecy;&amp;scy;&amp;tcy;&amp;vcy;&amp;iecy;&amp;ncy;&amp;ncy;&amp;ocy;&amp;jcy; &amp;Vcy;&amp;ocy;&amp;jcy;&amp;ncy;&amp;ycy;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8606825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292080" y="5877272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23554" name="Picture 2" descr="&amp;Gcy;&amp;ocy;&amp;scy;&amp;lcy;&amp;yucy;&amp;dcy;&amp;icy; / &amp;Acy;&amp;lcy;&amp;iecy;&amp;kcy;&amp;scy;&amp;acy;&amp;ncy;&amp;dcy;&amp;rcy; &amp;Scy;&amp;tcy;&amp;iecy;&amp;pcy;&amp;acy;&amp;ncy;&amp;ocy;&amp;vcy; / &amp;Pcy;&amp;ocy;&amp;khcy;&amp;ocy;&amp;rcy;&amp;ocy;&amp;ncy;&amp;ycy; &amp;vcy; &amp;Rcy;&amp;Kcy;&amp;Kcy;&amp;Acy; &amp;icy; &amp;Vcy;&amp;iecy;&amp;rcy;&amp;mcy;&amp;acy;&amp;khcy;&amp;tcy;&amp;iecy;. . 1941 - 1945 &amp;gcy;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5397533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&amp;Scy;&amp;pcy;&amp;icy;&amp;scy;&amp;ocy;&amp;kcy; &amp;vcy;&amp;ocy;&amp;icy;&amp;ncy;&amp;ocy;&amp;vcy;, &amp;pcy;&amp;ocy;&amp;gcy;&amp;icy;&amp;bcy;&amp;shcy;&amp;icy;&amp;khcy; &amp;vcy; &amp;pcy;&amp;iecy;&amp;rcy;&amp;icy;&amp;ocy;&amp;dcy; &amp;Vcy;&amp;iecy;&amp;lcy;&amp;icy;&amp;kcy;&amp;ocy;&amp;jcy; &amp;Ocy;&amp;tcy;&amp;iecy;&amp;chcy;&amp;iecy;&amp;scy;&amp;tcy;&amp;vcy;&amp;iecy;&amp;ncy;&amp;ncy;&amp;ocy;&amp;jcy; &amp;vcy;&amp;ocy;&amp;jcy;&amp;ncy;&amp;ycy; &quot; &amp;Bcy;&amp;iecy;&amp;lcy;&amp;acy;&amp;yacy; &amp;Kcy;&amp;acy;&amp;lcy;&amp;icy;&amp;tcy;&amp;vcy;&amp;acy;"/>
          <p:cNvPicPr>
            <a:picLocks noChangeAspect="1" noChangeArrowheads="1"/>
          </p:cNvPicPr>
          <p:nvPr/>
        </p:nvPicPr>
        <p:blipFill>
          <a:blip r:embed="rId4" cstate="print"/>
          <a:srcRect r="-169" b="9593"/>
          <a:stretch>
            <a:fillRect/>
          </a:stretch>
        </p:blipFill>
        <p:spPr bwMode="auto">
          <a:xfrm>
            <a:off x="2928927" y="2928935"/>
            <a:ext cx="5929354" cy="3649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652120" y="6021288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48130" name="Picture 2" descr="&amp;Vcy;&amp;iecy;&amp;lcy;&amp;icy;&amp;kcy;&amp;icy;&amp;jcy; &amp;pcy;&amp;ocy;&amp;dcy;&amp;vcy;&amp;icy;&amp;gcy; &amp;Scy;&amp;ocy;&amp;vcy;&amp;iecy;&amp;tcy;&amp;scy;&amp;kcy;&amp;ocy;&amp;jcy; &amp;zhcy;&amp;iecy;&amp;ncy;&amp;shchcy;&amp;icy;&amp;ncy;&amp;ycy; &amp;vcy; &amp;gcy;&amp;ocy;&amp;dcy;&amp;ycy; &amp;Vcy;&amp;iecy;&amp;lcy;&amp;icy;&amp;kcy;&amp;ocy;&amp;jcy; &amp;Ocy;&amp;tcy;&amp;iecy;&amp;chcy;&amp;iecy;&amp;scy;&amp;tcy;&amp;vcy;&amp;iecy;&amp;ncy;&amp;ncy;&amp;ocy;&amp;jcy; &amp;vcy;&amp;ocy;&amp;jcy;&amp;ncy;&amp;ycy;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392487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2" name="Picture 4" descr="&amp;Gcy;&amp;ocy;&amp;lcy;&amp;ocy;&amp;dcy;&amp;ncy;&amp;ycy;&amp;jcy; &amp;gcy;&amp;ocy;&amp;dcy; - &amp;Dcy;&amp;Acy;&amp;CHcy;&amp;Ncy;&amp;Icy;&amp;TS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64904"/>
            <a:ext cx="4417667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499992" y="1268760"/>
            <a:ext cx="44644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6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7110" name="Picture 6" descr="&amp;Pcy;&amp;IEcy;&amp;Rcy;&amp;Scy;&amp;Ocy;&amp;Ncy;&amp;Acy;&amp;Lcy;&amp;Icy;&amp;Icy; &amp;Mcy;&amp;gcy;&amp;ncy;&amp;ocy;&amp;vcy;&amp;iecy;&amp;ncy;&amp;icy;&amp;yacy; &amp;icy;&amp;zcy; &amp;zhcy;&amp;icy;&amp;zcy;&amp;ncy;&amp;icy; &amp;icy; &amp;scy;&amp;mcy;&amp;iecy;&amp;rcy;&amp;tcy;&amp;icy; &amp;ncy;&amp;acy; &amp;vcy;&amp;ocy;&amp;jcy;&amp;ncy;&amp;iecy;. . &amp;Lcy;&amp;icy;&amp;tscy;&amp;acy; &amp;scy;&amp;ocy;&amp;lcy;&amp;dcy;&amp;acy;&amp;tcy;, &amp;mcy;&amp;ocy;&amp;rcy;&amp;yacy;&amp;kcy;&amp;ocy;&amp;vcy;, &amp;lcy;&amp;iecy;&amp;tcy;&amp;chcy;&amp;icy;&amp;kcy;&amp;ocy;&amp;vcy; / &amp;TScy;&amp;ucy;&amp;scy;&amp;icy;&amp;mcy;&amp;scy;&amp;kcy;&amp;icy;&amp;iecy; &amp;fcy;&amp;ocy;&amp;rcy;&amp;ucy;&amp;mcy;&amp;ycy;"/>
          <p:cNvPicPr>
            <a:picLocks noChangeAspect="1" noChangeArrowheads="1"/>
          </p:cNvPicPr>
          <p:nvPr/>
        </p:nvPicPr>
        <p:blipFill>
          <a:blip r:embed="rId2" cstate="print"/>
          <a:srcRect l="5025" t="4651" r="4517" b="4651"/>
          <a:stretch>
            <a:fillRect/>
          </a:stretch>
        </p:blipFill>
        <p:spPr bwMode="auto">
          <a:xfrm>
            <a:off x="179511" y="176639"/>
            <a:ext cx="4320481" cy="3108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4" name="Picture 10" descr="&amp;Vcy;&amp;ocy;&amp;rcy;&amp;ocy;&amp;ncy;&amp;iecy;&amp;zhcy;. . &amp;Zcy;&amp;dcy;&amp;acy;&amp;ncy;&amp;icy;&amp;iecy; &amp;dcy;&amp;rcy;&amp;acy;&amp;mcy;&amp;acy;&amp;tcy;&amp;icy;&amp;chcy;&amp;iecy;&amp;scy;&amp;kcy;&amp;ocy;&amp;gcy;&amp;ocy; &amp;tcy;&amp;iecy;&amp;acy;&amp;tcy;&amp;rcy;&amp;acy;. . - &amp;Rcy;&amp;ocy;&amp;scy;&amp;scy;&amp;icy;&amp;yacy; &amp;Vcy;&amp;ocy;&amp;rcy;&amp;ocy;&amp;ncy;&amp;iecy;&amp;zhcy;&amp;scy;&amp;kcy;&amp;acy;&amp;yacy; &amp;ocy;&amp;bcy;&amp;lcy;&amp;acy;&amp;scy;&amp;tcy;&amp;softcy; &amp;Vcy;&amp;ocy;&amp;rcy;&amp;ocy;&amp;ncy;&amp;iecy;&amp;zhcy; - &amp;Ecy;&amp;tcy;&amp;ocy;&amp;Rcy;&amp;iecy;&amp;tcy;&amp;rcy;&amp;ocy;.ru - &amp;scy;&amp;tcy;&amp;acy;&amp;rcy;&amp;ycy;&amp;iecy; &amp;fcy;&amp;ocy;&amp;tcy;&amp;ocy; &amp;gcy;&amp;ocy;&amp;rcy;&amp;ocy;&amp;dcy;&amp;ocy;&amp;v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88640"/>
            <a:ext cx="4510802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6" name="Picture 12" descr="&amp;Dcy;&amp;iecy;&amp;ncy;&amp;softcy; &amp;pcy;&amp;acy;&amp;mcy;&amp;yacy;&amp;tcy;&amp;icy; - &amp;Pcy;&amp;ocy;&amp;bcy;&amp;iecy;&amp;dcy;&amp;ycy; &amp;pcy;&amp;rcy;&amp;acy;&amp;zcy;&amp;dcy;&amp;ncy;&amp;icy;&amp;kcy;!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3212976"/>
            <a:ext cx="4536504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8" name="Picture 14" descr="&amp;Ncy;&amp;acy;&amp;shcy;&amp;icy; &amp;ucy;&amp;chcy;&amp;icy;&amp;tcy;&amp;iecy;&amp;lcy;&amp;yacy;"/>
          <p:cNvPicPr>
            <a:picLocks noChangeAspect="1" noChangeArrowheads="1"/>
          </p:cNvPicPr>
          <p:nvPr/>
        </p:nvPicPr>
        <p:blipFill>
          <a:blip r:embed="rId5" cstate="print"/>
          <a:srcRect l="18563"/>
          <a:stretch>
            <a:fillRect/>
          </a:stretch>
        </p:blipFill>
        <p:spPr bwMode="auto">
          <a:xfrm>
            <a:off x="179512" y="3212976"/>
            <a:ext cx="4320480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6165304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6" name="Рисунок 5" descr="C:\Users\Директор\Desktop\проект\муж 001.jpg"/>
          <p:cNvPicPr/>
          <p:nvPr/>
        </p:nvPicPr>
        <p:blipFill>
          <a:blip r:embed="rId3" cstate="print"/>
          <a:srcRect l="48523" t="71801"/>
          <a:stretch>
            <a:fillRect/>
          </a:stretch>
        </p:blipFill>
        <p:spPr bwMode="auto">
          <a:xfrm>
            <a:off x="1187624" y="980728"/>
            <a:ext cx="684076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79512" y="5517232"/>
            <a:ext cx="87849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муж Евдокии Ивановны – слева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 descr="C:\Users\Директор\Desktop\проект\3 001.jpg"/>
          <p:cNvPicPr/>
          <p:nvPr/>
        </p:nvPicPr>
        <p:blipFill>
          <a:blip r:embed="rId2" cstate="print"/>
          <a:srcRect l="30635" t="35108" r="-127" b="31257"/>
          <a:stretch>
            <a:fillRect/>
          </a:stretch>
        </p:blipFill>
        <p:spPr bwMode="auto">
          <a:xfrm>
            <a:off x="179512" y="188640"/>
            <a:ext cx="5544616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Директор\Desktop\проект\2008 июль 001.jpg"/>
          <p:cNvPicPr/>
          <p:nvPr/>
        </p:nvPicPr>
        <p:blipFill>
          <a:blip r:embed="rId3" cstate="print"/>
          <a:srcRect r="30323" b="66591"/>
          <a:stretch>
            <a:fillRect/>
          </a:stretch>
        </p:blipFill>
        <p:spPr bwMode="auto">
          <a:xfrm>
            <a:off x="3419872" y="2852936"/>
            <a:ext cx="5565076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652120" y="908720"/>
            <a:ext cx="3275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Дети, племянники и внуки Евдокии Ивановны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6" name="Рисунок 5" descr="C:\Users\Директор\Desktop\проект\6(2) 001.jpg"/>
          <p:cNvPicPr/>
          <p:nvPr/>
        </p:nvPicPr>
        <p:blipFill>
          <a:blip r:embed="rId3" cstate="print"/>
          <a:srcRect r="6094" b="2945"/>
          <a:stretch>
            <a:fillRect/>
          </a:stretch>
        </p:blipFill>
        <p:spPr bwMode="auto">
          <a:xfrm>
            <a:off x="395536" y="548680"/>
            <a:ext cx="4099820" cy="595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Директор\Desktop\проект\1(2) 001.jpg"/>
          <p:cNvPicPr/>
          <p:nvPr/>
        </p:nvPicPr>
        <p:blipFill>
          <a:blip r:embed="rId4" cstate="print"/>
          <a:srcRect r="10759" b="7701"/>
          <a:stretch>
            <a:fillRect/>
          </a:stretch>
        </p:blipFill>
        <p:spPr bwMode="auto">
          <a:xfrm>
            <a:off x="4572000" y="548680"/>
            <a:ext cx="417646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7" name="Рисунок 6" descr="C:\Users\Директор\Desktop\проект\4(1) 001.jpg"/>
          <p:cNvPicPr/>
          <p:nvPr/>
        </p:nvPicPr>
        <p:blipFill>
          <a:blip r:embed="rId3" cstate="print"/>
          <a:srcRect l="1760" b="1466"/>
          <a:stretch>
            <a:fillRect/>
          </a:stretch>
        </p:blipFill>
        <p:spPr bwMode="auto">
          <a:xfrm>
            <a:off x="1043608" y="764704"/>
            <a:ext cx="7056784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7" name="Рисунок 6" descr="F:\DCIM\100NIKON\DSCN056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620688"/>
            <a:ext cx="6588457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79512" y="5949280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поздравление с днем рождения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5" name="Рисунок 4" descr="C:\Users\Директор\Pictures\2015-03-15\001.jpg"/>
          <p:cNvPicPr/>
          <p:nvPr/>
        </p:nvPicPr>
        <p:blipFill>
          <a:blip r:embed="rId3" cstate="print"/>
          <a:srcRect l="517" t="37591" r="13012" b="1001"/>
          <a:stretch>
            <a:fillRect/>
          </a:stretch>
        </p:blipFill>
        <p:spPr bwMode="auto">
          <a:xfrm rot="5400000">
            <a:off x="-490972" y="1363182"/>
            <a:ext cx="6453535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076056" y="2564904"/>
            <a:ext cx="3744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статья в районной газете «Родная земля»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4" name="AutoShape 6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6" name="AutoShape 8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8" name="Picture 2" descr="&amp;Kcy;&amp;acy;&amp;tcy;&amp;acy;&amp;lcy;&amp;ocy;&amp;gcy; &amp;Scy;&amp;Mcy;&amp;Icy; / &amp;Kcy;&amp;ucy;&amp;jcy;&amp;bcy;&amp;ycy;&amp;shcy;&amp;iecy;&amp;vcy;&amp;iecy;&amp;tscy;"/>
          <p:cNvPicPr>
            <a:picLocks noChangeAspect="1" noChangeArrowheads="1"/>
          </p:cNvPicPr>
          <p:nvPr/>
        </p:nvPicPr>
        <p:blipFill>
          <a:blip r:embed="rId2" cstate="print"/>
          <a:srcRect l="7042" t="2222"/>
          <a:stretch>
            <a:fillRect/>
          </a:stretch>
        </p:blipFill>
        <p:spPr bwMode="auto">
          <a:xfrm>
            <a:off x="179512" y="188640"/>
            <a:ext cx="475252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&amp;Kcy;&amp;acy;&amp;kcy; &amp;vcy;&amp;ocy;&amp;zcy;&amp;rcy;&amp;ocy;&amp;zhcy;&amp;dcy;&amp;acy;&amp;lcy;&amp;icy; &amp;scy;&amp;tcy;&amp;acy;&amp;vcy;&amp;rcy;&amp;ocy;&amp;pcy;&amp;ocy;&amp;lcy;&amp;softcy;&amp;scy;&amp;kcy;&amp;icy;&amp;iecy; &amp;kcy;&amp;ocy;&amp;lcy;&amp;khcy;&amp;ocy;&amp;zcy;&amp;ycy; &amp;icy; &amp;scy;&amp;ocy;&amp;vcy;&amp;khcy;&amp;ocy;&amp;zcy;&amp;ycy; &amp;pcy;&amp;ocy;&amp;scy;&amp;lcy;&amp;iecy; &amp;vcy;&amp;ocy;&amp;jcy;&amp;ncy;&amp;y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88640"/>
            <a:ext cx="407811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&amp;Icy;&amp;zcy; &amp;ocy;&amp;dcy;&amp;ncy;&amp;ocy;&amp;gcy;&amp;ocy; &amp;mcy;&amp;iecy;&amp;tcy;&amp;acy;&amp;lcy;&amp;lcy;&amp;acy; &amp;lcy;&amp;softcy;&amp;yucy;&amp;tcy; &amp;mcy;&amp;iecy;&amp;dcy;&amp;acy;&amp;lcy;&amp;softcy; &amp;zcy;&amp;acy; &amp;bcy;&amp;ocy;&amp;jcy;, &amp;mcy;&amp;iecy;&amp;dcy;&amp;acy;&amp;lcy;&amp;softcy; &amp;zcy;&amp;acy; &amp;tcy;&amp;rcy;&amp;ucy;&amp;dcy;. 21.b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429000"/>
            <a:ext cx="475252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4" name="Picture 8" descr="&amp;ZHcy;&amp;icy;&amp;zcy;&amp;ncy;&amp;softcy; &amp;vcy; &amp;tcy;&amp;ycy;&amp;lcy;&amp;ucy; &amp;vcy; &amp;Scy;&amp;Scy;&amp;Scy;&amp;Rcy;, &amp;Vcy; &amp;tcy;&amp;ycy;&amp;lcy;&amp;ucy;, &amp;Vcy;&amp;tcy;&amp;ocy;&amp;rcy;&amp;acy;&amp;yacy; &amp;mcy;&amp;icy;&amp;rcy;&amp;ocy;&amp;vcy;&amp;acy;&amp;yacy;, &amp;Scy;&amp;kcy;&amp;acy;&amp;chcy;&amp;acy;&amp;tcy;&amp;softcy; &amp;Ocy;&amp;bcy;&amp;ocy;&amp;icy; &amp;icy; &amp;Fcy;&amp;ocy;&amp;tcy;&amp;ocy;"/>
          <p:cNvPicPr>
            <a:picLocks noChangeAspect="1" noChangeArrowheads="1"/>
          </p:cNvPicPr>
          <p:nvPr/>
        </p:nvPicPr>
        <p:blipFill>
          <a:blip r:embed="rId5" cstate="print"/>
          <a:srcRect l="11328"/>
          <a:stretch>
            <a:fillRect/>
          </a:stretch>
        </p:blipFill>
        <p:spPr bwMode="auto">
          <a:xfrm>
            <a:off x="179512" y="3356992"/>
            <a:ext cx="4078105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724128" y="6093296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76672"/>
            <a:ext cx="8229600" cy="79690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Заключение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39552" y="1249016"/>
            <a:ext cx="8064896" cy="460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Проведя своё исследование, я пришла, к следующим выводам: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Жизнь в военное время была трудной;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Труженики тыла села </a:t>
            </a:r>
            <a:r>
              <a:rPr kumimoji="0" lang="ru-RU" sz="2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Киверичи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внесли весомый вклад в победу над фашизмом;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Особых социально-экономических проблем у них нет, правда,  в преддверии  праздника они ждут материальной помощи и человеческого внимания;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Школьники не забывают своих ветеранов, помогают им по хозяйству, поздравляют с праздниками;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Их самоотверженный труд  в годы войны - прекрасный пример для молодежи.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8673" name="Picture 1" descr="C:\Users\qwerty\Desktop\проект наш\fvzn26sv4w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1178" cy="648072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52226" name="Picture 2" descr="C:\Users\qwerty\AppData\Local\Temp\IMG_20150205_1722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5616624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7" name="Picture 3" descr="C:\Users\qwerty\AppData\Local\Temp\IMG_20150205_173841.jpg"/>
          <p:cNvPicPr>
            <a:picLocks noChangeAspect="1" noChangeArrowheads="1"/>
          </p:cNvPicPr>
          <p:nvPr/>
        </p:nvPicPr>
        <p:blipFill>
          <a:blip r:embed="rId4" cstate="print"/>
          <a:srcRect l="13601" t="10101" r="22000" b="20600"/>
          <a:stretch>
            <a:fillRect/>
          </a:stretch>
        </p:blipFill>
        <p:spPr bwMode="auto">
          <a:xfrm rot="10800000">
            <a:off x="5652118" y="2276872"/>
            <a:ext cx="3292729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51520" y="4725144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latin typeface="Times New Roman" pitchFamily="18" charset="0"/>
                <a:cs typeface="Times New Roman" pitchFamily="18" charset="0"/>
              </a:rPr>
              <a:t>Группа учащихся в гостях у Е.И.Федоровой</a:t>
            </a:r>
            <a:endParaRPr lang="ru-RU" sz="2400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9" name="Рисунок 8" descr="F:\DCIM\100NIKON\DSCN04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08521" y="2420888"/>
            <a:ext cx="4536504" cy="3672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F:\DCIM\100NIKON\DSCN04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60648"/>
            <a:ext cx="5112568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F:\DCIM\100NIKON\DSCN045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797338" y="2411574"/>
            <a:ext cx="4445867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4" name="AutoShape 6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6" name="AutoShape 8" descr="&amp;Pcy;&amp;ocy;&amp;zcy;&amp;dcy;&amp;rcy;&amp;acy;&amp;vcy;&amp;lcy;&amp;iecy;&amp;ncy;&amp;icy;&amp;iecy; &amp;scy; &amp;Dcy;&amp;ncy;&amp;iecy;&amp;mcy; &amp;Pcy;&amp;ocy;&amp;bcy;&amp;iecy;&amp;dcy;&amp;ycy; &amp;ocy;&amp;tcy; &amp;Pcy;&amp;ocy;&amp;lcy;&amp;pcy;&amp;rcy;&amp;iecy;&amp;dcy;&amp;acy; &amp;Pcy;&amp;rcy;&amp;iecy;&amp;zcy;&amp;icy;&amp;dcy;&amp;iecy;&amp;ncy;&amp;tcy;&amp;acy; &amp;Rcy;&amp;Fcy; &amp;vcy; &amp;TScy;&amp;Fcy;&amp;Ocy; &amp;Acy;&amp;lcy;&amp;iecy;&amp;kcy;&amp;scy;&amp;acy;&amp;ncy;&amp;dcy;&amp;rcy;&amp;acy; &amp;Bcy;&amp;iecy;&amp;gcy;&amp;lcy;&amp;ocy;&amp;vcy;&amp;acy; - &amp;Icy;&amp;ncy;&amp;fcy;&amp;ocy;&amp;rcy;&amp;mcy;&amp;acy;&amp;tscy;&amp;icy;&amp;ocy;&amp;ncy;&amp;ncy;&amp;ycy;&amp;jcy; &amp;pcy;&amp;ocy;&amp;rcy;&amp;tcy;&amp;acy;&amp;lcy; &amp;ocy;&amp;rcy;&amp;gcy;&amp;acy;&amp;ncy;&amp;ocy;&amp;vcy; &amp;gcy;&amp;ocy;&amp;scy;&amp;ucy;&amp;dcy;&amp;acy;&amp;rcy;&amp;scy;&amp;tcy;&amp;vcy;&amp;iecy;&amp;ncy;&amp;ncy;&amp;ocy;&amp;jcy; &amp;vcy;&amp;lcy;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7" name="Picture 9" descr="C:\Users\qwerty\Desktop\проект наш\1.jpg"/>
          <p:cNvPicPr>
            <a:picLocks noChangeAspect="1" noChangeArrowheads="1"/>
          </p:cNvPicPr>
          <p:nvPr/>
        </p:nvPicPr>
        <p:blipFill>
          <a:blip r:embed="rId2" cstate="print"/>
          <a:srcRect l="4641" r="3801" b="17450"/>
          <a:stretch>
            <a:fillRect/>
          </a:stretch>
        </p:blipFill>
        <p:spPr bwMode="auto">
          <a:xfrm>
            <a:off x="179512" y="188640"/>
            <a:ext cx="8785339" cy="648072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560" y="692696"/>
          <a:ext cx="7920880" cy="5425528"/>
        </p:xfrm>
        <a:graphic>
          <a:graphicData uri="http://schemas.openxmlformats.org/drawingml/2006/table">
            <a:tbl>
              <a:tblPr/>
              <a:tblGrid>
                <a:gridCol w="3870430"/>
                <a:gridCol w="405045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Когда земля от крови стыла.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фронт солдату - мужику.</a:t>
                      </a:r>
                      <a:endParaRPr lang="ru-RU" sz="20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9394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Когда горел наш общий дом.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Всё отдавали: силы, средства...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026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Победу труженики тыла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Война тащила за собой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9394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Ковали праведным трудом.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Детей, не ведающих детства.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9394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Когда фашизму рвали тело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женщин с горькою судьбой.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143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Отцы, мужья и сыновья.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Кто был в окопах, те - герои.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4678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тылу бурлило и кипело -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Остановившие фашизм,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0344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Трудилась Родина моя.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 тыл решительным настроем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9394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Сильнее стали женщин плечи.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меньший ведал героизм.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143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Взрослели дети на глазах.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Жива ещё в потомках память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7644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Горели доменные печи,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Тех героических времён -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2644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Рожь колосилась на полях.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Советским труженикам тыла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5289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Всё для Победы! Всё для Фронта!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Низкий наш земной поклон!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5289"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 сами – в поле и к станку,</a:t>
                      </a:r>
                      <a:br>
                        <a:rPr lang="ru-RU" sz="20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0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Чтобы отправить хлеб и танки</a:t>
                      </a:r>
                      <a:endParaRPr lang="ru-RU" sz="20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(Б. Б. Поляков)</a:t>
                      </a:r>
                      <a:endParaRPr lang="ru-RU" sz="20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2780928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121438">
            <a:off x="8085500" y="5700176"/>
            <a:ext cx="1318902" cy="825278"/>
          </a:xfrm>
          <a:prstGeom prst="rect">
            <a:avLst/>
          </a:prstGeom>
          <a:noFill/>
        </p:spPr>
      </p:pic>
      <p:pic>
        <p:nvPicPr>
          <p:cNvPr id="11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12749287">
            <a:off x="7706662" y="6094895"/>
            <a:ext cx="1318902" cy="825278"/>
          </a:xfrm>
          <a:prstGeom prst="rect">
            <a:avLst/>
          </a:prstGeom>
          <a:noFill/>
        </p:spPr>
      </p:pic>
      <p:pic>
        <p:nvPicPr>
          <p:cNvPr id="12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99602">
            <a:off x="256869" y="5891828"/>
            <a:ext cx="1318902" cy="825278"/>
          </a:xfrm>
          <a:prstGeom prst="rect">
            <a:avLst/>
          </a:prstGeom>
          <a:noFill/>
        </p:spPr>
      </p:pic>
      <p:pic>
        <p:nvPicPr>
          <p:cNvPr id="15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631926">
            <a:off x="-313821" y="5675988"/>
            <a:ext cx="1318902" cy="825278"/>
          </a:xfrm>
          <a:prstGeom prst="rect">
            <a:avLst/>
          </a:prstGeom>
          <a:noFill/>
        </p:spPr>
      </p:pic>
      <p:pic>
        <p:nvPicPr>
          <p:cNvPr id="16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035266">
            <a:off x="-132669" y="500044"/>
            <a:ext cx="1318902" cy="825278"/>
          </a:xfrm>
          <a:prstGeom prst="rect">
            <a:avLst/>
          </a:prstGeom>
          <a:noFill/>
        </p:spPr>
      </p:pic>
      <p:pic>
        <p:nvPicPr>
          <p:cNvPr id="17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46795">
            <a:off x="115967" y="-129915"/>
            <a:ext cx="1318902" cy="82527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pic>
        <p:nvPicPr>
          <p:cNvPr id="3074" name="Picture 2" descr="&amp;Rcy;&amp;acy;&amp;zcy;&amp;ncy;&amp;ocy;&amp;iecy; / &amp;Ncy;&amp;ocy;&amp;vcy;&amp;ocy;&amp;scy;&amp;tcy;&amp;icy; &amp;Acy;&amp;lcy;&amp;tcy;&amp;acy;&amp;jcy;&amp;scy;&amp;kcy;&amp;ocy;&amp;gcy;&amp;ocy; &amp;kcy;&amp;rcy;&amp;acy;&amp;yacy; / &amp;ncy;&amp;acy; &amp;Acy;&amp;lcy;&amp;tcy;&amp;acy;&amp;iecy;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4533900" cy="3152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&amp;Gcy;&amp;acy;&amp;zcy;&amp;iecy;&amp;tcy;&amp;acy; &quot;&amp;Kcy;&amp;acy;&amp;rcy;&amp;acy;&amp;vcy;&amp;acy;&amp;ncy;&quot; / &amp;Pcy;&amp;ucy;&amp;bcy;&amp;lcy;&amp;icy;&amp;kcy;&amp;acy;&amp;tscy;&amp;icy;&amp;icy; &amp;pcy;&amp;ocy;&amp;lcy;&amp;softcy;&amp;zcy;&amp;ocy;&amp;vcy;&amp;acy;&amp;tcy;&amp;iecy;&amp;lcy;&amp;yacy; &amp;Acy;&amp;lcy;&amp;iecy;&amp;kcy;&amp;scy;&amp;acy;&amp;ncy;&amp;dcy;&amp;rcy;&amp;acy; &amp;Mcy;&amp;Ycy;&amp;Scy;&amp;Kcy;&amp;Icy;&amp;Ncy;&amp;A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429000"/>
            <a:ext cx="4536504" cy="3078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2012 &amp;Rcy;&amp;Acy;&amp;Bcy;&amp;Ocy;&amp;Tcy;&amp;Ncy;&amp;Icy;&amp;TScy;&amp;Acy; Page 6"/>
          <p:cNvPicPr>
            <a:picLocks noChangeAspect="1" noChangeArrowheads="1"/>
          </p:cNvPicPr>
          <p:nvPr/>
        </p:nvPicPr>
        <p:blipFill>
          <a:blip r:embed="rId5" cstate="print"/>
          <a:srcRect l="3086" t="6170" r="1233" b="3338"/>
          <a:stretch>
            <a:fillRect/>
          </a:stretch>
        </p:blipFill>
        <p:spPr bwMode="auto">
          <a:xfrm>
            <a:off x="4644008" y="260648"/>
            <a:ext cx="424847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&amp;Scy;&amp;tcy;&amp;rcy;&amp;acy;&amp;tcy;&amp;iecy;&amp;gcy;&amp;icy;&amp;chcy;&amp;iecy;&amp;scy;&amp;kcy;&amp;acy;&amp;yacy; &amp;ocy;&amp;bcy;&amp;ocy;&amp;rcy;&amp;ocy;&amp;ncy;&amp;acy;. . 1941—1942 &amp;gcy;&amp;gcy;. &amp;Acy; &amp;vcy; &amp;ecy;&amp;tcy;&amp;ocy; &amp;vcy;&amp;rcy;&amp;iecy;&amp;mcy;&amp;yacy; &amp;vcy; &amp;tcy;&amp;ycy;&amp;lcy;&amp;ucy;. . &amp;Scy;&amp;icy;&amp;bcy;&amp;icy;&amp;rcy;&amp;scy;&amp;kcy;&amp;acy;&amp;yacy; &amp;zhcy;&amp;icy;&amp;tcy;&amp;ncy;&amp;icy;&amp;tscy;&amp;acy; &amp;Kcy;&amp;rcy;&amp;acy;&amp;scy;&amp;ncy;&amp;ocy;&amp;yacy;&amp;rcy;&amp;scy;&amp;kcy;-&amp;Bcy;&amp;iecy;&amp;rcy;&amp;lcy;&amp;icy;&amp;n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429000"/>
            <a:ext cx="4239458" cy="3072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79512" y="6237312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764704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27584" y="2348880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098" name="Picture 2" descr="&amp;Pcy;&amp;ocy;&amp;dcy;&amp;vcy;&amp;icy;&amp;gcy; &amp;tcy;&amp;ycy;&amp;lcy;&amp;acy;.&amp;Bcy;&amp;ucy;&amp;dcy;&amp;ncy;&amp;icy; &amp;vcy;&amp;ocy;&amp;jcy;&amp;ncy;&amp;ycy;.&amp;Vcy;&amp;iecy;&amp;lcy;&amp;icy;&amp;kcy;&amp;acy;&amp;yacy; &amp;Ocy;&amp;tcy;&amp;iecy;&amp;chcy;&amp;iecy;&amp;scy;&amp;tcy;&amp;vcy;&amp;iecy;&amp;ncy;&amp;ncy;&amp;acy;&amp;yacy;.1941-1945 &amp;gcy;&amp;ocy;&amp;dcy;&amp;acy;.&amp;Ocy;&amp;scy;&amp;ncy;&amp;ocy;&amp;vcy;&amp;ncy;&amp;ycy;&amp;iecy; &amp;scy;&amp;ocy;&amp;bcy;&amp;ycy;&amp;tcy;&amp;icy;&amp;yacy;,&amp;fcy;&amp;ocy;&amp;tcy;&amp;ocy;&amp;gcy;&amp;rcy;&amp;acy;&amp;fcy;&amp;icy;&amp;icy;,&amp;ucy;&amp;ncy;&amp;icy;&amp;kcy;&amp;acy;&amp;lcy;&amp;softcy;&amp;ncy;&amp;ycy;&amp;iecy; &amp;dcy;&amp;ocy;&amp;kcy;&amp;ucy;&amp;mcy;&amp;iecy;&amp;ncy;&amp;tcy;&amp;ycy;,&amp;acy;&amp;rcy;&amp;khcy;&amp;icy;&amp;vcy;,&amp;vcy;&amp;ocy;&amp;scy;&amp;pcy;&amp;ocy;&amp;mcy;&amp;icy;&amp;ncy;&amp;acy;&amp;ncy;&amp;i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5223393" cy="3507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&amp;Vcy;&amp;scy;&amp;iecy; &amp;dcy;&amp;lcy;&amp;yacy; &amp;fcy;&amp;rcy;&amp;ocy;&amp;ncy;&amp;tcy;&amp;acy;, &amp;vcy;&amp;scy;&amp;iecy; &amp;dcy;&amp;lcy;&amp;yacy; &amp;pcy;&amp;ocy;&amp;bcy;&amp;iecy;&amp;dcy;&amp;ycy;! . &quot; &amp;Vcy;&amp;Rcy;&amp;IEcy;&amp;Mcy;&amp;YAcy;.&amp;Kcy;&amp;Gcy;"/>
          <p:cNvPicPr>
            <a:picLocks noChangeAspect="1" noChangeArrowheads="1"/>
          </p:cNvPicPr>
          <p:nvPr/>
        </p:nvPicPr>
        <p:blipFill>
          <a:blip r:embed="rId3" cstate="print"/>
          <a:srcRect l="5927"/>
          <a:stretch>
            <a:fillRect/>
          </a:stretch>
        </p:blipFill>
        <p:spPr bwMode="auto">
          <a:xfrm>
            <a:off x="3707904" y="3429000"/>
            <a:ext cx="5210728" cy="3217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&amp;Tcy;&amp;ycy;&amp;lcy; &amp;vcy; &amp;gcy;&amp;ocy;&amp;dcy;&amp;ycy; &amp;Vcy;&amp;Ocy;&amp;Vcy; - &amp;Fcy;&amp;ocy;&amp;tcy;&amp;ocy; 3770/10"/>
          <p:cNvPicPr>
            <a:picLocks noChangeAspect="1" noChangeArrowheads="1"/>
          </p:cNvPicPr>
          <p:nvPr/>
        </p:nvPicPr>
        <p:blipFill>
          <a:blip r:embed="rId4" cstate="print"/>
          <a:srcRect t="7988" b="14769"/>
          <a:stretch>
            <a:fillRect/>
          </a:stretch>
        </p:blipFill>
        <p:spPr bwMode="auto">
          <a:xfrm>
            <a:off x="5436096" y="260647"/>
            <a:ext cx="3384376" cy="3240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 descr="&amp;Rcy;&amp;ucy;&amp;scy;&amp;scy;&amp;kcy;&amp;icy;&amp;iecy; &amp;vcy;&amp;acy;&amp;tcy;&amp;ncy;&amp;icy;&amp;kcy;&amp;icy; - &amp;icy;&amp;scy;&amp;scy;&amp;lcy;&amp;iecy;&amp;dcy;&amp;ocy;&amp;vcy;&amp;acy;&amp;ncy;&amp;icy;&amp;iecy; &amp;pcy;&amp;rcy;&amp;ocy;&amp;icy;&amp;scy;&amp;khcy;&amp;ocy;&amp;zhcy;&amp;dcy;&amp;iecy;&amp;ncy;&amp;icy;&amp;yacy; &amp;scy;&amp;acy;&amp;mcy;&amp;ocy;&amp;jcy; &amp;rcy;&amp;ucy;&amp;scy;&amp;scy;&amp;kcy;&amp;ocy;&amp;jcy; &amp;vcy; &amp;mcy;&amp;icy;&amp;rcy;&amp;iecy; &amp;ocy;&amp;dcy;&amp;iecy;&amp;zhcy;&amp;dcy;&amp;ycy; - &amp;KHcy;&amp;Lcy;&amp;IEcy;&amp;Bcy;&amp;Ocy;&amp;Pcy;&amp;IEcy;&amp;CHcy;&amp;Kcy;&amp;Acy;.&amp;Rcy;&amp;Ucy; - &amp;rcy;&amp;iecy;&amp;tscy;&amp;iecy;&amp;pcy;&amp;tcy;&amp;ycy;, &amp;ocy;&amp;tcy;&amp;zcy;&amp;ycy;&amp;vcy;&amp;ycy;, &amp;icy;&amp;ncy;&amp;scy;&amp;tcy;&amp;rcy;&amp;ucy;&amp;kcy;&amp;tscy;&amp;icy;&amp;icy;"/>
          <p:cNvPicPr>
            <a:picLocks noChangeAspect="1" noChangeArrowheads="1"/>
          </p:cNvPicPr>
          <p:nvPr/>
        </p:nvPicPr>
        <p:blipFill>
          <a:blip r:embed="rId5" cstate="print"/>
          <a:srcRect l="12407" t="2703" r="4288"/>
          <a:stretch>
            <a:fillRect/>
          </a:stretch>
        </p:blipFill>
        <p:spPr bwMode="auto">
          <a:xfrm>
            <a:off x="179512" y="3645024"/>
            <a:ext cx="352839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79512" y="188640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Фото из Интернета</a:t>
            </a:r>
            <a:endParaRPr lang="ru-RU" sz="24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907704" y="764704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27584" y="2348880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67544" y="980148"/>
            <a:ext cx="8136904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Цели</a:t>
            </a:r>
            <a:r>
              <a:rPr kumimoji="0" lang="ru-RU" sz="36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исследовательской работы: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Собрать 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материалы (печатные и устные рассказы очевидцев) о жизни тружеников тыла в годы Великой Отечественной войны, распространение которых будет способствовать развитию интереса к данной теме;</a:t>
            </a:r>
            <a:r>
              <a:rPr kumimoji="0" lang="ru-RU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Показать через литературу, через воспоминания  современников военного времени, что уважение к этим  людям обязательно должно присутствовать в каждом из нас.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95536" y="1253658"/>
            <a:ext cx="8352928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3600" i="0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адачи:</a:t>
            </a: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Изучить материалы, содержащие информацию о роли тружеников тыла в победе над фашизмом;</a:t>
            </a:r>
          </a:p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Выяснить знают ли сегодняшние школьники о тружениках тыла и помогают ли им;</a:t>
            </a:r>
          </a:p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Представить  воспоминания Федоровой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Золиной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Евдокии Ивановны – ребенка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войны, труженика тыла.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 опроса:</a:t>
            </a:r>
            <a:endParaRPr kumimoji="0" lang="ru-RU" sz="40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323528" y="1484784"/>
          <a:ext cx="360040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95536" y="1052736"/>
            <a:ext cx="36369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Знаете ли вы кто такие труженики тыла?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067944" y="1052736"/>
            <a:ext cx="48245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Знаете ли вы, сколько тружеников тыла проживает сегодня в селе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Киверичи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79512" y="3563144"/>
            <a:ext cx="33843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Считаете ли  вы, что труженики тыла внесли весомый вклад в победу над фашизмом?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63888" y="3573016"/>
            <a:ext cx="2736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 Оказываете ли вы помощь труженикам тыла?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6047656" y="3573016"/>
            <a:ext cx="30963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Считаете ли вы труд этих людей подвигом?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4644008" y="1484784"/>
          <a:ext cx="3528392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395536" y="4437112"/>
          <a:ext cx="324036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6084168" y="4365104"/>
          <a:ext cx="3203848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Диаграмма 17"/>
          <p:cNvGraphicFramePr/>
          <p:nvPr/>
        </p:nvGraphicFramePr>
        <p:xfrm>
          <a:off x="3275856" y="4293096"/>
          <a:ext cx="3312368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8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202192">
            <a:off x="7715518" y="56330"/>
            <a:ext cx="1318902" cy="825278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9512" y="980728"/>
            <a:ext cx="8784976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Актуальность проекта</a:t>
            </a:r>
            <a:endParaRPr kumimoji="0" lang="ru-RU" sz="40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2420888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Результаты социологического опроса, проведённого среди учащихся 6-11 классов, показали  актуальность данной темы. </a:t>
            </a:r>
            <a:endParaRPr lang="ru-RU" sz="32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590</Words>
  <Application>Microsoft Office PowerPoint</Application>
  <PresentationFormat>Экран (4:3)</PresentationFormat>
  <Paragraphs>106</Paragraphs>
  <Slides>36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Салагаева</dc:creator>
  <cp:lastModifiedBy>учитель</cp:lastModifiedBy>
  <cp:revision>76</cp:revision>
  <dcterms:created xsi:type="dcterms:W3CDTF">2013-11-25T16:17:37Z</dcterms:created>
  <dcterms:modified xsi:type="dcterms:W3CDTF">2015-04-08T12:54:11Z</dcterms:modified>
</cp:coreProperties>
</file>