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89" r:id="rId4"/>
    <p:sldId id="290" r:id="rId5"/>
    <p:sldId id="293" r:id="rId6"/>
    <p:sldId id="260" r:id="rId7"/>
    <p:sldId id="295" r:id="rId8"/>
    <p:sldId id="264" r:id="rId9"/>
    <p:sldId id="271" r:id="rId10"/>
    <p:sldId id="266" r:id="rId11"/>
    <p:sldId id="291" r:id="rId12"/>
    <p:sldId id="294" r:id="rId13"/>
    <p:sldId id="282" r:id="rId1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0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4" autoAdjust="0"/>
    <p:restoredTop sz="94755" autoAdjust="0"/>
  </p:normalViewPr>
  <p:slideViewPr>
    <p:cSldViewPr>
      <p:cViewPr varScale="1">
        <p:scale>
          <a:sx n="70" d="100"/>
          <a:sy n="70" d="100"/>
        </p:scale>
        <p:origin x="141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gradFill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56b0a10c63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71625"/>
            <a:ext cx="9144000" cy="52863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noFill/>
          <a:ln>
            <a:noFill/>
          </a:ln>
        </p:spPr>
        <p:txBody>
          <a:bodyPr/>
          <a:lstStyle>
            <a:lvl1pPr>
              <a:defRPr sz="5400" b="1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noFill/>
          <a:ln>
            <a:noFill/>
          </a:ln>
        </p:spPr>
        <p:txBody>
          <a:bodyPr/>
          <a:lstStyle>
            <a:lvl1pPr marL="0" indent="0" algn="ctr">
              <a:buNone/>
              <a:defRPr b="1" cap="none" spc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24109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09CED1-E039-459A-A041-1FDD47C1C737}" type="datetimeFigureOut">
              <a:rPr lang="ru-RU"/>
              <a:pPr>
                <a:defRPr/>
              </a:pPr>
              <a:t>30.09.2025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57B479-206E-4F8E-A1E2-B6FBC38A84B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2203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56b0a10c63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71625"/>
            <a:ext cx="9144000" cy="52863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noFill/>
          <a:ln>
            <a:noFill/>
          </a:ln>
        </p:spPr>
        <p:txBody>
          <a:bodyPr anchor="t"/>
          <a:lstStyle>
            <a:lvl1pPr algn="l">
              <a:defRPr sz="5400" b="1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2000" b="1" cap="none" spc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708156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82AEC-C694-4DE6-B254-C2FD096B7E0B}" type="datetimeFigureOut">
              <a:rPr lang="ru-RU"/>
              <a:pPr>
                <a:defRPr/>
              </a:pPr>
              <a:t>30.09.2025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9A3385-1D2A-441E-868A-DA11FA88BEA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5464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400D73-2EEA-4E14-8BA8-D16B35C607C4}" type="datetimeFigureOut">
              <a:rPr lang="ru-RU"/>
              <a:pPr>
                <a:defRPr/>
              </a:pPr>
              <a:t>30.09.2025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CC3DA9-2190-4278-AAAB-1D41B4BD620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54229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E77046-2ACA-41A4-9159-67DAA8F717A9}" type="datetimeFigureOut">
              <a:rPr lang="ru-RU"/>
              <a:pPr>
                <a:defRPr/>
              </a:pPr>
              <a:t>30.09.2025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3A2871-2AE9-4745-9B6E-C44CC8D1AAE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66213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71D329-DC4F-437E-9555-8A7DB2154F48}" type="datetimeFigureOut">
              <a:rPr lang="ru-RU"/>
              <a:pPr>
                <a:defRPr/>
              </a:pPr>
              <a:t>30.09.2025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5FA636-E5D5-4808-A047-FBE4D61C6A4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7118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DAF800-C39F-46B0-A622-1724F90CDB9C}" type="datetimeFigureOut">
              <a:rPr lang="ru-RU"/>
              <a:pPr>
                <a:defRPr/>
              </a:pPr>
              <a:t>30.09.2025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92BD7C-1405-490B-AD89-90A1C5B38A78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01574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35F8E5-BE83-4474-A021-049232D34593}" type="datetimeFigureOut">
              <a:rPr lang="ru-RU"/>
              <a:pPr>
                <a:defRPr/>
              </a:pPr>
              <a:t>30.09.2025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AD676B-47FA-45B5-9BD0-8C05E93A6D9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62048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949DB5-3F9B-410C-851A-3B0C06942E84}" type="datetimeFigureOut">
              <a:rPr lang="ru-RU"/>
              <a:pPr>
                <a:defRPr/>
              </a:pPr>
              <a:t>30.09.2025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84916F-EA1A-419A-AFD8-F5CBD9AF1CF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98210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9F12D9-9415-4AB5-A596-2218C5921973}" type="datetimeFigureOut">
              <a:rPr lang="ru-RU"/>
              <a:pPr>
                <a:defRPr/>
              </a:pPr>
              <a:t>30.09.2025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91FE37-35D3-49B2-8BD6-F14F1C973EE7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1954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/>
          <p:cNvSpPr/>
          <p:nvPr/>
        </p:nvSpPr>
        <p:spPr>
          <a:xfrm>
            <a:off x="142875" y="142875"/>
            <a:ext cx="1428750" cy="1214438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85938" y="214313"/>
            <a:ext cx="6858000" cy="1143000"/>
          </a:xfrm>
          <a:prstGeom prst="rect">
            <a:avLst/>
          </a:prstGeom>
          <a:solidFill>
            <a:schemeClr val="lt1">
              <a:alpha val="46000"/>
            </a:schemeClr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vert="horz" lIns="91440" tIns="45720" rIns="91440" bIns="45720" rtlCol="0" anchor="ctr"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solidFill>
            <a:schemeClr val="lt1">
              <a:alpha val="68000"/>
            </a:schemeClr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C5F7F28-521E-4129-A931-DAE5D7C6C27E}" type="datetimeFigureOut">
              <a:rPr lang="ru-RU"/>
              <a:pPr>
                <a:defRPr/>
              </a:pPr>
              <a:t>30.09.2025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9C7DF5E0-35E3-4335-8CCD-B5B5189273CD}" type="slidenum">
              <a:rPr lang="ru-RU"/>
              <a:pPr/>
              <a:t>‹#›</a:t>
            </a:fld>
            <a:endParaRPr lang="ru-RU"/>
          </a:p>
        </p:txBody>
      </p:sp>
      <p:pic>
        <p:nvPicPr>
          <p:cNvPr id="7" name="Рисунок 6" descr="bf55d717cbe0.png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750" y="214313"/>
            <a:ext cx="1093788" cy="10715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62" r:id="rId2"/>
    <p:sldLayoutId id="214748367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5400" b="1" kern="1200">
          <a:ln/>
          <a:solidFill>
            <a:srgbClr val="00602B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5400" b="1">
          <a:solidFill>
            <a:srgbClr val="00602B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5400" b="1">
          <a:solidFill>
            <a:srgbClr val="00602B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5400" b="1">
          <a:solidFill>
            <a:srgbClr val="00602B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5400" b="1">
          <a:solidFill>
            <a:srgbClr val="00602B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5400" b="1">
          <a:solidFill>
            <a:srgbClr val="00602B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5400" b="1">
          <a:solidFill>
            <a:srgbClr val="00602B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5400" b="1">
          <a:solidFill>
            <a:srgbClr val="00602B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5400" b="1">
          <a:solidFill>
            <a:srgbClr val="00602B"/>
          </a:solidFill>
          <a:latin typeface="Calibri" panose="020F0502020204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b="1" kern="1200">
          <a:solidFill>
            <a:srgbClr val="4F6228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b="1" kern="1200">
          <a:solidFill>
            <a:srgbClr val="4F6228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b="1" kern="1200">
          <a:solidFill>
            <a:srgbClr val="4F6228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b="1" kern="1200">
          <a:solidFill>
            <a:srgbClr val="4F6228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b="1" kern="1200">
          <a:solidFill>
            <a:srgbClr val="4F62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1124744"/>
            <a:ext cx="7595728" cy="4246919"/>
          </a:xfrm>
        </p:spPr>
        <p:txBody>
          <a:bodyPr>
            <a:normAutofit/>
          </a:bodyPr>
          <a:lstStyle/>
          <a:p>
            <a:r>
              <a:rPr lang="ru-RU" dirty="0" smtClean="0">
                <a:ln/>
                <a:solidFill>
                  <a:srgbClr val="FFC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«Труд школьников»</a:t>
            </a:r>
            <a:br>
              <a:rPr lang="ru-RU" dirty="0" smtClean="0">
                <a:ln/>
                <a:solidFill>
                  <a:srgbClr val="FFC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n/>
                <a:solidFill>
                  <a:srgbClr val="FFC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 : </a:t>
            </a:r>
            <a:br>
              <a:rPr lang="ru-RU" sz="3200" dirty="0" smtClean="0">
                <a:ln/>
                <a:solidFill>
                  <a:srgbClr val="FFC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n/>
                <a:solidFill>
                  <a:srgbClr val="FFC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</a:t>
            </a:r>
            <a:r>
              <a:rPr lang="ru-RU" sz="3200" dirty="0" err="1" smtClean="0">
                <a:ln/>
                <a:solidFill>
                  <a:srgbClr val="FFC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Шибистая</a:t>
            </a:r>
            <a:r>
              <a:rPr lang="ru-RU" sz="3200" dirty="0" smtClean="0">
                <a:ln/>
                <a:solidFill>
                  <a:srgbClr val="FFC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М.В.</a:t>
            </a:r>
            <a:br>
              <a:rPr lang="ru-RU" sz="3200" dirty="0" smtClean="0">
                <a:ln/>
                <a:solidFill>
                  <a:srgbClr val="FFC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200" dirty="0" smtClean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148063" y="5877272"/>
            <a:ext cx="3739733" cy="3277716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ru-RU" sz="2400" dirty="0" smtClean="0"/>
              <a:t>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370012"/>
            <a:ext cx="86362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ГКОУ «</a:t>
            </a:r>
            <a:r>
              <a:rPr lang="ru-RU" sz="2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Лемешкинская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школа-интернат»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91680" y="404664"/>
            <a:ext cx="7005464" cy="612068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соответствии с ФГОС трудовое воспитание - одно из важных направлений в работе </a:t>
            </a:r>
            <a:r>
              <a:rPr lang="ru-RU" sz="23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школьных </a:t>
            </a:r>
            <a:r>
              <a:rPr lang="ru-RU" sz="2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учреждений, главной целью которого является </a:t>
            </a:r>
            <a:r>
              <a:rPr lang="ru-RU" sz="23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положительного отношения к труду </a:t>
            </a:r>
            <a:r>
              <a:rPr lang="ru-RU" sz="2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через решение следующих </a:t>
            </a:r>
            <a:r>
              <a:rPr lang="ru-RU" sz="23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задач:</a:t>
            </a:r>
            <a:endParaRPr lang="ru-RU" sz="23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позитивных установок к различным видам труда и творчества;</a:t>
            </a:r>
          </a:p>
          <a:p>
            <a:pPr lvl="0" algn="just"/>
            <a:r>
              <a:rPr lang="ru-RU" sz="2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ценностного отношения к собственному труду, труду других людей и его результатам; воспитание личности ребенка в аспекте труда и творчества.</a:t>
            </a:r>
          </a:p>
          <a:p>
            <a:pPr lvl="0" algn="just"/>
            <a:r>
              <a:rPr lang="ru-RU" sz="2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творческой инициативы, способности самостоятельно себя реализовать в различных видах труда и творчества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8049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91680" y="404664"/>
            <a:ext cx="7005464" cy="6120680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50000"/>
              </a:lnSpc>
              <a:spcAft>
                <a:spcPts val="800"/>
              </a:spcAft>
              <a:buNone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Цель проекта:</a:t>
            </a: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Формирование устойчивого положительного отношения к труду у детей школьного возраста</a:t>
            </a: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Aft>
                <a:spcPts val="800"/>
              </a:spcAft>
              <a:buNone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Задачи:</a:t>
            </a: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1. Формирование представлений школьников о видах детского труда; о труде взрослых, его роли в обществе и жизни каждого человека.</a:t>
            </a: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2. Развитие трудовой деятельности.</a:t>
            </a: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3. Воспитание ценностного отношения к собственному труду, труду других людей и его результатам.</a:t>
            </a: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02794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91680" y="404664"/>
            <a:ext cx="7005464" cy="61206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Ожидаемые результаты:</a:t>
            </a:r>
          </a:p>
          <a:p>
            <a:pPr marL="0" indent="0">
              <a:buNone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уважение к труду и желание помогать старшим;</a:t>
            </a:r>
          </a:p>
          <a:p>
            <a:pPr marL="0" indent="0">
              <a:buNone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развитые трудовые способности;</a:t>
            </a:r>
          </a:p>
          <a:p>
            <a:pPr marL="0" indent="0">
              <a:buNone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трудолюбие, ответственное отношение к труду;</a:t>
            </a:r>
          </a:p>
          <a:p>
            <a:pPr marL="0" indent="0">
              <a:buNone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сформированные навыки организации совместного труда.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86202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91680" y="404664"/>
            <a:ext cx="7005464" cy="612068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 реализации проекта.</a:t>
            </a:r>
          </a:p>
          <a:p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этап – 1 четверть</a:t>
            </a:r>
          </a:p>
          <a:p>
            <a:pPr lvl="0"/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Поиск идей проекта: изучение интереса детей для определения целей проекта;</a:t>
            </a:r>
          </a:p>
          <a:p>
            <a:pPr lvl="0"/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Подбор методической, справочной литературы по выбранной тематике проекта;</a:t>
            </a:r>
          </a:p>
          <a:p>
            <a:pPr lvl="0"/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Подбор литературных произведений для детского чтения;</a:t>
            </a:r>
          </a:p>
          <a:p>
            <a:pPr lvl="0"/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плана проведения мероприятий проекта;</a:t>
            </a:r>
          </a:p>
          <a:p>
            <a:pPr lvl="0"/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Размещение информации о запуске, этапах реализации проекта.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6403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61374" y="188640"/>
            <a:ext cx="6858000" cy="1143000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Виды   </a:t>
            </a:r>
            <a:r>
              <a:rPr lang="ru-RU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труда в </a:t>
            </a:r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ОУ</a:t>
            </a:r>
            <a:r>
              <a:rPr lang="ru-RU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Труд в природе </a:t>
            </a:r>
            <a:endParaRPr lang="ru-RU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Ручной труд </a:t>
            </a:r>
            <a:endParaRPr lang="ru-RU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Самообслуживание </a:t>
            </a:r>
          </a:p>
          <a:p>
            <a:pPr lvl="0"/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Хозяйственно - бытовой 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труд </a:t>
            </a:r>
            <a:endParaRPr lang="ru-RU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8065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61374" y="188640"/>
            <a:ext cx="6858000" cy="1143000"/>
          </a:xfrm>
        </p:spPr>
        <p:txBody>
          <a:bodyPr>
            <a:noAutofit/>
          </a:bodyPr>
          <a:lstStyle/>
          <a:p>
            <a:r>
              <a:rPr lang="ru-RU" sz="2400" i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Труд в природе  </a:t>
            </a:r>
            <a:r>
              <a:rPr lang="ru-RU" sz="2400" i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i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школы, </a:t>
            </a:r>
            <a:br>
              <a:rPr lang="ru-RU" sz="24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цветнике, на огороде</a:t>
            </a:r>
            <a:br>
              <a:rPr lang="ru-RU" sz="24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0" indent="0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None/>
            </a:pPr>
            <a:r>
              <a:rPr lang="ru-RU" sz="2000" b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Школьников необходимо приучать работать во все времена года. Осенью собирают урожай, сгребают листья. Зимой подкармливают птиц, принимают участие в расчистке дорожек от снега. Весной делают грядки и сажают семена. Дети должны научиться правильно пользоваться рабочим инвентарём: совком, лейкой, граблями. Важно формировать привычку работать по собственному почину, а не только по предложению воспитателя, выполнять работу старательно, беречь материалы и предметы труда.</a:t>
            </a:r>
          </a:p>
          <a:p>
            <a:pPr marL="457200" lvl="0" indent="0">
              <a:lnSpc>
                <a:spcPct val="107000"/>
              </a:lnSpc>
              <a:spcBef>
                <a:spcPct val="0"/>
              </a:spcBef>
              <a:spcAft>
                <a:spcPts val="0"/>
              </a:spcAft>
              <a:buNone/>
            </a:pPr>
            <a:r>
              <a:rPr lang="ru-RU" sz="20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000" b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Уборка мусора на участке</a:t>
            </a:r>
            <a:endParaRPr lang="ru-RU" sz="2000" b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0" indent="0">
              <a:lnSpc>
                <a:spcPct val="107000"/>
              </a:lnSpc>
              <a:spcBef>
                <a:spcPct val="0"/>
              </a:spcBef>
              <a:spcAft>
                <a:spcPts val="0"/>
              </a:spcAft>
              <a:buNone/>
            </a:pPr>
            <a:r>
              <a:rPr lang="ru-RU" sz="20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000" b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Игра-эстафета «Собери мусор»</a:t>
            </a:r>
            <a:endParaRPr lang="ru-RU" sz="2000" b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0" indent="0">
              <a:lnSpc>
                <a:spcPct val="107000"/>
              </a:lnSpc>
              <a:spcBef>
                <a:spcPct val="0"/>
              </a:spcBef>
              <a:spcAft>
                <a:spcPts val="0"/>
              </a:spcAft>
              <a:buNone/>
            </a:pPr>
            <a:r>
              <a:rPr lang="ru-RU" sz="20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000" b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Сгребаем листья</a:t>
            </a:r>
            <a:endParaRPr lang="ru-RU" sz="2000" b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0" indent="0">
              <a:lnSpc>
                <a:spcPct val="107000"/>
              </a:lnSpc>
              <a:spcBef>
                <a:spcPct val="0"/>
              </a:spcBef>
              <a:spcAft>
                <a:spcPts val="0"/>
              </a:spcAft>
              <a:buNone/>
            </a:pPr>
            <a:r>
              <a:rPr lang="ru-RU" sz="20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000" b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Подметаем двор</a:t>
            </a:r>
            <a:endParaRPr lang="ru-RU" sz="2000" b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0" indent="0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None/>
            </a:pPr>
            <a:r>
              <a:rPr lang="ru-RU" sz="20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000" b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Полив комнатных растений, опрыскивание растений водой</a:t>
            </a:r>
            <a:endParaRPr lang="ru-RU" sz="2000" b="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9233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283096"/>
            <a:ext cx="7416824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sz="27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Самообслуживание </a:t>
            </a:r>
            <a:r>
              <a:rPr lang="ru-RU" sz="2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труд, направленный на удовлетворение повседневных личных потребностей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3955" y="1988840"/>
            <a:ext cx="8650533" cy="4525963"/>
          </a:xfrm>
        </p:spPr>
        <p:txBody>
          <a:bodyPr>
            <a:normAutofit fontScale="55000" lnSpcReduction="2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Воспитатель по-прежнему учит детей выполнять работу по самообслуживанию. Но теперь уже он помогает им правильно подойти к реализации сложной задачи, показывает, как проще и лучше выполнить её, не превращая этот процесс в мелкую опеку. Воспитатель старается научить детей проверять самих себя. Одной из форм организации самообслуживания школьников теперь является обучение детей более младшего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возраста.</a:t>
            </a:r>
            <a:endParaRPr lang="ru-RU" sz="2400" dirty="0" smtClean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Игра 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«Мы заправим наши койки»</a:t>
            </a:r>
            <a:endParaRPr lang="ru-RU" sz="24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Учить 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основам правил личной гигиены: расширять кругозор детей о предметах личной гигиены, чистоте и аккуратности.</a:t>
            </a:r>
            <a:endParaRPr lang="ru-RU" sz="24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Привитие 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навыков здорового образа жизни, развивать гигиенические навыки: мытье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рук,чистка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зубов.</a:t>
            </a:r>
            <a:endParaRPr lang="ru-RU" sz="24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Игра 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Одежкин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дом»</a:t>
            </a:r>
            <a:endParaRPr lang="ru-RU" sz="24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Упражнение 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«Наши вещи ложатся спать»</a:t>
            </a:r>
            <a:endParaRPr lang="ru-RU" sz="24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Игра 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«Чудесные расчески»</a:t>
            </a:r>
            <a:endParaRPr lang="ru-RU" sz="24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8063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188640"/>
            <a:ext cx="7524328" cy="1143000"/>
          </a:xfrm>
        </p:spPr>
        <p:txBody>
          <a:bodyPr>
            <a:normAutofit fontScale="90000"/>
          </a:bodyPr>
          <a:lstStyle/>
          <a:p>
            <a:r>
              <a:rPr lang="ru-RU" sz="24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Ручной труд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развивает конструктивные способности детей, полезные практические навыки и ориентировки, формирует интерес к работе,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готовность справиться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ней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Ручной и художественный труд – это труд, направленный на удовлетворение эстетических потребностей человека.</a:t>
            </a:r>
            <a:endParaRPr lang="ru-RU" sz="24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Работа с пластилином</a:t>
            </a:r>
            <a:endParaRPr lang="ru-RU" sz="24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Работа с салфетками</a:t>
            </a:r>
            <a:endParaRPr lang="ru-RU" sz="24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Работа с нитками</a:t>
            </a:r>
            <a:endParaRPr lang="ru-RU" sz="24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23772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188640"/>
            <a:ext cx="7290048" cy="1143000"/>
          </a:xfrm>
        </p:spPr>
        <p:txBody>
          <a:bodyPr>
            <a:noAutofit/>
          </a:bodyPr>
          <a:lstStyle/>
          <a:p>
            <a:r>
              <a:rPr lang="ru-RU" sz="21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Хозяйственно-бытовой труд </a:t>
            </a:r>
            <a:r>
              <a:rPr lang="ru-RU" sz="2100" dirty="0">
                <a:solidFill>
                  <a:schemeClr val="tx1"/>
                </a:solidFill>
              </a:rPr>
              <a:t>направлен на поддержание чистоты и порядка в помещении и на участке, помощь взрослым при организации режимных процессов.</a:t>
            </a:r>
            <a:endParaRPr lang="ru-RU" sz="2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7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 группе систематически организуется общая трудовая деятельность, объединяющая сразу всех детей группы (уборка спальной и игровой комнат). </a:t>
            </a:r>
            <a:endParaRPr lang="ru-RU" sz="72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7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Коллективный труд возможен только при наличии ряда условий: </a:t>
            </a:r>
            <a:endParaRPr lang="ru-RU" sz="72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7200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7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Объединять всех детей можно только после того, как они приобретут необходимый опыт работы в небольшом коллективе. </a:t>
            </a:r>
            <a:endParaRPr lang="ru-RU" sz="72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7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Определяя содержание общей работы, воспитатель включает в неё только те виды труда, навыками которых дети владеют достаточно хорошо, и стремится к тому, чтобы занять всех детей.</a:t>
            </a:r>
            <a:endParaRPr lang="ru-RU" sz="72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7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Беседа «Всему свое место»</a:t>
            </a:r>
            <a:endParaRPr lang="ru-RU" sz="72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7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Помощь воспитателю в подготовке к занятию</a:t>
            </a:r>
            <a:endParaRPr lang="ru-RU" sz="72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7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Протереть от пыли полки</a:t>
            </a:r>
            <a:endParaRPr lang="ru-RU" sz="72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7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Помыть листья цветов</a:t>
            </a:r>
            <a:endParaRPr lang="ru-RU" sz="72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7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Стирка мелких вещей</a:t>
            </a:r>
            <a:endParaRPr lang="ru-RU" sz="72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7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Ситуация «О чем мечтают порванные книжки?»</a:t>
            </a:r>
            <a:endParaRPr lang="ru-RU" sz="72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71142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1640" y="620688"/>
            <a:ext cx="7581528" cy="612068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ОЗНАКОМЛЕНИЕ С ТРУДОМ ВЗРОСЛЫХ.(3 четверть)</a:t>
            </a:r>
          </a:p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Экскурсии на кухню, прачечную</a:t>
            </a:r>
          </a:p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произведения Д.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Родари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«Чем пахнут ремесла»</a:t>
            </a:r>
          </a:p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«Все профессии нужны…»</a:t>
            </a:r>
          </a:p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«Кем быть?»</a:t>
            </a:r>
          </a:p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«Кому что нужно для работы»</a:t>
            </a:r>
          </a:p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произведения С. Маршака «Почта»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59910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1640" y="548680"/>
            <a:ext cx="7581528" cy="6120680"/>
          </a:xfrm>
        </p:spPr>
        <p:txBody>
          <a:bodyPr>
            <a:normAutofit lnSpcReduction="10000"/>
          </a:bodyPr>
          <a:lstStyle/>
          <a:p>
            <a:pPr marL="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Подведение итогов проекта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(планируется 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мае):</a:t>
            </a: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1.Создание альбома поговорок, пословиц, загадок о труде.</a:t>
            </a: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2. Создание фотоальбома «Трудовые дела нашей группы»</a:t>
            </a: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3. Презентация проекта на итоговом общешкольном родительском собрании.</a:t>
            </a: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79298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8000" smtClean="0"/>
              <a:t>Спасибо </a:t>
            </a:r>
            <a:endParaRPr lang="ru-RU" sz="8000" dirty="0" smtClean="0"/>
          </a:p>
          <a:p>
            <a:pPr marL="0" indent="0" algn="ctr">
              <a:buNone/>
            </a:pPr>
            <a:r>
              <a:rPr lang="ru-RU" sz="8000" dirty="0" smtClean="0"/>
              <a:t>за внимание!</a:t>
            </a:r>
            <a:endParaRPr lang="ru-RU" sz="8000" dirty="0"/>
          </a:p>
        </p:txBody>
      </p:sp>
    </p:spTree>
    <p:extLst>
      <p:ext uri="{BB962C8B-B14F-4D97-AF65-F5344CB8AC3E}">
        <p14:creationId xmlns:p14="http://schemas.microsoft.com/office/powerpoint/2010/main" val="661562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bkorovka</Template>
  <TotalTime>1156</TotalTime>
  <Words>725</Words>
  <Application>Microsoft Office PowerPoint</Application>
  <PresentationFormat>Экран (4:3)</PresentationFormat>
  <Paragraphs>80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Calibri</vt:lpstr>
      <vt:lpstr>Times New Roman</vt:lpstr>
      <vt:lpstr>Тема Office</vt:lpstr>
      <vt:lpstr> «Труд школьников» Руководитель :  воспитатель Шибистая М.В. </vt:lpstr>
      <vt:lpstr>Презентация PowerPoint</vt:lpstr>
      <vt:lpstr>Презентация PowerPoint</vt:lpstr>
      <vt:lpstr>Презентация PowerPoint</vt:lpstr>
      <vt:lpstr>Презентация PowerPoint</vt:lpstr>
      <vt:lpstr> Виды   труда в ОУ </vt:lpstr>
      <vt:lpstr>Труд в природе  - на территории школы,  в цветнике, на огороде </vt:lpstr>
      <vt:lpstr> Самообслуживание - труд, направленный на удовлетворение повседневных личных потребностей </vt:lpstr>
      <vt:lpstr>Ручной труд - развивает конструктивные способности детей, полезные практические навыки и ориентировки, формирует интерес к работе, готовность справиться с ней </vt:lpstr>
      <vt:lpstr>Хозяйственно-бытовой труд направлен на поддержание чистоты и порядка в помещении и на участке, помощь взрослым при организации режимных процессов.</vt:lpstr>
      <vt:lpstr>Презентация PowerPoint</vt:lpstr>
      <vt:lpstr>Презентация PowerPoint</vt:lpstr>
      <vt:lpstr>Презентация PowerPoint</vt:lpstr>
    </vt:vector>
  </TitlesOfParts>
  <Company>Департамент Образования города Липецка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«Современные  подходы к трудовому воспитанию   дошкольников в свете ФГОС».</dc:title>
  <dc:creator>Пользователь</dc:creator>
  <cp:lastModifiedBy>МАРИНА</cp:lastModifiedBy>
  <cp:revision>100</cp:revision>
  <dcterms:created xsi:type="dcterms:W3CDTF">2014-10-07T13:01:36Z</dcterms:created>
  <dcterms:modified xsi:type="dcterms:W3CDTF">2025-09-30T13:27:54Z</dcterms:modified>
</cp:coreProperties>
</file>