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78"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110" d="100"/>
          <a:sy n="110" d="100"/>
        </p:scale>
        <p:origin x="-164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fld id="{5BBCE85E-2ECD-408C-9A14-B4DF3FFC74B2}" type="datetimeFigureOut">
              <a:rPr lang="ru-RU" smtClean="0"/>
              <a:pPr/>
              <a:t>12.05.2019</a:t>
            </a:fld>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C3191D17-1209-408A-8815-2B27B432D7D5}"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5BBCE85E-2ECD-408C-9A14-B4DF3FFC74B2}" type="datetimeFigureOut">
              <a:rPr lang="ru-RU" smtClean="0"/>
              <a:pPr/>
              <a:t>12.05.2019</a:t>
            </a:fld>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C3191D17-1209-408A-8815-2B27B432D7D5}"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fld id="{5BBCE85E-2ECD-408C-9A14-B4DF3FFC74B2}" type="datetimeFigureOut">
              <a:rPr lang="ru-RU" smtClean="0"/>
              <a:pPr/>
              <a:t>12.05.2019</a:t>
            </a:fld>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C3191D17-1209-408A-8815-2B27B432D7D5}"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fld id="{5BBCE85E-2ECD-408C-9A14-B4DF3FFC74B2}" type="datetimeFigureOut">
              <a:rPr lang="ru-RU" smtClean="0"/>
              <a:pPr/>
              <a:t>12.05.2019</a:t>
            </a:fld>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C3191D17-1209-408A-8815-2B27B432D7D5}"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fld id="{5BBCE85E-2ECD-408C-9A14-B4DF3FFC74B2}" type="datetimeFigureOut">
              <a:rPr lang="ru-RU" smtClean="0"/>
              <a:pPr/>
              <a:t>12.05.2019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C3191D17-1209-408A-8815-2B27B432D7D5}"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fld id="{5BBCE85E-2ECD-408C-9A14-B4DF3FFC74B2}" type="datetimeFigureOut">
              <a:rPr lang="ru-RU" smtClean="0"/>
              <a:pPr/>
              <a:t>12.05.2019</a:t>
            </a:fld>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3191D17-1209-408A-8815-2B27B432D7D5}"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5BBCE85E-2ECD-408C-9A14-B4DF3FFC74B2}" type="datetimeFigureOut">
              <a:rPr lang="ru-RU" smtClean="0"/>
              <a:pPr/>
              <a:t>12.05.2019</a:t>
            </a:fld>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3191D17-1209-408A-8815-2B27B432D7D5}"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5BBCE85E-2ECD-408C-9A14-B4DF3FFC74B2}" type="datetimeFigureOut">
              <a:rPr lang="ru-RU" smtClean="0"/>
              <a:pPr/>
              <a:t>12.05.2019</a:t>
            </a:fld>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3191D17-1209-408A-8815-2B27B432D7D5}"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fld id="{5BBCE85E-2ECD-408C-9A14-B4DF3FFC74B2}" type="datetimeFigureOut">
              <a:rPr lang="ru-RU" smtClean="0"/>
              <a:pPr/>
              <a:t>12.05.2019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C3191D17-1209-408A-8815-2B27B432D7D5}"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BCE85E-2ECD-408C-9A14-B4DF3FFC74B2}" type="datetimeFigureOut">
              <a:rPr lang="ru-RU" smtClean="0"/>
              <a:pPr/>
              <a:t>12.05.2019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3191D17-1209-408A-8815-2B27B432D7D5}"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BCE85E-2ECD-408C-9A14-B4DF3FFC74B2}" type="datetimeFigureOut">
              <a:rPr lang="ru-RU" smtClean="0"/>
              <a:pPr/>
              <a:t>12.05.2019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3191D17-1209-408A-8815-2B27B432D7D5}"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5BBCE85E-2ECD-408C-9A14-B4DF3FFC74B2}" type="datetimeFigureOut">
              <a:rPr lang="ru-RU" smtClean="0"/>
              <a:pPr/>
              <a:t>12.05.2019</a:t>
            </a:fld>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C3191D17-1209-408A-8815-2B27B432D7D5}"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304800" y="457200"/>
            <a:ext cx="8686800" cy="1828792"/>
          </a:xfrm>
        </p:spPr>
        <p:txBody>
          <a:bodyPr>
            <a:normAutofit fontScale="90000"/>
          </a:bodyPr>
          <a:lstStyle/>
          <a:p>
            <a:pPr algn="ctr"/>
            <a:r>
              <a:rPr lang="ru-RU" dirty="0" smtClean="0">
                <a:solidFill>
                  <a:srgbClr val="FF0000"/>
                </a:solidFill>
              </a:rPr>
              <a:t>Трилогия «Проценты среди нас»</a:t>
            </a:r>
            <a:br>
              <a:rPr lang="ru-RU" dirty="0" smtClean="0">
                <a:solidFill>
                  <a:srgbClr val="FF0000"/>
                </a:solidFill>
              </a:rPr>
            </a:br>
            <a:r>
              <a:rPr lang="ru-RU" dirty="0" smtClean="0">
                <a:solidFill>
                  <a:srgbClr val="FF0000"/>
                </a:solidFill>
              </a:rPr>
              <a:t>часть 3</a:t>
            </a:r>
            <a:br>
              <a:rPr lang="ru-RU" dirty="0" smtClean="0">
                <a:solidFill>
                  <a:srgbClr val="FF0000"/>
                </a:solidFill>
              </a:rPr>
            </a:br>
            <a:r>
              <a:rPr lang="ru-RU" dirty="0" smtClean="0">
                <a:solidFill>
                  <a:srgbClr val="FF0000"/>
                </a:solidFill>
              </a:rPr>
              <a:t>Банковские вклады</a:t>
            </a:r>
            <a:br>
              <a:rPr lang="ru-RU" dirty="0" smtClean="0">
                <a:solidFill>
                  <a:srgbClr val="FF0000"/>
                </a:solidFill>
              </a:rPr>
            </a:br>
            <a:r>
              <a:rPr lang="ru-RU" smtClean="0">
                <a:solidFill>
                  <a:srgbClr val="FF0000"/>
                </a:solidFill>
              </a:rPr>
              <a:t>«подарки»</a:t>
            </a:r>
            <a:r>
              <a:rPr lang="ru-RU" dirty="0" smtClean="0">
                <a:solidFill>
                  <a:srgbClr val="FF0000"/>
                </a:solidFill>
              </a:rPr>
              <a:t/>
            </a:r>
            <a:br>
              <a:rPr lang="ru-RU" dirty="0" smtClean="0">
                <a:solidFill>
                  <a:srgbClr val="FF0000"/>
                </a:solidFill>
              </a:rPr>
            </a:br>
            <a:endParaRPr lang="ru-RU" dirty="0"/>
          </a:p>
        </p:txBody>
      </p:sp>
      <p:pic>
        <p:nvPicPr>
          <p:cNvPr id="7" name="Содержимое 6" descr="https://pc-arena.ru/upload/iblock/c90/c908ad79929b2e52f37e4bfd9314ff95.png"/>
          <p:cNvPicPr>
            <a:picLocks noGrp="1"/>
          </p:cNvPicPr>
          <p:nvPr>
            <p:ph idx="1"/>
          </p:nvPr>
        </p:nvPicPr>
        <p:blipFill>
          <a:blip r:embed="rId2"/>
          <a:srcRect/>
          <a:stretch>
            <a:fillRect/>
          </a:stretch>
        </p:blipFill>
        <p:spPr bwMode="auto">
          <a:xfrm>
            <a:off x="428597" y="1357299"/>
            <a:ext cx="3214710" cy="2286016"/>
          </a:xfrm>
          <a:prstGeom prst="rect">
            <a:avLst/>
          </a:prstGeom>
          <a:noFill/>
          <a:ln w="9525">
            <a:noFill/>
            <a:miter lim="800000"/>
            <a:headEnd/>
            <a:tailEnd/>
          </a:ln>
        </p:spPr>
      </p:pic>
      <p:sp>
        <p:nvSpPr>
          <p:cNvPr id="8" name="Прямоугольник 7"/>
          <p:cNvSpPr/>
          <p:nvPr/>
        </p:nvSpPr>
        <p:spPr>
          <a:xfrm>
            <a:off x="571472" y="3714752"/>
            <a:ext cx="8286808" cy="1938992"/>
          </a:xfrm>
          <a:prstGeom prst="rect">
            <a:avLst/>
          </a:prstGeom>
        </p:spPr>
        <p:txBody>
          <a:bodyPr wrap="square">
            <a:spAutoFit/>
          </a:bodyPr>
          <a:lstStyle/>
          <a:p>
            <a:pPr fontAlgn="auto">
              <a:spcAft>
                <a:spcPts val="0"/>
              </a:spcAft>
              <a:buFont typeface="Arial" panose="020B0604020202020204" pitchFamily="34" charset="0"/>
              <a:buNone/>
              <a:defRPr/>
            </a:pPr>
            <a:r>
              <a:rPr lang="ru-RU" sz="2400" dirty="0">
                <a:solidFill>
                  <a:schemeClr val="accent2">
                    <a:lumMod val="75000"/>
                  </a:schemeClr>
                </a:solidFill>
                <a:latin typeface="Times New Roman" pitchFamily="18" charset="0"/>
                <a:cs typeface="Times New Roman" pitchFamily="18" charset="0"/>
              </a:rPr>
              <a:t>Историю подготовили: </a:t>
            </a:r>
          </a:p>
          <a:p>
            <a:pPr fontAlgn="auto">
              <a:spcAft>
                <a:spcPts val="0"/>
              </a:spcAft>
              <a:buFont typeface="Arial" panose="020B0604020202020204" pitchFamily="34" charset="0"/>
              <a:buNone/>
              <a:defRPr/>
            </a:pPr>
            <a:r>
              <a:rPr lang="ru-RU" sz="2400" dirty="0" smtClean="0">
                <a:solidFill>
                  <a:schemeClr val="accent2">
                    <a:lumMod val="75000"/>
                  </a:schemeClr>
                </a:solidFill>
                <a:latin typeface="Times New Roman" pitchFamily="18" charset="0"/>
                <a:cs typeface="Times New Roman" pitchFamily="18" charset="0"/>
              </a:rPr>
              <a:t>учащиеся </a:t>
            </a:r>
            <a:r>
              <a:rPr lang="ru-RU" sz="2400" dirty="0">
                <a:solidFill>
                  <a:schemeClr val="accent2">
                    <a:lumMod val="75000"/>
                  </a:schemeClr>
                </a:solidFill>
                <a:latin typeface="Times New Roman" pitchFamily="18" charset="0"/>
                <a:cs typeface="Times New Roman" pitchFamily="18" charset="0"/>
              </a:rPr>
              <a:t>6-А класса МБОУ </a:t>
            </a:r>
            <a:r>
              <a:rPr lang="ru-RU" sz="2400" dirty="0" smtClean="0">
                <a:solidFill>
                  <a:schemeClr val="accent2">
                    <a:lumMod val="75000"/>
                  </a:schemeClr>
                </a:solidFill>
                <a:latin typeface="Times New Roman" pitchFamily="18" charset="0"/>
                <a:cs typeface="Times New Roman" pitchFamily="18" charset="0"/>
              </a:rPr>
              <a:t>«</a:t>
            </a:r>
            <a:r>
              <a:rPr lang="ru-RU" sz="2400" dirty="0" err="1" smtClean="0">
                <a:solidFill>
                  <a:schemeClr val="accent2">
                    <a:lumMod val="75000"/>
                  </a:schemeClr>
                </a:solidFill>
                <a:latin typeface="Times New Roman" pitchFamily="18" charset="0"/>
                <a:cs typeface="Times New Roman" pitchFamily="18" charset="0"/>
              </a:rPr>
              <a:t>Сакская</a:t>
            </a:r>
            <a:r>
              <a:rPr lang="ru-RU" sz="2400" dirty="0" smtClean="0">
                <a:solidFill>
                  <a:schemeClr val="accent2">
                    <a:lumMod val="75000"/>
                  </a:schemeClr>
                </a:solidFill>
                <a:latin typeface="Times New Roman" pitchFamily="18" charset="0"/>
                <a:cs typeface="Times New Roman" pitchFamily="18" charset="0"/>
              </a:rPr>
              <a:t> </a:t>
            </a:r>
            <a:r>
              <a:rPr lang="ru-RU" sz="2400" dirty="0">
                <a:solidFill>
                  <a:schemeClr val="accent2">
                    <a:lumMod val="75000"/>
                  </a:schemeClr>
                </a:solidFill>
                <a:latin typeface="Times New Roman" pitchFamily="18" charset="0"/>
                <a:cs typeface="Times New Roman" pitchFamily="18" charset="0"/>
              </a:rPr>
              <a:t>гимназия №1» </a:t>
            </a:r>
            <a:r>
              <a:rPr lang="ru-RU" sz="2400" dirty="0" err="1" smtClean="0">
                <a:solidFill>
                  <a:schemeClr val="accent2">
                    <a:lumMod val="75000"/>
                  </a:schemeClr>
                </a:solidFill>
                <a:latin typeface="Times New Roman" pitchFamily="18" charset="0"/>
                <a:cs typeface="Times New Roman" pitchFamily="18" charset="0"/>
              </a:rPr>
              <a:t>Шаранкевич</a:t>
            </a:r>
            <a:r>
              <a:rPr lang="ru-RU" sz="2400" dirty="0" smtClean="0">
                <a:solidFill>
                  <a:schemeClr val="accent2">
                    <a:lumMod val="75000"/>
                  </a:schemeClr>
                </a:solidFill>
                <a:latin typeface="Times New Roman" pitchFamily="18" charset="0"/>
                <a:cs typeface="Times New Roman" pitchFamily="18" charset="0"/>
              </a:rPr>
              <a:t>  Егор, Ревякина  Вероника  </a:t>
            </a:r>
            <a:r>
              <a:rPr lang="ru-RU" sz="2400" dirty="0">
                <a:solidFill>
                  <a:schemeClr val="accent2">
                    <a:lumMod val="75000"/>
                  </a:schemeClr>
                </a:solidFill>
                <a:latin typeface="Times New Roman" pitchFamily="18" charset="0"/>
                <a:cs typeface="Times New Roman" pitchFamily="18" charset="0"/>
              </a:rPr>
              <a:t>и </a:t>
            </a:r>
          </a:p>
          <a:p>
            <a:pPr fontAlgn="auto">
              <a:spcAft>
                <a:spcPts val="0"/>
              </a:spcAft>
              <a:buFont typeface="Arial" panose="020B0604020202020204" pitchFamily="34" charset="0"/>
              <a:buNone/>
              <a:defRPr/>
            </a:pPr>
            <a:r>
              <a:rPr lang="ru-RU" sz="2400" dirty="0">
                <a:solidFill>
                  <a:schemeClr val="accent2">
                    <a:lumMod val="75000"/>
                  </a:schemeClr>
                </a:solidFill>
                <a:latin typeface="Times New Roman" pitchFamily="18" charset="0"/>
                <a:cs typeface="Times New Roman" pitchFamily="18" charset="0"/>
              </a:rPr>
              <a:t>учитель математики </a:t>
            </a:r>
            <a:r>
              <a:rPr lang="ru-RU" sz="2400" dirty="0" smtClean="0">
                <a:solidFill>
                  <a:schemeClr val="accent2">
                    <a:lumMod val="75000"/>
                  </a:schemeClr>
                </a:solidFill>
                <a:latin typeface="Times New Roman" pitchFamily="18" charset="0"/>
                <a:cs typeface="Times New Roman" pitchFamily="18" charset="0"/>
              </a:rPr>
              <a:t>высшей категории </a:t>
            </a:r>
          </a:p>
          <a:p>
            <a:pPr fontAlgn="auto">
              <a:spcAft>
                <a:spcPts val="0"/>
              </a:spcAft>
              <a:buFont typeface="Arial" panose="020B0604020202020204" pitchFamily="34" charset="0"/>
              <a:buNone/>
              <a:defRPr/>
            </a:pPr>
            <a:r>
              <a:rPr lang="ru-RU" sz="2400" dirty="0" err="1" smtClean="0">
                <a:solidFill>
                  <a:schemeClr val="accent2">
                    <a:lumMod val="75000"/>
                  </a:schemeClr>
                </a:solidFill>
                <a:latin typeface="Times New Roman" pitchFamily="18" charset="0"/>
                <a:cs typeface="Times New Roman" pitchFamily="18" charset="0"/>
              </a:rPr>
              <a:t>Волянюк</a:t>
            </a:r>
            <a:r>
              <a:rPr lang="ru-RU" sz="2400" dirty="0" smtClean="0">
                <a:solidFill>
                  <a:schemeClr val="accent2">
                    <a:lumMod val="75000"/>
                  </a:schemeClr>
                </a:solidFill>
                <a:latin typeface="Times New Roman" pitchFamily="18" charset="0"/>
                <a:cs typeface="Times New Roman" pitchFamily="18" charset="0"/>
              </a:rPr>
              <a:t> Ирина Михайловна</a:t>
            </a:r>
            <a:endParaRPr lang="ru-RU" sz="2400" dirty="0">
              <a:solidFill>
                <a:schemeClr val="accent2">
                  <a:lumMod val="75000"/>
                </a:schemeClr>
              </a:solidFill>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0" y="0"/>
            <a:ext cx="9151801" cy="63709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Многие родители принимают решение открыть счет в банке на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несовершеннолетнего ребенка. Так они заботятся о будущем своего</a:t>
            </a: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ребенка и хотят заранее откладывать деньги с целью их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приумножения и сохранения. Уберечь ребенка от проблем с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финансами и обеспечить ему успешный жизненный старт — это</a:t>
            </a: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возможность, которой никто не хочет пренебречь. Хранить деньги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дома — нецелесообразно, поскольку инфляция безжалостно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обесценит большую часть сбережений. Поэтому актуальным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является вопрос, можно ли открыть вклад на ребенка в банке,</a:t>
            </a: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ведь проценты, начисляемые там, могут не только покрыть потери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от инфляции, но и принести хорошую прибыль. А лучше всего-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научить ребёнка грамотно пользоваться финансовым ресурсом.</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4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Цель нашей работы</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изучение основ банковских начислений на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вклады, выяснение, какой вклад выгодней.</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400" b="0" i="0" u="sng"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Задачи исследования:</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применение на практике теоретических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знаний, умений анализировать информацию, выполнение расчётов</a:t>
            </a: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по формулам, сравнение результатов</a:t>
            </a:r>
            <a:r>
              <a:rPr kumimoji="0" lang="ru-RU"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flipV="1">
            <a:off x="0" y="-357213"/>
            <a:ext cx="8991600" cy="357214"/>
          </a:xfrm>
        </p:spPr>
        <p:txBody>
          <a:bodyPr>
            <a:normAutofit fontScale="90000"/>
          </a:bodyPr>
          <a:lstStyle/>
          <a:p>
            <a:endParaRPr lang="ru-RU" dirty="0"/>
          </a:p>
        </p:txBody>
      </p:sp>
      <p:sp>
        <p:nvSpPr>
          <p:cNvPr id="6" name="Текст 5"/>
          <p:cNvSpPr>
            <a:spLocks noGrp="1"/>
          </p:cNvSpPr>
          <p:nvPr>
            <p:ph idx="1"/>
          </p:nvPr>
        </p:nvSpPr>
        <p:spPr>
          <a:xfrm>
            <a:off x="0" y="0"/>
            <a:ext cx="8991600" cy="6858000"/>
          </a:xfrm>
        </p:spPr>
        <p:txBody>
          <a:bodyPr>
            <a:noAutofit/>
          </a:bodyPr>
          <a:lstStyle/>
          <a:p>
            <a:pPr>
              <a:buNone/>
            </a:pPr>
            <a:r>
              <a:rPr lang="ru-RU" sz="2400" dirty="0" smtClean="0"/>
              <a:t>   -</a:t>
            </a:r>
            <a:r>
              <a:rPr lang="ru-RU" sz="2400" dirty="0" smtClean="0">
                <a:latin typeface="Times New Roman" pitchFamily="18" charset="0"/>
                <a:cs typeface="Times New Roman" pitchFamily="18" charset="0"/>
              </a:rPr>
              <a:t>Егор, у тебя недавно был день рождения. Что тебе подарили? </a:t>
            </a:r>
          </a:p>
          <a:p>
            <a:pPr>
              <a:buNone/>
            </a:pPr>
            <a:r>
              <a:rPr lang="ru-RU" sz="2400" dirty="0" smtClean="0">
                <a:latin typeface="Times New Roman" pitchFamily="18" charset="0"/>
                <a:cs typeface="Times New Roman" pitchFamily="18" charset="0"/>
              </a:rPr>
              <a:t>   -Родственники надарили мне приличную сумму. А тебе что подарили?</a:t>
            </a:r>
          </a:p>
          <a:p>
            <a:pPr>
              <a:buNone/>
            </a:pPr>
            <a:r>
              <a:rPr lang="ru-RU" sz="2400" dirty="0" smtClean="0">
                <a:latin typeface="Times New Roman" pitchFamily="18" charset="0"/>
                <a:cs typeface="Times New Roman" pitchFamily="18" charset="0"/>
              </a:rPr>
              <a:t>   -Тоже деньги. На женские мелкие расходы)))) А что ты себе купишь?</a:t>
            </a:r>
          </a:p>
          <a:p>
            <a:pPr>
              <a:buNone/>
            </a:pPr>
            <a:r>
              <a:rPr lang="ru-RU" sz="2400" dirty="0" smtClean="0">
                <a:latin typeface="Times New Roman" pitchFamily="18" charset="0"/>
                <a:cs typeface="Times New Roman" pitchFamily="18" charset="0"/>
              </a:rPr>
              <a:t>   -Я буду как Буратино «растить» деньги. После школы при поступлении они мне понадобятся больше!</a:t>
            </a:r>
          </a:p>
          <a:p>
            <a:pPr>
              <a:buNone/>
            </a:pPr>
            <a:r>
              <a:rPr lang="ru-RU" sz="2400" dirty="0" smtClean="0">
                <a:latin typeface="Times New Roman" pitchFamily="18" charset="0"/>
                <a:cs typeface="Times New Roman" pitchFamily="18" charset="0"/>
              </a:rPr>
              <a:t>   -Ты их закопаешь в огороде?</a:t>
            </a:r>
          </a:p>
          <a:p>
            <a:pPr>
              <a:buNone/>
            </a:pPr>
            <a:r>
              <a:rPr lang="ru-RU" sz="2400" dirty="0" smtClean="0">
                <a:latin typeface="Times New Roman" pitchFamily="18" charset="0"/>
                <a:cs typeface="Times New Roman" pitchFamily="18" charset="0"/>
              </a:rPr>
              <a:t>   -Нет! Я положу их на банковский счёт. Только вот пока не определился на какой.</a:t>
            </a:r>
          </a:p>
          <a:p>
            <a:pPr>
              <a:buNone/>
            </a:pPr>
            <a:r>
              <a:rPr lang="ru-RU" sz="2400" dirty="0" smtClean="0">
                <a:latin typeface="Times New Roman" pitchFamily="18" charset="0"/>
                <a:cs typeface="Times New Roman" pitchFamily="18" charset="0"/>
              </a:rPr>
              <a:t>   -Ух ты! И я хочу. Только мне надо будет снимать иногда  то на сумочку, то на кофточку.</a:t>
            </a:r>
          </a:p>
          <a:p>
            <a:pPr>
              <a:buNone/>
            </a:pPr>
            <a:r>
              <a:rPr lang="ru-RU" sz="2400" dirty="0" smtClean="0">
                <a:latin typeface="Times New Roman" pitchFamily="18" charset="0"/>
                <a:cs typeface="Times New Roman" pitchFamily="18" charset="0"/>
              </a:rPr>
              <a:t>   -Вероника, ну тогда слушай! Я уже интересовался условиями вкладов. Я выбрал РНКБ. Первое, что я искал и нашёл- генеральную лицензию.</a:t>
            </a:r>
            <a:endParaRPr lang="ru-RU" sz="24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7"/>
          <p:cNvSpPr>
            <a:spLocks noGrp="1"/>
          </p:cNvSpPr>
          <p:nvPr>
            <p:ph type="title"/>
          </p:nvPr>
        </p:nvSpPr>
        <p:spPr>
          <a:xfrm flipV="1">
            <a:off x="214282" y="-500089"/>
            <a:ext cx="8686800" cy="500090"/>
          </a:xfrm>
        </p:spPr>
        <p:txBody>
          <a:bodyPr>
            <a:normAutofit fontScale="90000"/>
          </a:bodyPr>
          <a:lstStyle/>
          <a:p>
            <a:endParaRPr lang="ru-RU"/>
          </a:p>
        </p:txBody>
      </p:sp>
      <p:pic>
        <p:nvPicPr>
          <p:cNvPr id="10" name="Содержимое 9" descr="C:\Users\User\Desktop\БАНК\Вклады\РНКБ Банк (ПАО)_files\Generalnaya_1.jpg"/>
          <p:cNvPicPr>
            <a:picLocks noGrp="1"/>
          </p:cNvPicPr>
          <p:nvPr>
            <p:ph idx="1"/>
          </p:nvPr>
        </p:nvPicPr>
        <p:blipFill>
          <a:blip r:embed="rId2"/>
          <a:srcRect/>
          <a:stretch>
            <a:fillRect/>
          </a:stretch>
        </p:blipFill>
        <p:spPr bwMode="auto">
          <a:xfrm>
            <a:off x="2071017" y="0"/>
            <a:ext cx="4849565" cy="685800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a:xfrm flipV="1">
            <a:off x="0" y="-357213"/>
            <a:ext cx="8988552" cy="357214"/>
          </a:xfrm>
        </p:spPr>
        <p:txBody>
          <a:bodyPr>
            <a:normAutofit fontScale="90000"/>
          </a:bodyPr>
          <a:lstStyle/>
          <a:p>
            <a:endParaRPr lang="ru-RU" dirty="0"/>
          </a:p>
        </p:txBody>
      </p:sp>
      <p:sp>
        <p:nvSpPr>
          <p:cNvPr id="7" name="Содержимое 6"/>
          <p:cNvSpPr>
            <a:spLocks noGrp="1"/>
          </p:cNvSpPr>
          <p:nvPr>
            <p:ph sz="half" idx="1"/>
          </p:nvPr>
        </p:nvSpPr>
        <p:spPr>
          <a:xfrm>
            <a:off x="0" y="0"/>
            <a:ext cx="5929322" cy="6858000"/>
          </a:xfrm>
        </p:spPr>
        <p:txBody>
          <a:bodyPr>
            <a:normAutofit fontScale="92500"/>
          </a:bodyPr>
          <a:lstStyle/>
          <a:p>
            <a:pPr>
              <a:buNone/>
            </a:pPr>
            <a:r>
              <a:rPr lang="ru-RU" sz="2600" dirty="0" smtClean="0">
                <a:latin typeface="Times New Roman" pitchFamily="18" charset="0"/>
                <a:cs typeface="Times New Roman" pitchFamily="18" charset="0"/>
              </a:rPr>
              <a:t>   -Егор, но как нам открыть счёт в банке?</a:t>
            </a:r>
          </a:p>
          <a:p>
            <a:pPr>
              <a:buNone/>
            </a:pPr>
            <a:r>
              <a:rPr lang="ru-RU" sz="2600" dirty="0" smtClean="0">
                <a:latin typeface="Times New Roman" pitchFamily="18" charset="0"/>
                <a:cs typeface="Times New Roman" pitchFamily="18" charset="0"/>
              </a:rPr>
              <a:t>   -Чтобы определить, кто и в каких случаях имеет право открывать вклад или карточный счет на имя несовершеннолетнего гражданина, и кто имеет право этим вкладом распоряжаться давайте, сначала обратимся к законодательству России.</a:t>
            </a:r>
            <a:br>
              <a:rPr lang="ru-RU" sz="2600" dirty="0" smtClean="0">
                <a:latin typeface="Times New Roman" pitchFamily="18" charset="0"/>
                <a:cs typeface="Times New Roman" pitchFamily="18" charset="0"/>
              </a:rPr>
            </a:br>
            <a:r>
              <a:rPr lang="ru-RU" sz="2600" dirty="0" smtClean="0">
                <a:latin typeface="Times New Roman" pitchFamily="18" charset="0"/>
                <a:cs typeface="Times New Roman" pitchFamily="18" charset="0"/>
              </a:rPr>
              <a:t/>
            </a:r>
            <a:br>
              <a:rPr lang="ru-RU" sz="2600" dirty="0" smtClean="0">
                <a:latin typeface="Times New Roman" pitchFamily="18" charset="0"/>
                <a:cs typeface="Times New Roman" pitchFamily="18" charset="0"/>
              </a:rPr>
            </a:br>
            <a:r>
              <a:rPr lang="ru-RU" sz="2600" dirty="0" smtClean="0">
                <a:latin typeface="Times New Roman" pitchFamily="18" charset="0"/>
                <a:cs typeface="Times New Roman" pitchFamily="18" charset="0"/>
              </a:rPr>
              <a:t>Гражданским Кодексом РФ (ГК РФ) от 26.01.1996 N 14-ФЗ устанавливаются периоды жизни человека, в процессе которых несовершеннолетние граждане переходят от одной фазы дееспособности к другой. Там же определяются и их права. Вот эти три периода жизни и дееспособности:</a:t>
            </a:r>
          </a:p>
          <a:p>
            <a:endParaRPr lang="ru-RU" dirty="0"/>
          </a:p>
        </p:txBody>
      </p:sp>
      <p:pic>
        <p:nvPicPr>
          <p:cNvPr id="9" name="Содержимое 8" descr="C:\Users\User\Desktop\БАНК\Вклады\РНКБ Банк (ПАО)_files\news_15_01_2019(1).jpg"/>
          <p:cNvPicPr>
            <a:picLocks noGrp="1"/>
          </p:cNvPicPr>
          <p:nvPr>
            <p:ph sz="half" idx="2"/>
          </p:nvPr>
        </p:nvPicPr>
        <p:blipFill>
          <a:blip r:embed="rId2"/>
          <a:srcRect/>
          <a:stretch>
            <a:fillRect/>
          </a:stretch>
        </p:blipFill>
        <p:spPr bwMode="auto">
          <a:xfrm>
            <a:off x="5929322" y="0"/>
            <a:ext cx="3214678" cy="1905000"/>
          </a:xfrm>
          <a:prstGeom prst="rect">
            <a:avLst/>
          </a:prstGeom>
          <a:noFill/>
          <a:ln w="9525">
            <a:noFill/>
            <a:miter lim="800000"/>
            <a:headEnd/>
            <a:tailEnd/>
          </a:ln>
        </p:spPr>
      </p:pic>
      <p:pic>
        <p:nvPicPr>
          <p:cNvPr id="10" name="Рисунок 9" descr="C:\Users\User\Desktop\БАНК\Вклады\РНКБ Банк (ПАО)_files\news_12_02_2019_2(1).jpg"/>
          <p:cNvPicPr/>
          <p:nvPr/>
        </p:nvPicPr>
        <p:blipFill>
          <a:blip r:embed="rId3"/>
          <a:srcRect/>
          <a:stretch>
            <a:fillRect/>
          </a:stretch>
        </p:blipFill>
        <p:spPr bwMode="auto">
          <a:xfrm>
            <a:off x="6000760" y="1928803"/>
            <a:ext cx="3143240" cy="1928826"/>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rot="10800000">
            <a:off x="304800" y="-642965"/>
            <a:ext cx="8686800" cy="142876"/>
          </a:xfrm>
        </p:spPr>
        <p:txBody>
          <a:bodyPr>
            <a:normAutofit fontScale="90000"/>
          </a:bodyPr>
          <a:lstStyle/>
          <a:p>
            <a:endParaRPr lang="ru-RU" dirty="0"/>
          </a:p>
        </p:txBody>
      </p:sp>
      <p:sp>
        <p:nvSpPr>
          <p:cNvPr id="6" name="Содержимое 5"/>
          <p:cNvSpPr>
            <a:spLocks noGrp="1"/>
          </p:cNvSpPr>
          <p:nvPr>
            <p:ph idx="1"/>
          </p:nvPr>
        </p:nvSpPr>
        <p:spPr>
          <a:xfrm>
            <a:off x="0" y="0"/>
            <a:ext cx="9144000" cy="6858000"/>
          </a:xfrm>
        </p:spPr>
        <p:txBody>
          <a:bodyPr>
            <a:normAutofit fontScale="47500" lnSpcReduction="20000"/>
          </a:bodyPr>
          <a:lstStyle/>
          <a:p>
            <a:pPr lvl="0"/>
            <a:r>
              <a:rPr lang="ru-RU" sz="4400" b="1" dirty="0" smtClean="0">
                <a:latin typeface="Times New Roman" pitchFamily="18" charset="0"/>
                <a:cs typeface="Times New Roman" pitchFamily="18" charset="0"/>
              </a:rPr>
              <a:t>дееспособность малолетних</a:t>
            </a:r>
            <a:r>
              <a:rPr lang="ru-RU" sz="4400" dirty="0" smtClean="0">
                <a:latin typeface="Times New Roman" pitchFamily="18" charset="0"/>
                <a:cs typeface="Times New Roman" pitchFamily="18" charset="0"/>
              </a:rPr>
              <a:t> – это возраст до 14 лет. Согласно п.1 ст. 28 ГК РФ за несовершеннолетних, не достигших четырнадцати лет (малолетних), сделки могут совершать от их имени только их родители, усыновители или опекуны. Законом допускаются незначительные сделки малолетних граждан, которые однако не касаются работы с банками; </a:t>
            </a:r>
          </a:p>
          <a:p>
            <a:pPr lvl="0"/>
            <a:r>
              <a:rPr lang="ru-RU" sz="4400" b="1" dirty="0" smtClean="0">
                <a:latin typeface="Times New Roman" pitchFamily="18" charset="0"/>
                <a:cs typeface="Times New Roman" pitchFamily="18" charset="0"/>
              </a:rPr>
              <a:t>частичная дееспособность</a:t>
            </a:r>
            <a:r>
              <a:rPr lang="ru-RU" sz="4400" dirty="0" smtClean="0">
                <a:latin typeface="Times New Roman" pitchFamily="18" charset="0"/>
                <a:cs typeface="Times New Roman" pitchFamily="18" charset="0"/>
              </a:rPr>
              <a:t> несовершеннолетних - наступает в возрасте от 14 до 18 лет. Согласно п.1 и ст. 26 ГК РФ несовершеннолетние в возрасте от четырнадцати до восемнадцати лет совершают сделки с письменного согласия своих законных представителей - родителей, усыновителей или попечителя. Однако, на основании пункта 2 этой же 26-й статьи ГК РФ несовершеннолетние граждане в возрасте от четырнадцати до восемнадцати лет </a:t>
            </a:r>
            <a:r>
              <a:rPr lang="ru-RU" sz="4400" b="1" dirty="0" smtClean="0">
                <a:latin typeface="Times New Roman" pitchFamily="18" charset="0"/>
                <a:cs typeface="Times New Roman" pitchFamily="18" charset="0"/>
              </a:rPr>
              <a:t>вправе самостоятельно</a:t>
            </a:r>
            <a:r>
              <a:rPr lang="ru-RU" sz="4400" dirty="0" smtClean="0">
                <a:latin typeface="Times New Roman" pitchFamily="18" charset="0"/>
                <a:cs typeface="Times New Roman" pitchFamily="18" charset="0"/>
              </a:rPr>
              <a:t>, без согласия родителей, усыновителей и попечителя распоряжаться своими заработком, стипендией и иными доходами, а также вносить вклады в кредитные учреждения и распоряжаться ими;</a:t>
            </a:r>
          </a:p>
          <a:p>
            <a:pPr lvl="0"/>
            <a:r>
              <a:rPr lang="ru-RU" sz="4400" b="1" dirty="0" smtClean="0">
                <a:latin typeface="Times New Roman" pitchFamily="18" charset="0"/>
                <a:cs typeface="Times New Roman" pitchFamily="18" charset="0"/>
              </a:rPr>
              <a:t>полная дееспособность</a:t>
            </a:r>
            <a:r>
              <a:rPr lang="ru-RU" sz="4400" dirty="0" smtClean="0">
                <a:latin typeface="Times New Roman" pitchFamily="18" charset="0"/>
                <a:cs typeface="Times New Roman" pitchFamily="18" charset="0"/>
              </a:rPr>
              <a:t> наступает по достижении гражданином 18 лет, что закреплено п. 1 ст. 21 ГК РФ. Иногда полная дееспособность гражданина может быть объявлена по достижении им 16 лет. Это допускается в соответствии п.1 ст. 27, когда несовершеннолетний работает по трудовому договору, в том числе по контракту, или с согласия родителей, усыновителей или попечителя занимается предпринимательской деятельностью. Решение о дееспособности с 16 лет принимается органами опеки и попечительства (с согласия обоих родителей, усыновителей или попечителя) либо по решению суда</a:t>
            </a:r>
          </a:p>
          <a:p>
            <a:pPr lvl="0"/>
            <a:r>
              <a:rPr lang="ru-RU" sz="4400" dirty="0" smtClean="0">
                <a:latin typeface="Times New Roman" pitchFamily="18" charset="0"/>
                <a:cs typeface="Times New Roman" pitchFamily="18" charset="0"/>
              </a:rPr>
              <a:t>-Вероника, давай проанализируем, какой вклад выбрать.</a:t>
            </a:r>
          </a:p>
          <a:p>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0" y="0"/>
            <a:ext cx="8991600" cy="857232"/>
          </a:xfrm>
        </p:spPr>
        <p:txBody>
          <a:bodyPr>
            <a:normAutofit fontScale="90000"/>
          </a:bodyPr>
          <a:lstStyle/>
          <a:p>
            <a:pPr algn="ctr"/>
            <a:r>
              <a:rPr lang="ru-RU" sz="2200" dirty="0" smtClean="0">
                <a:latin typeface="Times New Roman" pitchFamily="18" charset="0"/>
                <a:cs typeface="Times New Roman" pitchFamily="18" charset="0"/>
              </a:rPr>
              <a:t/>
            </a:r>
            <a:br>
              <a:rPr lang="ru-RU" sz="2200" dirty="0" smtClean="0">
                <a:latin typeface="Times New Roman" pitchFamily="18" charset="0"/>
                <a:cs typeface="Times New Roman" pitchFamily="18" charset="0"/>
              </a:rPr>
            </a:br>
            <a:r>
              <a:rPr lang="ru-RU" sz="2200" dirty="0" smtClean="0">
                <a:latin typeface="Times New Roman" pitchFamily="18" charset="0"/>
                <a:cs typeface="Times New Roman" pitchFamily="18" charset="0"/>
              </a:rPr>
              <a:t/>
            </a:r>
            <a:br>
              <a:rPr lang="ru-RU" sz="2200" dirty="0" smtClean="0">
                <a:latin typeface="Times New Roman" pitchFamily="18" charset="0"/>
                <a:cs typeface="Times New Roman" pitchFamily="18" charset="0"/>
              </a:rPr>
            </a:br>
            <a:r>
              <a:rPr lang="ru-RU" sz="2200" dirty="0" smtClean="0">
                <a:latin typeface="Times New Roman" pitchFamily="18" charset="0"/>
                <a:cs typeface="Times New Roman" pitchFamily="18" charset="0"/>
              </a:rPr>
              <a:t/>
            </a:r>
            <a:br>
              <a:rPr lang="ru-RU" sz="2200" dirty="0" smtClean="0">
                <a:latin typeface="Times New Roman" pitchFamily="18" charset="0"/>
                <a:cs typeface="Times New Roman" pitchFamily="18" charset="0"/>
              </a:rPr>
            </a:br>
            <a:r>
              <a:rPr lang="ru-RU" sz="2200" dirty="0" smtClean="0">
                <a:latin typeface="Times New Roman" pitchFamily="18" charset="0"/>
                <a:cs typeface="Times New Roman" pitchFamily="18" charset="0"/>
              </a:rPr>
              <a:t/>
            </a:r>
            <a:br>
              <a:rPr lang="ru-RU" sz="2200" dirty="0" smtClean="0">
                <a:latin typeface="Times New Roman" pitchFamily="18" charset="0"/>
                <a:cs typeface="Times New Roman" pitchFamily="18" charset="0"/>
              </a:rPr>
            </a:br>
            <a:r>
              <a:rPr lang="ru-RU" sz="2200" dirty="0" smtClean="0">
                <a:latin typeface="Times New Roman" pitchFamily="18" charset="0"/>
                <a:cs typeface="Times New Roman" pitchFamily="18" charset="0"/>
              </a:rPr>
              <a:t/>
            </a:r>
            <a:br>
              <a:rPr lang="ru-RU" sz="2200" dirty="0" smtClean="0">
                <a:latin typeface="Times New Roman" pitchFamily="18" charset="0"/>
                <a:cs typeface="Times New Roman" pitchFamily="18" charset="0"/>
              </a:rPr>
            </a:br>
            <a:r>
              <a:rPr lang="ru-RU" sz="2200" b="1" u="sng" dirty="0" smtClean="0">
                <a:solidFill>
                  <a:srgbClr val="00B050"/>
                </a:solidFill>
                <a:latin typeface="Times New Roman" pitchFamily="18" charset="0"/>
                <a:cs typeface="Times New Roman" pitchFamily="18" charset="0"/>
              </a:rPr>
              <a:t>Вклад «Растущий %»</a:t>
            </a:r>
            <a:r>
              <a:rPr lang="ru-RU" sz="2200" dirty="0" smtClean="0">
                <a:latin typeface="Times New Roman" pitchFamily="18" charset="0"/>
                <a:cs typeface="Times New Roman" pitchFamily="18" charset="0"/>
              </a:rPr>
              <a:t/>
            </a:r>
            <a:br>
              <a:rPr lang="ru-RU" sz="2200" dirty="0" smtClean="0">
                <a:latin typeface="Times New Roman" pitchFamily="18" charset="0"/>
                <a:cs typeface="Times New Roman" pitchFamily="18" charset="0"/>
              </a:rPr>
            </a:br>
            <a:r>
              <a:rPr lang="ru-RU" sz="2200" dirty="0" smtClean="0">
                <a:latin typeface="Times New Roman" pitchFamily="18" charset="0"/>
                <a:cs typeface="Times New Roman" pitchFamily="18" charset="0"/>
              </a:rPr>
              <a:t>Срочный вклад в рублях РФ с процентной ставкой, растущей каждые 150 дней. </a:t>
            </a:r>
            <a:br>
              <a:rPr lang="ru-RU" sz="2200" dirty="0" smtClean="0">
                <a:latin typeface="Times New Roman" pitchFamily="18" charset="0"/>
                <a:cs typeface="Times New Roman" pitchFamily="18" charset="0"/>
              </a:rPr>
            </a:br>
            <a:r>
              <a:rPr lang="ru-RU" dirty="0" smtClean="0"/>
              <a:t/>
            </a:r>
            <a:br>
              <a:rPr lang="ru-RU" dirty="0" smtClean="0"/>
            </a:br>
            <a:r>
              <a:rPr lang="ru-RU" dirty="0" smtClean="0"/>
              <a:t/>
            </a:r>
            <a:br>
              <a:rPr lang="ru-RU" dirty="0" smtClean="0"/>
            </a:br>
            <a:endParaRPr lang="ru-RU" dirty="0"/>
          </a:p>
        </p:txBody>
      </p:sp>
      <p:pic>
        <p:nvPicPr>
          <p:cNvPr id="6" name="Содержимое 5" descr="https://www.rncb.ru/upload/2018/fiz-lica/vklady/rastushiy-procent/rastyshy.png"/>
          <p:cNvPicPr>
            <a:picLocks noGrp="1"/>
          </p:cNvPicPr>
          <p:nvPr>
            <p:ph idx="1"/>
          </p:nvPr>
        </p:nvPicPr>
        <p:blipFill>
          <a:blip r:embed="rId2"/>
          <a:srcRect/>
          <a:stretch>
            <a:fillRect/>
          </a:stretch>
        </p:blipFill>
        <p:spPr bwMode="auto">
          <a:xfrm>
            <a:off x="142844" y="785794"/>
            <a:ext cx="2478421" cy="1928444"/>
          </a:xfrm>
          <a:prstGeom prst="rect">
            <a:avLst/>
          </a:prstGeom>
          <a:noFill/>
          <a:ln w="9525">
            <a:noFill/>
            <a:miter lim="800000"/>
            <a:headEnd/>
            <a:tailEnd/>
          </a:ln>
        </p:spPr>
      </p:pic>
      <p:sp>
        <p:nvSpPr>
          <p:cNvPr id="17" name="Прямоугольник 16"/>
          <p:cNvSpPr/>
          <p:nvPr/>
        </p:nvSpPr>
        <p:spPr>
          <a:xfrm>
            <a:off x="2571736" y="1071546"/>
            <a:ext cx="2879351" cy="461665"/>
          </a:xfrm>
          <a:prstGeom prst="rect">
            <a:avLst/>
          </a:prstGeom>
        </p:spPr>
        <p:txBody>
          <a:bodyPr wrap="square">
            <a:spAutoFit/>
          </a:bodyPr>
          <a:lstStyle/>
          <a:p>
            <a:r>
              <a:rPr lang="ru-RU" sz="2400" u="sng" dirty="0">
                <a:latin typeface="Times New Roman" pitchFamily="18" charset="0"/>
                <a:cs typeface="Times New Roman" pitchFamily="18" charset="0"/>
              </a:rPr>
              <a:t>Плюсы </a:t>
            </a:r>
            <a:r>
              <a:rPr lang="ru-RU" sz="2400" u="sng" dirty="0" smtClean="0">
                <a:latin typeface="Times New Roman" pitchFamily="18" charset="0"/>
                <a:cs typeface="Times New Roman" pitchFamily="18" charset="0"/>
              </a:rPr>
              <a:t>вклада:</a:t>
            </a:r>
            <a:endParaRPr lang="ru-RU" sz="2400" u="sng" dirty="0">
              <a:latin typeface="Times New Roman" pitchFamily="18" charset="0"/>
              <a:cs typeface="Times New Roman" pitchFamily="18" charset="0"/>
            </a:endParaRPr>
          </a:p>
        </p:txBody>
      </p:sp>
      <p:sp>
        <p:nvSpPr>
          <p:cNvPr id="18" name="Прямоугольник 17"/>
          <p:cNvSpPr/>
          <p:nvPr/>
        </p:nvSpPr>
        <p:spPr>
          <a:xfrm>
            <a:off x="2500298" y="1357298"/>
            <a:ext cx="6643702" cy="1200329"/>
          </a:xfrm>
          <a:prstGeom prst="rect">
            <a:avLst/>
          </a:prstGeom>
        </p:spPr>
        <p:txBody>
          <a:bodyPr wrap="square">
            <a:spAutoFit/>
          </a:bodyPr>
          <a:lstStyle/>
          <a:p>
            <a:r>
              <a:rPr lang="ru-RU" sz="2400" dirty="0" smtClean="0">
                <a:latin typeface="Times New Roman" pitchFamily="18" charset="0"/>
                <a:cs typeface="Times New Roman" pitchFamily="18" charset="0"/>
              </a:rPr>
              <a:t>-срок </a:t>
            </a:r>
            <a:r>
              <a:rPr lang="ru-RU" sz="2400" dirty="0">
                <a:latin typeface="Times New Roman" pitchFamily="18" charset="0"/>
                <a:cs typeface="Times New Roman" pitchFamily="18" charset="0"/>
              </a:rPr>
              <a:t>вклада – 450 дней, разделенный </a:t>
            </a:r>
            <a:r>
              <a:rPr lang="ru-RU" sz="2400" dirty="0" smtClean="0">
                <a:latin typeface="Times New Roman" pitchFamily="18" charset="0"/>
                <a:cs typeface="Times New Roman" pitchFamily="18" charset="0"/>
              </a:rPr>
              <a:t>на 3 </a:t>
            </a:r>
            <a:r>
              <a:rPr lang="ru-RU" sz="2400" dirty="0">
                <a:latin typeface="Times New Roman" pitchFamily="18" charset="0"/>
                <a:cs typeface="Times New Roman" pitchFamily="18" charset="0"/>
              </a:rPr>
              <a:t>периода по 150 дней, для каждого периода установлена своя процентная </a:t>
            </a:r>
            <a:r>
              <a:rPr lang="ru-RU" sz="2400" dirty="0" smtClean="0">
                <a:latin typeface="Times New Roman" pitchFamily="18" charset="0"/>
                <a:cs typeface="Times New Roman" pitchFamily="18" charset="0"/>
              </a:rPr>
              <a:t>ставка.</a:t>
            </a:r>
            <a:endParaRPr lang="ru-RU" sz="2400" dirty="0">
              <a:latin typeface="Times New Roman" pitchFamily="18" charset="0"/>
              <a:cs typeface="Times New Roman" pitchFamily="18" charset="0"/>
            </a:endParaRPr>
          </a:p>
        </p:txBody>
      </p:sp>
      <p:sp>
        <p:nvSpPr>
          <p:cNvPr id="19" name="Прямоугольник 18"/>
          <p:cNvSpPr/>
          <p:nvPr/>
        </p:nvSpPr>
        <p:spPr>
          <a:xfrm>
            <a:off x="2214546" y="2285992"/>
            <a:ext cx="6715172" cy="1200329"/>
          </a:xfrm>
          <a:prstGeom prst="rect">
            <a:avLst/>
          </a:prstGeom>
        </p:spPr>
        <p:txBody>
          <a:bodyPr wrap="square">
            <a:spAutoFit/>
          </a:bodyPr>
          <a:lstStyle/>
          <a:p>
            <a:endParaRPr lang="ru-RU" sz="2400" dirty="0" smtClean="0">
              <a:latin typeface="Times New Roman" pitchFamily="18" charset="0"/>
              <a:cs typeface="Times New Roman" pitchFamily="18" charset="0"/>
            </a:endParaRPr>
          </a:p>
          <a:p>
            <a:r>
              <a:rPr lang="ru-RU" sz="2400" dirty="0" smtClean="0">
                <a:latin typeface="Times New Roman" pitchFamily="18" charset="0"/>
                <a:cs typeface="Times New Roman" pitchFamily="18" charset="0"/>
              </a:rPr>
              <a:t>-выплата </a:t>
            </a:r>
            <a:r>
              <a:rPr lang="ru-RU" sz="2400" dirty="0">
                <a:latin typeface="Times New Roman" pitchFamily="18" charset="0"/>
                <a:cs typeface="Times New Roman" pitchFamily="18" charset="0"/>
              </a:rPr>
              <a:t>процентов каждые 30 дней на счет / банковскую расчетную карту клиента</a:t>
            </a:r>
          </a:p>
        </p:txBody>
      </p:sp>
      <p:sp>
        <p:nvSpPr>
          <p:cNvPr id="20" name="Прямоугольник 19"/>
          <p:cNvSpPr/>
          <p:nvPr/>
        </p:nvSpPr>
        <p:spPr>
          <a:xfrm>
            <a:off x="2285985" y="3429001"/>
            <a:ext cx="6858016" cy="461665"/>
          </a:xfrm>
          <a:prstGeom prst="rect">
            <a:avLst/>
          </a:prstGeom>
        </p:spPr>
        <p:txBody>
          <a:bodyPr wrap="square">
            <a:spAutoFit/>
          </a:bodyPr>
          <a:lstStyle/>
          <a:p>
            <a:r>
              <a:rPr lang="ru-RU" sz="2400" dirty="0" smtClean="0">
                <a:latin typeface="Times New Roman" pitchFamily="18" charset="0"/>
                <a:cs typeface="Times New Roman" pitchFamily="18" charset="0"/>
              </a:rPr>
              <a:t>-льготные </a:t>
            </a:r>
            <a:r>
              <a:rPr lang="ru-RU" sz="2400" dirty="0">
                <a:latin typeface="Times New Roman" pitchFamily="18" charset="0"/>
                <a:cs typeface="Times New Roman" pitchFamily="18" charset="0"/>
              </a:rPr>
              <a:t>условия расторжения вклада</a:t>
            </a:r>
          </a:p>
        </p:txBody>
      </p:sp>
      <p:sp>
        <p:nvSpPr>
          <p:cNvPr id="19466" name="Rectangle 10"/>
          <p:cNvSpPr>
            <a:spLocks noChangeArrowheads="1"/>
          </p:cNvSpPr>
          <p:nvPr/>
        </p:nvSpPr>
        <p:spPr bwMode="auto">
          <a:xfrm>
            <a:off x="0" y="3786190"/>
            <a:ext cx="9144000"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kumimoji="0" lang="ru-RU" sz="2400" b="0" i="0" u="sng" strike="noStrike" cap="none" normalizeH="0" baseline="0" dirty="0" smtClean="0">
                <a:ln>
                  <a:noFill/>
                </a:ln>
                <a:solidFill>
                  <a:srgbClr val="333333"/>
                </a:solidFill>
                <a:effectLst/>
                <a:latin typeface="Times New Roman" pitchFamily="18" charset="0"/>
                <a:ea typeface="Times New Roman" pitchFamily="18" charset="0"/>
                <a:cs typeface="Times New Roman" pitchFamily="18" charset="0"/>
              </a:rPr>
              <a:t>Дополнительные возможности</a:t>
            </a:r>
            <a:r>
              <a:rPr kumimoji="0" lang="ru-RU" sz="2400" b="0" i="0" u="none" strike="noStrike" cap="none" normalizeH="0" baseline="0" dirty="0" smtClean="0">
                <a:ln>
                  <a:noFill/>
                </a:ln>
                <a:solidFill>
                  <a:srgbClr val="333333"/>
                </a:solidFill>
                <a:effectLst/>
                <a:latin typeface="Times New Roman" pitchFamily="18" charset="0"/>
                <a:ea typeface="Times New Roman" pitchFamily="18" charset="0"/>
                <a:cs typeface="Times New Roman" pitchFamily="18" charset="0"/>
              </a:rPr>
              <a:t>:</a:t>
            </a:r>
          </a:p>
          <a:p>
            <a:pPr lvl="0" fontAlgn="base">
              <a:spcBef>
                <a:spcPct val="0"/>
              </a:spcBef>
              <a:spcAft>
                <a:spcPct val="0"/>
              </a:spcAft>
            </a:pPr>
            <a:r>
              <a:rPr lang="ru-RU" sz="2400" dirty="0">
                <a:solidFill>
                  <a:srgbClr val="333333"/>
                </a:solidFill>
                <a:latin typeface="Times New Roman" pitchFamily="18" charset="0"/>
                <a:cs typeface="Times New Roman" pitchFamily="18" charset="0"/>
              </a:rPr>
              <a:t>-</a:t>
            </a:r>
            <a:r>
              <a:rPr lang="ru-RU" sz="2400" dirty="0" smtClean="0">
                <a:latin typeface="Times New Roman" pitchFamily="18" charset="0"/>
                <a:cs typeface="Times New Roman" pitchFamily="18" charset="0"/>
              </a:rPr>
              <a:t>оформление </a:t>
            </a:r>
            <a:r>
              <a:rPr lang="ru-RU" sz="2400" dirty="0">
                <a:latin typeface="Times New Roman" pitchFamily="18" charset="0"/>
                <a:cs typeface="Times New Roman" pitchFamily="18" charset="0"/>
              </a:rPr>
              <a:t>вклада в</a:t>
            </a:r>
            <a:r>
              <a:rPr lang="ru-RU" sz="2400" dirty="0">
                <a:solidFill>
                  <a:srgbClr val="002060"/>
                </a:solidFill>
                <a:latin typeface="Times New Roman" pitchFamily="18" charset="0"/>
                <a:cs typeface="Times New Roman" pitchFamily="18" charset="0"/>
              </a:rPr>
              <a:t> </a:t>
            </a:r>
            <a:r>
              <a:rPr lang="ru-RU" sz="2400" dirty="0" err="1" smtClean="0">
                <a:latin typeface="Times New Roman" pitchFamily="18" charset="0"/>
                <a:cs typeface="Times New Roman" pitchFamily="18" charset="0"/>
              </a:rPr>
              <a:t>интернет-банке</a:t>
            </a:r>
            <a:r>
              <a:rPr lang="ru-RU" sz="2400" dirty="0" smtClean="0">
                <a:latin typeface="Times New Roman" pitchFamily="18" charset="0"/>
                <a:cs typeface="Times New Roman" pitchFamily="18" charset="0"/>
              </a:rPr>
              <a:t> и</a:t>
            </a:r>
            <a:r>
              <a:rPr lang="ru-RU" sz="2400" dirty="0">
                <a:solidFill>
                  <a:srgbClr val="002060"/>
                </a:solidFill>
                <a:latin typeface="Times New Roman" pitchFamily="18" charset="0"/>
                <a:cs typeface="Times New Roman" pitchFamily="18" charset="0"/>
              </a:rPr>
              <a:t> </a:t>
            </a:r>
            <a:r>
              <a:rPr lang="ru-RU" sz="2400" dirty="0" smtClean="0">
                <a:latin typeface="Times New Roman" pitchFamily="18" charset="0"/>
                <a:cs typeface="Times New Roman" pitchFamily="18" charset="0"/>
              </a:rPr>
              <a:t>мобильном приложении</a:t>
            </a:r>
          </a:p>
          <a:p>
            <a:pPr lvl="0" fontAlgn="base">
              <a:spcBef>
                <a:spcPct val="0"/>
              </a:spcBef>
              <a:spcAft>
                <a:spcPct val="0"/>
              </a:spcAft>
            </a:pPr>
            <a:r>
              <a:rPr lang="ru-RU" sz="2400" dirty="0">
                <a:latin typeface="Times New Roman" pitchFamily="18" charset="0"/>
                <a:cs typeface="Times New Roman" pitchFamily="18" charset="0"/>
              </a:rPr>
              <a:t>-</a:t>
            </a:r>
            <a:r>
              <a:rPr lang="ru-RU" sz="2400" dirty="0" smtClean="0">
                <a:latin typeface="Times New Roman" pitchFamily="18" charset="0"/>
                <a:cs typeface="Times New Roman" pitchFamily="18" charset="0"/>
              </a:rPr>
              <a:t>оформление </a:t>
            </a:r>
            <a:r>
              <a:rPr lang="ru-RU" sz="2400" dirty="0">
                <a:latin typeface="Times New Roman" pitchFamily="18" charset="0"/>
                <a:cs typeface="Times New Roman" pitchFamily="18" charset="0"/>
              </a:rPr>
              <a:t>доверенностей на физических лиц для распоряжения </a:t>
            </a:r>
            <a:r>
              <a:rPr lang="ru-RU" sz="2400" dirty="0" smtClean="0">
                <a:latin typeface="Times New Roman" pitchFamily="18" charset="0"/>
                <a:cs typeface="Times New Roman" pitchFamily="18" charset="0"/>
              </a:rPr>
              <a:t>вклада</a:t>
            </a:r>
          </a:p>
          <a:p>
            <a:pPr lvl="0" fontAlgn="base">
              <a:spcBef>
                <a:spcPct val="0"/>
              </a:spcBef>
              <a:spcAft>
                <a:spcPct val="0"/>
              </a:spcAft>
            </a:pPr>
            <a:r>
              <a:rPr lang="ru-RU" sz="2400" dirty="0">
                <a:latin typeface="Times New Roman" pitchFamily="18" charset="0"/>
                <a:cs typeface="Times New Roman" pitchFamily="18" charset="0"/>
              </a:rPr>
              <a:t>-</a:t>
            </a:r>
            <a:r>
              <a:rPr lang="ru-RU" sz="2400" dirty="0" smtClean="0">
                <a:latin typeface="Times New Roman" pitchFamily="18" charset="0"/>
                <a:cs typeface="Times New Roman" pitchFamily="18" charset="0"/>
              </a:rPr>
              <a:t>бесплатное </a:t>
            </a:r>
            <a:r>
              <a:rPr lang="ru-RU" sz="2400" dirty="0">
                <a:latin typeface="Times New Roman" pitchFamily="18" charset="0"/>
                <a:cs typeface="Times New Roman" pitchFamily="18" charset="0"/>
              </a:rPr>
              <a:t>подключение и использование Интернет-банка РНКБ и Мобильного приложения для получения полной информации о текущем состоянии вклада, осуществление операций по вкладу в режиме реального времени</a:t>
            </a:r>
            <a:endParaRPr kumimoji="0" lang="ru-RU" sz="2400" b="0" i="0" u="none" strike="noStrike" cap="none" normalizeH="0" baseline="0" dirty="0" smtClean="0">
              <a:ln>
                <a:noFill/>
              </a:ln>
              <a:effectLst/>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 y="-2071727"/>
            <a:ext cx="8991599" cy="71439"/>
          </a:xfrm>
        </p:spPr>
        <p:txBody>
          <a:bodyPr>
            <a:normAutofit fontScale="90000"/>
          </a:bodyPr>
          <a:lstStyle/>
          <a:p>
            <a:endParaRPr lang="ru-RU" dirty="0"/>
          </a:p>
        </p:txBody>
      </p:sp>
      <p:sp>
        <p:nvSpPr>
          <p:cNvPr id="3" name="Содержимое 2"/>
          <p:cNvSpPr>
            <a:spLocks noGrp="1"/>
          </p:cNvSpPr>
          <p:nvPr>
            <p:ph idx="1"/>
          </p:nvPr>
        </p:nvSpPr>
        <p:spPr>
          <a:xfrm>
            <a:off x="0" y="0"/>
            <a:ext cx="9144000" cy="6858000"/>
          </a:xfrm>
        </p:spPr>
        <p:txBody>
          <a:bodyPr/>
          <a:lstStyle/>
          <a:p>
            <a:pPr algn="ctr">
              <a:buNone/>
            </a:pPr>
            <a:r>
              <a:rPr lang="ru-RU" sz="2400" dirty="0" smtClean="0">
                <a:latin typeface="Times New Roman" pitchFamily="18" charset="0"/>
                <a:cs typeface="Times New Roman" pitchFamily="18" charset="0"/>
              </a:rPr>
              <a:t>Процентные ставки по вкладу «Растущий %»:</a:t>
            </a:r>
          </a:p>
          <a:p>
            <a:pPr>
              <a:buNone/>
            </a:pPr>
            <a:r>
              <a:rPr lang="ru-RU" sz="2400" dirty="0" smtClean="0">
                <a:latin typeface="Times New Roman" pitchFamily="18" charset="0"/>
                <a:cs typeface="Times New Roman" pitchFamily="18" charset="0"/>
              </a:rPr>
              <a:t>Табл.1</a:t>
            </a:r>
          </a:p>
          <a:p>
            <a:pPr algn="ctr">
              <a:buNone/>
            </a:pPr>
            <a:endParaRPr lang="ru-RU" sz="2400" dirty="0" smtClean="0">
              <a:latin typeface="Times New Roman" pitchFamily="18" charset="0"/>
              <a:cs typeface="Times New Roman" pitchFamily="18" charset="0"/>
            </a:endParaRPr>
          </a:p>
          <a:p>
            <a:endParaRPr lang="ru-RU" sz="2400" dirty="0" smtClean="0">
              <a:latin typeface="Times New Roman" pitchFamily="18" charset="0"/>
              <a:cs typeface="Times New Roman" pitchFamily="18" charset="0"/>
            </a:endParaRPr>
          </a:p>
          <a:p>
            <a:endParaRPr lang="ru-RU" sz="2400" dirty="0" smtClean="0">
              <a:latin typeface="Times New Roman" pitchFamily="18" charset="0"/>
              <a:cs typeface="Times New Roman" pitchFamily="18" charset="0"/>
            </a:endParaRPr>
          </a:p>
          <a:p>
            <a:endParaRPr lang="ru-RU" sz="2400" dirty="0" smtClean="0">
              <a:latin typeface="Times New Roman" pitchFamily="18" charset="0"/>
              <a:cs typeface="Times New Roman" pitchFamily="18" charset="0"/>
            </a:endParaRPr>
          </a:p>
          <a:p>
            <a:endParaRPr lang="ru-RU" sz="2400" dirty="0" smtClean="0">
              <a:latin typeface="Times New Roman" pitchFamily="18" charset="0"/>
              <a:cs typeface="Times New Roman" pitchFamily="18" charset="0"/>
            </a:endParaRPr>
          </a:p>
          <a:p>
            <a:endParaRPr lang="ru-RU" sz="2400" dirty="0" smtClean="0">
              <a:latin typeface="Times New Roman" pitchFamily="18" charset="0"/>
              <a:cs typeface="Times New Roman" pitchFamily="18" charset="0"/>
            </a:endParaRPr>
          </a:p>
          <a:p>
            <a:endParaRPr lang="ru-RU" sz="2400" dirty="0" smtClean="0">
              <a:latin typeface="Times New Roman" pitchFamily="18" charset="0"/>
              <a:cs typeface="Times New Roman" pitchFamily="18" charset="0"/>
            </a:endParaRPr>
          </a:p>
          <a:p>
            <a:endParaRPr lang="ru-RU" sz="2400" dirty="0" smtClean="0">
              <a:latin typeface="Times New Roman" pitchFamily="18" charset="0"/>
              <a:cs typeface="Times New Roman" pitchFamily="18" charset="0"/>
            </a:endParaRPr>
          </a:p>
          <a:p>
            <a:pPr>
              <a:buNone/>
            </a:pPr>
            <a:endParaRPr lang="ru-RU" sz="2400" dirty="0" smtClean="0">
              <a:latin typeface="Times New Roman" pitchFamily="18" charset="0"/>
              <a:cs typeface="Times New Roman" pitchFamily="18" charset="0"/>
            </a:endParaRPr>
          </a:p>
          <a:p>
            <a:pPr>
              <a:buNone/>
            </a:pPr>
            <a:endParaRPr lang="ru-RU" sz="2400" dirty="0" smtClean="0">
              <a:latin typeface="Times New Roman" pitchFamily="18" charset="0"/>
              <a:cs typeface="Times New Roman" pitchFamily="18" charset="0"/>
            </a:endParaRPr>
          </a:p>
          <a:p>
            <a:pPr>
              <a:buNone/>
            </a:pPr>
            <a:r>
              <a:rPr lang="ru-RU" sz="2400" dirty="0" smtClean="0">
                <a:latin typeface="Times New Roman" pitchFamily="18" charset="0"/>
                <a:cs typeface="Times New Roman" pitchFamily="18" charset="0"/>
              </a:rPr>
              <a:t>-Этот вклад хороший, выгодный, но у меня нет 50 000рублей. Пока…А вот вклад «Доходный»  мне подходит!</a:t>
            </a:r>
          </a:p>
          <a:p>
            <a:endParaRPr lang="ru-RU" dirty="0"/>
          </a:p>
        </p:txBody>
      </p:sp>
      <p:pic>
        <p:nvPicPr>
          <p:cNvPr id="4" name="Рисунок 3" descr="Наиболее выгодные предложения банков"/>
          <p:cNvPicPr/>
          <p:nvPr/>
        </p:nvPicPr>
        <p:blipFill>
          <a:blip r:embed="rId2"/>
          <a:srcRect/>
          <a:stretch>
            <a:fillRect/>
          </a:stretch>
        </p:blipFill>
        <p:spPr bwMode="auto">
          <a:xfrm>
            <a:off x="2214546" y="2476500"/>
            <a:ext cx="3786204" cy="2738450"/>
          </a:xfrm>
          <a:prstGeom prst="rect">
            <a:avLst/>
          </a:prstGeom>
          <a:noFill/>
          <a:ln w="9525">
            <a:noFill/>
            <a:miter lim="800000"/>
            <a:headEnd/>
            <a:tailEnd/>
          </a:ln>
        </p:spPr>
      </p:pic>
      <p:graphicFrame>
        <p:nvGraphicFramePr>
          <p:cNvPr id="5" name="Таблица 4"/>
          <p:cNvGraphicFramePr>
            <a:graphicFrameLocks noGrp="1"/>
          </p:cNvGraphicFramePr>
          <p:nvPr/>
        </p:nvGraphicFramePr>
        <p:xfrm>
          <a:off x="0" y="857232"/>
          <a:ext cx="9144000" cy="1608778"/>
        </p:xfrm>
        <a:graphic>
          <a:graphicData uri="http://schemas.openxmlformats.org/drawingml/2006/table">
            <a:tbl>
              <a:tblPr firstRow="1" bandRow="1">
                <a:tableStyleId>{5C22544A-7EE6-4342-B048-85BDC9FD1C3A}</a:tableStyleId>
              </a:tblPr>
              <a:tblGrid>
                <a:gridCol w="2286000"/>
                <a:gridCol w="2286000"/>
                <a:gridCol w="2286000"/>
                <a:gridCol w="2286000"/>
              </a:tblGrid>
              <a:tr h="785818">
                <a:tc>
                  <a:txBody>
                    <a:bodyPr/>
                    <a:lstStyle/>
                    <a:p>
                      <a:r>
                        <a:rPr lang="ru-RU" sz="2400" b="0" dirty="0" smtClean="0">
                          <a:latin typeface="Times New Roman" pitchFamily="18" charset="0"/>
                          <a:cs typeface="Times New Roman" pitchFamily="18" charset="0"/>
                        </a:rPr>
                        <a:t>Срок/ставка</a:t>
                      </a:r>
                      <a:endParaRPr lang="ru-RU" sz="2400" b="0" dirty="0">
                        <a:latin typeface="Times New Roman" pitchFamily="18" charset="0"/>
                        <a:cs typeface="Times New Roman" pitchFamily="18" charset="0"/>
                      </a:endParaRPr>
                    </a:p>
                  </a:txBody>
                  <a:tcPr/>
                </a:tc>
                <a:tc>
                  <a:txBody>
                    <a:bodyPr/>
                    <a:lstStyle/>
                    <a:p>
                      <a:pPr marL="342900" lvl="0" indent="-342900" algn="ctr">
                        <a:lnSpc>
                          <a:spcPct val="115000"/>
                        </a:lnSpc>
                        <a:spcAft>
                          <a:spcPts val="2250"/>
                        </a:spcAft>
                        <a:buFont typeface="+mj-lt"/>
                        <a:buNone/>
                      </a:pPr>
                      <a:r>
                        <a:rPr lang="ru-RU" sz="2400" dirty="0" smtClean="0">
                          <a:latin typeface="Times New Roman" pitchFamily="18" charset="0"/>
                          <a:ea typeface="Times New Roman"/>
                          <a:cs typeface="Times New Roman" pitchFamily="18" charset="0"/>
                        </a:rPr>
                        <a:t>0-150дней</a:t>
                      </a:r>
                      <a:endParaRPr lang="ru-RU" sz="2400" dirty="0">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2250"/>
                        </a:spcAft>
                      </a:pPr>
                      <a:r>
                        <a:rPr lang="ru-RU" sz="2400" dirty="0">
                          <a:latin typeface="Times New Roman" pitchFamily="18" charset="0"/>
                          <a:ea typeface="Times New Roman"/>
                          <a:cs typeface="Times New Roman" pitchFamily="18" charset="0"/>
                        </a:rPr>
                        <a:t>151-300 дней</a:t>
                      </a:r>
                      <a:endParaRPr lang="ru-RU" sz="2400" dirty="0">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2250"/>
                        </a:spcAft>
                      </a:pPr>
                      <a:r>
                        <a:rPr lang="ru-RU" sz="2400">
                          <a:latin typeface="Times New Roman" pitchFamily="18" charset="0"/>
                          <a:ea typeface="Times New Roman"/>
                          <a:cs typeface="Times New Roman" pitchFamily="18" charset="0"/>
                        </a:rPr>
                        <a:t>301-450 дней</a:t>
                      </a:r>
                      <a:endParaRPr lang="ru-RU" sz="2400">
                        <a:latin typeface="Times New Roman" pitchFamily="18" charset="0"/>
                        <a:ea typeface="Calibri"/>
                        <a:cs typeface="Times New Roman" pitchFamily="18" charset="0"/>
                      </a:endParaRPr>
                    </a:p>
                  </a:txBody>
                  <a:tcPr marL="68580" marR="68580" marT="0" marB="0" anchor="ctr"/>
                </a:tc>
              </a:tr>
              <a:tr h="785818">
                <a:tc>
                  <a:txBody>
                    <a:bodyPr/>
                    <a:lstStyle/>
                    <a:p>
                      <a:r>
                        <a:rPr kumimoji="0" lang="ru-RU" sz="2400" kern="1200" dirty="0" smtClean="0">
                          <a:solidFill>
                            <a:schemeClr val="dk1"/>
                          </a:solidFill>
                          <a:latin typeface="Times New Roman" pitchFamily="18" charset="0"/>
                          <a:ea typeface="+mn-ea"/>
                          <a:cs typeface="Times New Roman" pitchFamily="18" charset="0"/>
                        </a:rPr>
                        <a:t>от 50 000 рублей</a:t>
                      </a:r>
                      <a:endParaRPr lang="ru-RU" sz="2400" dirty="0">
                        <a:latin typeface="Times New Roman" pitchFamily="18" charset="0"/>
                        <a:cs typeface="Times New Roman" pitchFamily="18" charset="0"/>
                      </a:endParaRPr>
                    </a:p>
                  </a:txBody>
                  <a:tcPr/>
                </a:tc>
                <a:tc>
                  <a:txBody>
                    <a:bodyPr/>
                    <a:lstStyle/>
                    <a:p>
                      <a:pPr algn="ctr">
                        <a:lnSpc>
                          <a:spcPct val="115000"/>
                        </a:lnSpc>
                        <a:spcAft>
                          <a:spcPts val="2250"/>
                        </a:spcAft>
                      </a:pPr>
                      <a:r>
                        <a:rPr lang="ru-RU" sz="2400" dirty="0">
                          <a:latin typeface="Times New Roman" pitchFamily="18" charset="0"/>
                          <a:ea typeface="Times New Roman"/>
                          <a:cs typeface="Times New Roman" pitchFamily="18" charset="0"/>
                        </a:rPr>
                        <a:t>5,00 %</a:t>
                      </a:r>
                      <a:endParaRPr lang="ru-RU" sz="2400" dirty="0">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2250"/>
                        </a:spcAft>
                      </a:pPr>
                      <a:r>
                        <a:rPr lang="ru-RU" sz="2400" dirty="0">
                          <a:latin typeface="Times New Roman" pitchFamily="18" charset="0"/>
                          <a:ea typeface="Times New Roman"/>
                          <a:cs typeface="Times New Roman" pitchFamily="18" charset="0"/>
                        </a:rPr>
                        <a:t>6,00 %</a:t>
                      </a:r>
                      <a:endParaRPr lang="ru-RU" sz="2400" dirty="0">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2250"/>
                        </a:spcAft>
                      </a:pPr>
                      <a:r>
                        <a:rPr lang="ru-RU" sz="2400" dirty="0">
                          <a:latin typeface="Times New Roman" pitchFamily="18" charset="0"/>
                          <a:ea typeface="Times New Roman"/>
                          <a:cs typeface="Times New Roman" pitchFamily="18" charset="0"/>
                        </a:rPr>
                        <a:t>7,00%</a:t>
                      </a:r>
                      <a:endParaRPr lang="ru-RU" sz="2400" dirty="0">
                        <a:latin typeface="Times New Roman" pitchFamily="18" charset="0"/>
                        <a:ea typeface="Calibri"/>
                        <a:cs typeface="Times New Roman" pitchFamily="18" charset="0"/>
                      </a:endParaRPr>
                    </a:p>
                  </a:txBody>
                  <a:tcPr marL="68580" marR="68580" marT="0" marB="0" anchor="ct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500354"/>
            <a:ext cx="8991600" cy="1866928"/>
          </a:xfrm>
        </p:spPr>
        <p:txBody>
          <a:bodyPr/>
          <a:lstStyle/>
          <a:p>
            <a:endParaRPr lang="ru-RU" dirty="0"/>
          </a:p>
        </p:txBody>
      </p:sp>
      <p:pic>
        <p:nvPicPr>
          <p:cNvPr id="4" name="Содержимое 3" descr="https://www.rncb.ru/upload/picher/fiz-lica/vklady/%D0%B2%D0%BA%D0%BB%D0%B0%D0%B4%20%D0%B4%D0%BE%D1%85%D0%BE%D0%B4%D0%BD%D1%8B%D0%B9.jpg"/>
          <p:cNvPicPr>
            <a:picLocks noGrp="1"/>
          </p:cNvPicPr>
          <p:nvPr>
            <p:ph idx="1"/>
          </p:nvPr>
        </p:nvPicPr>
        <p:blipFill>
          <a:blip r:embed="rId2"/>
          <a:srcRect/>
          <a:stretch>
            <a:fillRect/>
          </a:stretch>
        </p:blipFill>
        <p:spPr bwMode="auto">
          <a:xfrm>
            <a:off x="0" y="0"/>
            <a:ext cx="3000364" cy="2143116"/>
          </a:xfrm>
          <a:prstGeom prst="rect">
            <a:avLst/>
          </a:prstGeom>
          <a:noFill/>
          <a:ln w="9525">
            <a:noFill/>
            <a:miter lim="800000"/>
            <a:headEnd/>
            <a:tailEnd/>
          </a:ln>
        </p:spPr>
      </p:pic>
      <p:sp>
        <p:nvSpPr>
          <p:cNvPr id="5" name="Прямоугольник 4"/>
          <p:cNvSpPr/>
          <p:nvPr/>
        </p:nvSpPr>
        <p:spPr>
          <a:xfrm>
            <a:off x="3000364" y="0"/>
            <a:ext cx="6143636" cy="2308324"/>
          </a:xfrm>
          <a:prstGeom prst="rect">
            <a:avLst/>
          </a:prstGeom>
        </p:spPr>
        <p:txBody>
          <a:bodyPr wrap="square">
            <a:spAutoFit/>
          </a:bodyPr>
          <a:lstStyle/>
          <a:p>
            <a:r>
              <a:rPr lang="ru-RU" sz="2400" u="sng" dirty="0" smtClean="0">
                <a:solidFill>
                  <a:srgbClr val="FF0000"/>
                </a:solidFill>
                <a:latin typeface="Times New Roman" pitchFamily="18" charset="0"/>
                <a:cs typeface="Times New Roman" pitchFamily="18" charset="0"/>
              </a:rPr>
              <a:t>Вклад «Доходный»</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Срочный вклад для </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приумножения средств</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a:t>
            </a:r>
            <a:r>
              <a:rPr lang="ru-RU" sz="2400" u="sng" dirty="0" smtClean="0">
                <a:latin typeface="Times New Roman" pitchFamily="18" charset="0"/>
                <a:cs typeface="Times New Roman" pitchFamily="18" charset="0"/>
              </a:rPr>
              <a:t>Плюсы вклада:</a:t>
            </a:r>
          </a:p>
          <a:p>
            <a:endParaRPr lang="ru-RU" sz="2400" dirty="0">
              <a:latin typeface="Times New Roman" pitchFamily="18" charset="0"/>
              <a:cs typeface="Times New Roman" pitchFamily="18" charset="0"/>
            </a:endParaRPr>
          </a:p>
        </p:txBody>
      </p:sp>
      <p:sp>
        <p:nvSpPr>
          <p:cNvPr id="6" name="Прямоугольник 5"/>
          <p:cNvSpPr/>
          <p:nvPr/>
        </p:nvSpPr>
        <p:spPr>
          <a:xfrm>
            <a:off x="0" y="2285992"/>
            <a:ext cx="9144000" cy="4893647"/>
          </a:xfrm>
          <a:prstGeom prst="rect">
            <a:avLst/>
          </a:prstGeom>
        </p:spPr>
        <p:txBody>
          <a:bodyPr wrap="square">
            <a:spAutoFit/>
          </a:bodyPr>
          <a:lstStyle/>
          <a:p>
            <a:r>
              <a:rPr lang="ru-RU" dirty="0" smtClean="0"/>
              <a:t>-</a:t>
            </a:r>
            <a:r>
              <a:rPr lang="ru-RU" sz="2400" dirty="0" smtClean="0">
                <a:latin typeface="Times New Roman" pitchFamily="18" charset="0"/>
                <a:cs typeface="Times New Roman" pitchFamily="18" charset="0"/>
              </a:rPr>
              <a:t>максимальная сумма по указанным ставкам: без ограничений</a:t>
            </a:r>
          </a:p>
          <a:p>
            <a:pPr>
              <a:buFontTx/>
              <a:buChar char="-"/>
            </a:pPr>
            <a:r>
              <a:rPr lang="ru-RU" sz="2400" dirty="0" smtClean="0">
                <a:latin typeface="Times New Roman" pitchFamily="18" charset="0"/>
                <a:cs typeface="Times New Roman" pitchFamily="18" charset="0"/>
              </a:rPr>
              <a:t>ежемесячная выплата процентов на счет вклада (капитализация) либо выплата на другой счет клиента в Банке</a:t>
            </a:r>
          </a:p>
          <a:p>
            <a:r>
              <a:rPr lang="ru-RU" sz="2400" dirty="0" smtClean="0">
                <a:latin typeface="Times New Roman" pitchFamily="18" charset="0"/>
                <a:cs typeface="Times New Roman" pitchFamily="18" charset="0"/>
              </a:rPr>
              <a:t>- дополнительные взносы: без ограничений в течение всего срока размещения вклада</a:t>
            </a:r>
          </a:p>
          <a:p>
            <a:r>
              <a:rPr lang="ru-RU" sz="2400" dirty="0" smtClean="0">
                <a:latin typeface="Times New Roman" pitchFamily="18" charset="0"/>
                <a:cs typeface="Times New Roman" pitchFamily="18" charset="0"/>
              </a:rPr>
              <a:t>- льготные условия досрочного расторжения</a:t>
            </a:r>
          </a:p>
          <a:p>
            <a:pPr algn="ctr">
              <a:buFontTx/>
              <a:buChar char="-"/>
            </a:pPr>
            <a:r>
              <a:rPr lang="ru-RU" sz="2400" u="sng" dirty="0" smtClean="0">
                <a:latin typeface="Times New Roman" pitchFamily="18" charset="0"/>
                <a:cs typeface="Times New Roman" pitchFamily="18" charset="0"/>
              </a:rPr>
              <a:t>Дополнительные возможности:</a:t>
            </a:r>
          </a:p>
          <a:p>
            <a:pPr>
              <a:buFontTx/>
              <a:buChar char="-"/>
            </a:pPr>
            <a:r>
              <a:rPr lang="ru-RU" sz="2400" dirty="0" smtClean="0">
                <a:latin typeface="Times New Roman" pitchFamily="18" charset="0"/>
                <a:cs typeface="Times New Roman" pitchFamily="18" charset="0"/>
              </a:rPr>
              <a:t>оформление доверенностей на физических лиц для распоряжения вкладом</a:t>
            </a:r>
          </a:p>
          <a:p>
            <a:pPr>
              <a:buFontTx/>
              <a:buChar char="-"/>
            </a:pPr>
            <a:r>
              <a:rPr lang="ru-RU" sz="2400" dirty="0" smtClean="0">
                <a:latin typeface="Times New Roman" pitchFamily="18" charset="0"/>
                <a:cs typeface="Times New Roman" pitchFamily="18" charset="0"/>
              </a:rPr>
              <a:t>повышенная процентная ставка при оформлении вклада в </a:t>
            </a:r>
            <a:r>
              <a:rPr lang="ru-RU" sz="2400" dirty="0" err="1" smtClean="0">
                <a:latin typeface="Times New Roman" pitchFamily="18" charset="0"/>
                <a:cs typeface="Times New Roman" pitchFamily="18" charset="0"/>
              </a:rPr>
              <a:t>Интернет-банке</a:t>
            </a:r>
            <a:r>
              <a:rPr lang="ru-RU" sz="2400" dirty="0" smtClean="0">
                <a:latin typeface="Times New Roman" pitchFamily="18" charset="0"/>
                <a:cs typeface="Times New Roman" pitchFamily="18" charset="0"/>
              </a:rPr>
              <a:t>  РНКБ (в рублях до +0,5%* к основной ставке, в долларах США +0,1% к основной ставке)</a:t>
            </a:r>
            <a:endParaRPr lang="ru-RU" sz="2400" u="sng" dirty="0" smtClean="0">
              <a:latin typeface="Times New Roman" pitchFamily="18" charset="0"/>
              <a:cs typeface="Times New Roman" pitchFamily="18" charset="0"/>
            </a:endParaRPr>
          </a:p>
          <a:p>
            <a:pPr algn="ctr">
              <a:buFontTx/>
              <a:buChar char="-"/>
            </a:pPr>
            <a:endParaRPr lang="ru-RU" sz="24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0" y="-785842"/>
            <a:ext cx="8991600" cy="285752"/>
          </a:xfrm>
        </p:spPr>
        <p:txBody>
          <a:bodyPr>
            <a:normAutofit fontScale="90000"/>
          </a:bodyPr>
          <a:lstStyle/>
          <a:p>
            <a:endParaRPr lang="ru-RU" dirty="0"/>
          </a:p>
        </p:txBody>
      </p:sp>
      <p:sp>
        <p:nvSpPr>
          <p:cNvPr id="3" name="Содержимое 2"/>
          <p:cNvSpPr>
            <a:spLocks noGrp="1"/>
          </p:cNvSpPr>
          <p:nvPr>
            <p:ph idx="1"/>
          </p:nvPr>
        </p:nvSpPr>
        <p:spPr>
          <a:xfrm>
            <a:off x="0" y="0"/>
            <a:ext cx="9144000" cy="6858000"/>
          </a:xfrm>
        </p:spPr>
        <p:txBody>
          <a:bodyPr>
            <a:normAutofit/>
          </a:bodyPr>
          <a:lstStyle/>
          <a:p>
            <a:pPr>
              <a:buNone/>
            </a:pPr>
            <a:r>
              <a:rPr lang="ru-RU" sz="2400" dirty="0" smtClean="0">
                <a:latin typeface="Times New Roman" pitchFamily="18" charset="0"/>
                <a:cs typeface="Times New Roman" pitchFamily="18" charset="0"/>
              </a:rPr>
              <a:t>-бесплатное подключение и использование Интернет-банка РНКБ и мобильного приложения «РНКБ 24/7» для получения полной информации о текущем состоянии вклада, осуществление операций по вкладу в режиме реального времени.</a:t>
            </a:r>
          </a:p>
          <a:p>
            <a:pPr algn="ctr">
              <a:buNone/>
            </a:pPr>
            <a:r>
              <a:rPr lang="ru-RU" sz="2400" u="sng" dirty="0" smtClean="0">
                <a:latin typeface="Times New Roman" pitchFamily="18" charset="0"/>
                <a:cs typeface="Times New Roman" pitchFamily="18" charset="0"/>
              </a:rPr>
              <a:t>Процентные ставки по вкладу «Доходный», % годовых</a:t>
            </a:r>
          </a:p>
          <a:p>
            <a:pPr algn="ctr">
              <a:buNone/>
            </a:pPr>
            <a:r>
              <a:rPr lang="ru-RU" sz="2400" u="sng" dirty="0" smtClean="0">
                <a:latin typeface="Times New Roman" pitchFamily="18" charset="0"/>
                <a:cs typeface="Times New Roman" pitchFamily="18" charset="0"/>
              </a:rPr>
              <a:t>в рублях РФ</a:t>
            </a:r>
          </a:p>
          <a:p>
            <a:pPr>
              <a:buNone/>
            </a:pPr>
            <a:r>
              <a:rPr lang="ru-RU" sz="2400" dirty="0" smtClean="0">
                <a:latin typeface="Times New Roman" pitchFamily="18" charset="0"/>
                <a:cs typeface="Times New Roman" pitchFamily="18" charset="0"/>
              </a:rPr>
              <a:t>Табл.2</a:t>
            </a:r>
          </a:p>
          <a:p>
            <a:pPr>
              <a:buNone/>
            </a:pPr>
            <a:endParaRPr lang="ru-RU" sz="2400" dirty="0" smtClean="0"/>
          </a:p>
          <a:p>
            <a:pPr>
              <a:buNone/>
            </a:pPr>
            <a:endParaRPr lang="ru-RU" sz="2400" dirty="0" smtClean="0"/>
          </a:p>
          <a:p>
            <a:pPr>
              <a:buNone/>
            </a:pPr>
            <a:endParaRPr lang="ru-RU" sz="2400" dirty="0" smtClean="0"/>
          </a:p>
          <a:p>
            <a:pPr>
              <a:buNone/>
            </a:pPr>
            <a:endParaRPr lang="ru-RU" sz="2400" dirty="0" smtClean="0"/>
          </a:p>
          <a:p>
            <a:pPr>
              <a:buNone/>
            </a:pPr>
            <a:endParaRPr lang="ru-RU" sz="2400" dirty="0" smtClean="0"/>
          </a:p>
          <a:p>
            <a:pPr>
              <a:buNone/>
            </a:pPr>
            <a:endParaRPr lang="ru-RU" sz="2400" dirty="0" smtClean="0"/>
          </a:p>
          <a:p>
            <a:pPr>
              <a:buNone/>
            </a:pPr>
            <a:r>
              <a:rPr lang="ru-RU" sz="2400" dirty="0" smtClean="0">
                <a:latin typeface="Times New Roman" pitchFamily="18" charset="0"/>
                <a:cs typeface="Times New Roman" pitchFamily="18" charset="0"/>
              </a:rPr>
              <a:t>Посмотри мои расчёты: если я положу в банк 3000рублей на 5 лет , то…</a:t>
            </a:r>
          </a:p>
          <a:p>
            <a:pPr>
              <a:buNone/>
            </a:pPr>
            <a:r>
              <a:rPr lang="ru-RU" sz="2400" dirty="0" smtClean="0">
                <a:latin typeface="Times New Roman" pitchFamily="18" charset="0"/>
                <a:cs typeface="Times New Roman" pitchFamily="18" charset="0"/>
              </a:rPr>
              <a:t>(3мес.=1/4 года, 9 мес. = 3/4 года)</a:t>
            </a:r>
          </a:p>
          <a:p>
            <a:pPr>
              <a:buNone/>
            </a:pPr>
            <a:endParaRPr lang="ru-RU" sz="2400" dirty="0" smtClean="0"/>
          </a:p>
          <a:p>
            <a:endParaRPr lang="ru-RU" sz="2400" dirty="0">
              <a:latin typeface="Times New Roman" pitchFamily="18" charset="0"/>
              <a:cs typeface="Times New Roman" pitchFamily="18" charset="0"/>
            </a:endParaRPr>
          </a:p>
        </p:txBody>
      </p:sp>
      <p:sp>
        <p:nvSpPr>
          <p:cNvPr id="2048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0486"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Таблица 9"/>
          <p:cNvGraphicFramePr>
            <a:graphicFrameLocks noGrp="1"/>
          </p:cNvGraphicFramePr>
          <p:nvPr/>
        </p:nvGraphicFramePr>
        <p:xfrm>
          <a:off x="0" y="2857496"/>
          <a:ext cx="9001155" cy="2214578"/>
        </p:xfrm>
        <a:graphic>
          <a:graphicData uri="http://schemas.openxmlformats.org/drawingml/2006/table">
            <a:tbl>
              <a:tblPr firstRow="1" bandRow="1">
                <a:tableStyleId>{5C22544A-7EE6-4342-B048-85BDC9FD1C3A}</a:tableStyleId>
              </a:tblPr>
              <a:tblGrid>
                <a:gridCol w="1800231"/>
                <a:gridCol w="1800231"/>
                <a:gridCol w="1800231"/>
                <a:gridCol w="1800231"/>
                <a:gridCol w="1800231"/>
              </a:tblGrid>
              <a:tr h="1107289">
                <a:tc>
                  <a:txBody>
                    <a:bodyPr/>
                    <a:lstStyle/>
                    <a:p>
                      <a:pPr algn="ctr">
                        <a:lnSpc>
                          <a:spcPct val="115000"/>
                        </a:lnSpc>
                        <a:spcAft>
                          <a:spcPts val="750"/>
                        </a:spcAft>
                      </a:pPr>
                      <a:r>
                        <a:rPr lang="ru-RU" sz="2400" dirty="0">
                          <a:latin typeface="Times New Roman"/>
                          <a:ea typeface="Times New Roman"/>
                          <a:cs typeface="Times New Roman"/>
                        </a:rPr>
                        <a:t>Срок/сумма вклада</a:t>
                      </a:r>
                      <a:endParaRPr lang="ru-RU" sz="2400" dirty="0">
                        <a:latin typeface="Calibri"/>
                        <a:ea typeface="Calibri"/>
                        <a:cs typeface="Times New Roman"/>
                      </a:endParaRPr>
                    </a:p>
                  </a:txBody>
                  <a:tcPr marL="68580" marR="68580" marT="0" marB="0" anchor="ctr"/>
                </a:tc>
                <a:tc>
                  <a:txBody>
                    <a:bodyPr/>
                    <a:lstStyle/>
                    <a:p>
                      <a:pPr algn="ctr">
                        <a:lnSpc>
                          <a:spcPct val="115000"/>
                        </a:lnSpc>
                        <a:spcAft>
                          <a:spcPts val="750"/>
                        </a:spcAft>
                      </a:pPr>
                      <a:r>
                        <a:rPr lang="ru-RU" sz="2400" dirty="0">
                          <a:latin typeface="Times New Roman"/>
                          <a:ea typeface="Times New Roman"/>
                          <a:cs typeface="Times New Roman"/>
                        </a:rPr>
                        <a:t>91-180 дней</a:t>
                      </a:r>
                      <a:endParaRPr lang="ru-RU" sz="2400" dirty="0">
                        <a:latin typeface="Calibri"/>
                        <a:ea typeface="Calibri"/>
                        <a:cs typeface="Times New Roman"/>
                      </a:endParaRPr>
                    </a:p>
                  </a:txBody>
                  <a:tcPr marL="68580" marR="68580" marT="0" marB="0" anchor="ctr"/>
                </a:tc>
                <a:tc>
                  <a:txBody>
                    <a:bodyPr/>
                    <a:lstStyle/>
                    <a:p>
                      <a:pPr algn="ctr">
                        <a:lnSpc>
                          <a:spcPct val="115000"/>
                        </a:lnSpc>
                        <a:spcAft>
                          <a:spcPts val="750"/>
                        </a:spcAft>
                      </a:pPr>
                      <a:r>
                        <a:rPr lang="ru-RU" sz="2400">
                          <a:latin typeface="Times New Roman"/>
                          <a:ea typeface="Times New Roman"/>
                          <a:cs typeface="Times New Roman"/>
                        </a:rPr>
                        <a:t>181-365 дней</a:t>
                      </a:r>
                      <a:endParaRPr lang="ru-RU" sz="2400">
                        <a:latin typeface="Calibri"/>
                        <a:ea typeface="Calibri"/>
                        <a:cs typeface="Times New Roman"/>
                      </a:endParaRPr>
                    </a:p>
                  </a:txBody>
                  <a:tcPr marL="68580" marR="68580" marT="0" marB="0" anchor="ctr"/>
                </a:tc>
                <a:tc>
                  <a:txBody>
                    <a:bodyPr/>
                    <a:lstStyle/>
                    <a:p>
                      <a:pPr algn="ctr">
                        <a:lnSpc>
                          <a:spcPct val="115000"/>
                        </a:lnSpc>
                        <a:spcAft>
                          <a:spcPts val="750"/>
                        </a:spcAft>
                      </a:pPr>
                      <a:r>
                        <a:rPr lang="ru-RU" sz="2400">
                          <a:latin typeface="Times New Roman"/>
                          <a:ea typeface="Times New Roman"/>
                          <a:cs typeface="Times New Roman"/>
                        </a:rPr>
                        <a:t>366-1094 дней</a:t>
                      </a:r>
                      <a:endParaRPr lang="ru-RU" sz="2400">
                        <a:latin typeface="Calibri"/>
                        <a:ea typeface="Calibri"/>
                        <a:cs typeface="Times New Roman"/>
                      </a:endParaRPr>
                    </a:p>
                  </a:txBody>
                  <a:tcPr marL="68580" marR="68580" marT="0" marB="0" anchor="ctr"/>
                </a:tc>
                <a:tc>
                  <a:txBody>
                    <a:bodyPr/>
                    <a:lstStyle/>
                    <a:p>
                      <a:pPr algn="ctr">
                        <a:lnSpc>
                          <a:spcPct val="115000"/>
                        </a:lnSpc>
                        <a:spcAft>
                          <a:spcPts val="750"/>
                        </a:spcAft>
                      </a:pPr>
                      <a:r>
                        <a:rPr lang="ru-RU" sz="2400">
                          <a:latin typeface="Times New Roman"/>
                          <a:ea typeface="Times New Roman"/>
                          <a:cs typeface="Times New Roman"/>
                        </a:rPr>
                        <a:t>1095 дней</a:t>
                      </a:r>
                      <a:endParaRPr lang="ru-RU" sz="2400">
                        <a:latin typeface="Calibri"/>
                        <a:ea typeface="Calibri"/>
                        <a:cs typeface="Times New Roman"/>
                      </a:endParaRPr>
                    </a:p>
                  </a:txBody>
                  <a:tcPr marL="68580" marR="68580" marT="0" marB="0" anchor="ctr"/>
                </a:tc>
              </a:tr>
              <a:tr h="1107289">
                <a:tc>
                  <a:txBody>
                    <a:bodyPr/>
                    <a:lstStyle/>
                    <a:p>
                      <a:pPr algn="ctr">
                        <a:lnSpc>
                          <a:spcPct val="115000"/>
                        </a:lnSpc>
                        <a:spcAft>
                          <a:spcPts val="750"/>
                        </a:spcAft>
                      </a:pPr>
                      <a:r>
                        <a:rPr lang="ru-RU" sz="2400">
                          <a:latin typeface="Times New Roman"/>
                          <a:ea typeface="Times New Roman"/>
                          <a:cs typeface="Times New Roman"/>
                        </a:rPr>
                        <a:t>от 1 000</a:t>
                      </a:r>
                      <a:endParaRPr lang="ru-RU" sz="2400">
                        <a:latin typeface="Calibri"/>
                        <a:ea typeface="Calibri"/>
                        <a:cs typeface="Times New Roman"/>
                      </a:endParaRPr>
                    </a:p>
                  </a:txBody>
                  <a:tcPr marL="68580" marR="68580" marT="0" marB="0" anchor="ctr"/>
                </a:tc>
                <a:tc>
                  <a:txBody>
                    <a:bodyPr/>
                    <a:lstStyle/>
                    <a:p>
                      <a:pPr algn="ctr">
                        <a:lnSpc>
                          <a:spcPct val="115000"/>
                        </a:lnSpc>
                        <a:spcAft>
                          <a:spcPts val="750"/>
                        </a:spcAft>
                      </a:pPr>
                      <a:r>
                        <a:rPr lang="ru-RU" sz="2400" dirty="0">
                          <a:latin typeface="Times New Roman"/>
                          <a:ea typeface="Times New Roman"/>
                          <a:cs typeface="Times New Roman"/>
                        </a:rPr>
                        <a:t>4,50 %</a:t>
                      </a:r>
                      <a:endParaRPr lang="ru-RU" sz="2400" dirty="0">
                        <a:latin typeface="Calibri"/>
                        <a:ea typeface="Calibri"/>
                        <a:cs typeface="Times New Roman"/>
                      </a:endParaRPr>
                    </a:p>
                  </a:txBody>
                  <a:tcPr marL="68580" marR="68580" marT="0" marB="0" anchor="ctr"/>
                </a:tc>
                <a:tc>
                  <a:txBody>
                    <a:bodyPr/>
                    <a:lstStyle/>
                    <a:p>
                      <a:pPr algn="ctr">
                        <a:lnSpc>
                          <a:spcPct val="115000"/>
                        </a:lnSpc>
                        <a:spcAft>
                          <a:spcPts val="750"/>
                        </a:spcAft>
                      </a:pPr>
                      <a:r>
                        <a:rPr lang="ru-RU" sz="2400" dirty="0">
                          <a:latin typeface="Times New Roman"/>
                          <a:ea typeface="Times New Roman"/>
                          <a:cs typeface="Times New Roman"/>
                        </a:rPr>
                        <a:t>5,00 %</a:t>
                      </a:r>
                      <a:endParaRPr lang="ru-RU" sz="2400" dirty="0">
                        <a:latin typeface="Calibri"/>
                        <a:ea typeface="Calibri"/>
                        <a:cs typeface="Times New Roman"/>
                      </a:endParaRPr>
                    </a:p>
                  </a:txBody>
                  <a:tcPr marL="68580" marR="68580" marT="0" marB="0" anchor="ctr"/>
                </a:tc>
                <a:tc>
                  <a:txBody>
                    <a:bodyPr/>
                    <a:lstStyle/>
                    <a:p>
                      <a:pPr algn="ctr">
                        <a:lnSpc>
                          <a:spcPct val="115000"/>
                        </a:lnSpc>
                        <a:spcAft>
                          <a:spcPts val="750"/>
                        </a:spcAft>
                      </a:pPr>
                      <a:r>
                        <a:rPr lang="ru-RU" sz="2400" dirty="0">
                          <a:latin typeface="Times New Roman"/>
                          <a:ea typeface="Times New Roman"/>
                          <a:cs typeface="Times New Roman"/>
                        </a:rPr>
                        <a:t>5,25 %</a:t>
                      </a:r>
                      <a:endParaRPr lang="ru-RU" sz="2400" dirty="0">
                        <a:latin typeface="Calibri"/>
                        <a:ea typeface="Calibri"/>
                        <a:cs typeface="Times New Roman"/>
                      </a:endParaRPr>
                    </a:p>
                  </a:txBody>
                  <a:tcPr marL="68580" marR="68580" marT="0" marB="0" anchor="ctr"/>
                </a:tc>
                <a:tc>
                  <a:txBody>
                    <a:bodyPr/>
                    <a:lstStyle/>
                    <a:p>
                      <a:pPr algn="ctr">
                        <a:lnSpc>
                          <a:spcPct val="115000"/>
                        </a:lnSpc>
                        <a:spcAft>
                          <a:spcPts val="750"/>
                        </a:spcAft>
                      </a:pPr>
                      <a:r>
                        <a:rPr lang="ru-RU" sz="2400" dirty="0">
                          <a:latin typeface="Times New Roman"/>
                          <a:ea typeface="Times New Roman"/>
                          <a:cs typeface="Times New Roman"/>
                        </a:rPr>
                        <a:t>5,25 %</a:t>
                      </a:r>
                      <a:endParaRPr lang="ru-RU" sz="2400" dirty="0">
                        <a:latin typeface="Calibri"/>
                        <a:ea typeface="Calibri"/>
                        <a:cs typeface="Times New Roman"/>
                      </a:endParaRPr>
                    </a:p>
                  </a:txBody>
                  <a:tcPr marL="68580" marR="68580" marT="0" marB="0" anchor="ct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800" y="-500090"/>
            <a:ext cx="8686800" cy="71438"/>
          </a:xfrm>
        </p:spPr>
        <p:txBody>
          <a:bodyPr>
            <a:normAutofit fontScale="90000"/>
          </a:bodyPr>
          <a:lstStyle/>
          <a:p>
            <a:endParaRPr lang="ru-RU" dirty="0"/>
          </a:p>
        </p:txBody>
      </p:sp>
      <p:sp>
        <p:nvSpPr>
          <p:cNvPr id="3" name="Содержимое 2"/>
          <p:cNvSpPr>
            <a:spLocks noGrp="1"/>
          </p:cNvSpPr>
          <p:nvPr>
            <p:ph idx="1"/>
          </p:nvPr>
        </p:nvSpPr>
        <p:spPr>
          <a:xfrm>
            <a:off x="0" y="0"/>
            <a:ext cx="9144000" cy="6858000"/>
          </a:xfrm>
        </p:spPr>
        <p:txBody>
          <a:bodyPr>
            <a:normAutofit/>
          </a:bodyPr>
          <a:lstStyle/>
          <a:p>
            <a:pPr>
              <a:buNone/>
            </a:pPr>
            <a:r>
              <a:rPr lang="ru-RU" sz="2600" u="sng" dirty="0" smtClean="0">
                <a:latin typeface="Times New Roman" pitchFamily="18" charset="0"/>
                <a:cs typeface="Times New Roman" pitchFamily="18" charset="0"/>
              </a:rPr>
              <a:t>Доход за 3 месяца:</a:t>
            </a:r>
            <a:r>
              <a:rPr lang="ru-RU" sz="2600" dirty="0" smtClean="0">
                <a:latin typeface="Times New Roman" pitchFamily="18" charset="0"/>
                <a:cs typeface="Times New Roman" pitchFamily="18" charset="0"/>
              </a:rPr>
              <a:t>    3000*0,0452* 1/4 = 34(руб.)</a:t>
            </a:r>
          </a:p>
          <a:p>
            <a:pPr>
              <a:buNone/>
            </a:pPr>
            <a:r>
              <a:rPr lang="ru-RU" sz="2600" u="sng" dirty="0" smtClean="0">
                <a:latin typeface="Times New Roman" pitchFamily="18" charset="0"/>
                <a:cs typeface="Times New Roman" pitchFamily="18" charset="0"/>
              </a:rPr>
              <a:t>Доход за 9 месяцев</a:t>
            </a:r>
            <a:r>
              <a:rPr lang="ru-RU" sz="2600" dirty="0" smtClean="0">
                <a:latin typeface="Times New Roman" pitchFamily="18" charset="0"/>
                <a:cs typeface="Times New Roman" pitchFamily="18" charset="0"/>
              </a:rPr>
              <a:t>:  3000*0,0508*3/4  =115(руб.)</a:t>
            </a:r>
          </a:p>
          <a:p>
            <a:pPr>
              <a:buNone/>
            </a:pPr>
            <a:r>
              <a:rPr lang="ru-RU" sz="2600" u="sng" dirty="0" smtClean="0">
                <a:latin typeface="Times New Roman" pitchFamily="18" charset="0"/>
                <a:cs typeface="Times New Roman" pitchFamily="18" charset="0"/>
              </a:rPr>
              <a:t>Доход за 1год</a:t>
            </a:r>
            <a:r>
              <a:rPr lang="ru-RU" sz="2600" dirty="0" smtClean="0">
                <a:latin typeface="Times New Roman" pitchFamily="18" charset="0"/>
                <a:cs typeface="Times New Roman" pitchFamily="18" charset="0"/>
              </a:rPr>
              <a:t>:            3000*0,0538 = 162(руб.)</a:t>
            </a:r>
          </a:p>
          <a:p>
            <a:pPr>
              <a:buNone/>
            </a:pPr>
            <a:r>
              <a:rPr lang="ru-RU" sz="2600" u="sng" dirty="0" smtClean="0">
                <a:latin typeface="Times New Roman" pitchFamily="18" charset="0"/>
                <a:cs typeface="Times New Roman" pitchFamily="18" charset="0"/>
              </a:rPr>
              <a:t>Доход за 2 года: </a:t>
            </a:r>
            <a:r>
              <a:rPr lang="ru-RU" sz="2600" dirty="0" smtClean="0">
                <a:latin typeface="Times New Roman" pitchFamily="18" charset="0"/>
                <a:cs typeface="Times New Roman" pitchFamily="18" charset="0"/>
              </a:rPr>
              <a:t>        3000*0,0552*2 = 331(руб.)</a:t>
            </a:r>
          </a:p>
          <a:p>
            <a:pPr>
              <a:buNone/>
            </a:pPr>
            <a:r>
              <a:rPr lang="ru-RU" sz="2600" u="sng" dirty="0" smtClean="0">
                <a:latin typeface="Times New Roman" pitchFamily="18" charset="0"/>
                <a:cs typeface="Times New Roman" pitchFamily="18" charset="0"/>
              </a:rPr>
              <a:t>Доход за 3 года</a:t>
            </a:r>
            <a:r>
              <a:rPr lang="ru-RU" sz="2600" dirty="0" smtClean="0">
                <a:latin typeface="Times New Roman" pitchFamily="18" charset="0"/>
                <a:cs typeface="Times New Roman" pitchFamily="18" charset="0"/>
              </a:rPr>
              <a:t>:         3000*0,0567*3 = 510(руб.)</a:t>
            </a:r>
          </a:p>
          <a:p>
            <a:pPr>
              <a:buNone/>
            </a:pPr>
            <a:r>
              <a:rPr lang="ru-RU" sz="2600" dirty="0" smtClean="0">
                <a:latin typeface="Times New Roman" pitchFamily="18" charset="0"/>
                <a:cs typeface="Times New Roman" pitchFamily="18" charset="0"/>
              </a:rPr>
              <a:t>ИТОГО: 3510 рублей</a:t>
            </a:r>
          </a:p>
          <a:p>
            <a:pPr>
              <a:buNone/>
            </a:pPr>
            <a:r>
              <a:rPr lang="ru-RU" sz="2600" u="sng" dirty="0" smtClean="0">
                <a:solidFill>
                  <a:srgbClr val="C00000"/>
                </a:solidFill>
                <a:latin typeface="Times New Roman" pitchFamily="18" charset="0"/>
                <a:cs typeface="Times New Roman" pitchFamily="18" charset="0"/>
              </a:rPr>
              <a:t>Перезаключение договора  (страхование вклада 3 года)</a:t>
            </a:r>
            <a:endParaRPr lang="ru-RU" sz="2600" dirty="0" smtClean="0">
              <a:solidFill>
                <a:srgbClr val="C00000"/>
              </a:solidFill>
              <a:latin typeface="Times New Roman" pitchFamily="18" charset="0"/>
              <a:cs typeface="Times New Roman" pitchFamily="18" charset="0"/>
            </a:endParaRPr>
          </a:p>
          <a:p>
            <a:pPr>
              <a:buNone/>
            </a:pPr>
            <a:r>
              <a:rPr lang="ru-RU" sz="2600" u="sng" dirty="0" smtClean="0">
                <a:latin typeface="Times New Roman" pitchFamily="18" charset="0"/>
                <a:cs typeface="Times New Roman" pitchFamily="18" charset="0"/>
              </a:rPr>
              <a:t>4-й год:</a:t>
            </a:r>
          </a:p>
          <a:p>
            <a:pPr>
              <a:buNone/>
            </a:pPr>
            <a:r>
              <a:rPr lang="ru-RU" sz="2600" u="sng" dirty="0" smtClean="0">
                <a:latin typeface="Times New Roman" pitchFamily="18" charset="0"/>
                <a:cs typeface="Times New Roman" pitchFamily="18" charset="0"/>
              </a:rPr>
              <a:t>Доход за 3 месяца:</a:t>
            </a:r>
            <a:r>
              <a:rPr lang="ru-RU" sz="2600" dirty="0" smtClean="0">
                <a:latin typeface="Times New Roman" pitchFamily="18" charset="0"/>
                <a:cs typeface="Times New Roman" pitchFamily="18" charset="0"/>
              </a:rPr>
              <a:t>     3510*0,0452*1/4 = 40(руб.)</a:t>
            </a:r>
          </a:p>
          <a:p>
            <a:pPr>
              <a:buNone/>
            </a:pPr>
            <a:r>
              <a:rPr lang="ru-RU" sz="2600" u="sng" dirty="0" smtClean="0">
                <a:latin typeface="Times New Roman" pitchFamily="18" charset="0"/>
                <a:cs typeface="Times New Roman" pitchFamily="18" charset="0"/>
              </a:rPr>
              <a:t>Доход за 9 месяцев</a:t>
            </a:r>
            <a:r>
              <a:rPr lang="ru-RU" sz="2600" dirty="0" smtClean="0">
                <a:latin typeface="Times New Roman" pitchFamily="18" charset="0"/>
                <a:cs typeface="Times New Roman" pitchFamily="18" charset="0"/>
              </a:rPr>
              <a:t>:  3510*0,0508*3/4  =134(руб.)</a:t>
            </a:r>
          </a:p>
          <a:p>
            <a:pPr>
              <a:buNone/>
            </a:pPr>
            <a:r>
              <a:rPr lang="ru-RU" sz="2600" u="sng" dirty="0" smtClean="0">
                <a:latin typeface="Times New Roman" pitchFamily="18" charset="0"/>
                <a:cs typeface="Times New Roman" pitchFamily="18" charset="0"/>
              </a:rPr>
              <a:t>Доход за 4-й  год</a:t>
            </a:r>
            <a:r>
              <a:rPr lang="ru-RU" sz="2600" dirty="0" smtClean="0">
                <a:latin typeface="Times New Roman" pitchFamily="18" charset="0"/>
                <a:cs typeface="Times New Roman" pitchFamily="18" charset="0"/>
              </a:rPr>
              <a:t>:       3510*0,0538*1 = 189(руб.)</a:t>
            </a:r>
          </a:p>
          <a:p>
            <a:pPr>
              <a:buNone/>
            </a:pPr>
            <a:r>
              <a:rPr lang="ru-RU" sz="2600" u="sng" dirty="0" smtClean="0">
                <a:latin typeface="Times New Roman" pitchFamily="18" charset="0"/>
                <a:cs typeface="Times New Roman" pitchFamily="18" charset="0"/>
              </a:rPr>
              <a:t>Доход за 5-й  год: </a:t>
            </a:r>
            <a:r>
              <a:rPr lang="ru-RU" sz="2600" dirty="0" smtClean="0">
                <a:latin typeface="Times New Roman" pitchFamily="18" charset="0"/>
                <a:cs typeface="Times New Roman" pitchFamily="18" charset="0"/>
              </a:rPr>
              <a:t>       3510*0,0552*2 = 194(руб.)</a:t>
            </a:r>
          </a:p>
          <a:p>
            <a:pPr>
              <a:buNone/>
            </a:pPr>
            <a:r>
              <a:rPr lang="ru-RU" sz="2600" dirty="0" smtClean="0">
                <a:latin typeface="Times New Roman" pitchFamily="18" charset="0"/>
                <a:cs typeface="Times New Roman" pitchFamily="18" charset="0"/>
              </a:rPr>
              <a:t>За 5 лет доход составил 704 рубля.</a:t>
            </a:r>
          </a:p>
          <a:p>
            <a:pPr>
              <a:buNone/>
            </a:pPr>
            <a:r>
              <a:rPr lang="ru-RU" sz="2600" dirty="0" smtClean="0">
                <a:solidFill>
                  <a:srgbClr val="FF0000"/>
                </a:solidFill>
                <a:latin typeface="Times New Roman" pitchFamily="18" charset="0"/>
                <a:cs typeface="Times New Roman" pitchFamily="18" charset="0"/>
              </a:rPr>
              <a:t>ИТОГО: 3704 рубля</a:t>
            </a:r>
          </a:p>
          <a:p>
            <a:pPr>
              <a:buNone/>
            </a:pPr>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0" y="-500090"/>
            <a:ext cx="8991600" cy="71438"/>
          </a:xfrm>
        </p:spPr>
        <p:txBody>
          <a:bodyPr>
            <a:normAutofit fontScale="90000"/>
          </a:bodyPr>
          <a:lstStyle/>
          <a:p>
            <a:endParaRPr lang="ru-RU" dirty="0"/>
          </a:p>
        </p:txBody>
      </p:sp>
      <p:sp>
        <p:nvSpPr>
          <p:cNvPr id="3" name="Содержимое 2"/>
          <p:cNvSpPr>
            <a:spLocks noGrp="1"/>
          </p:cNvSpPr>
          <p:nvPr>
            <p:ph idx="1"/>
          </p:nvPr>
        </p:nvSpPr>
        <p:spPr>
          <a:xfrm>
            <a:off x="0" y="0"/>
            <a:ext cx="9144000" cy="6858000"/>
          </a:xfrm>
        </p:spPr>
        <p:txBody>
          <a:bodyPr>
            <a:normAutofit/>
          </a:bodyPr>
          <a:lstStyle/>
          <a:p>
            <a:pPr>
              <a:buNone/>
            </a:pPr>
            <a:r>
              <a:rPr lang="ru-RU" sz="2400" dirty="0" smtClean="0">
                <a:latin typeface="Times New Roman" pitchFamily="18" charset="0"/>
                <a:cs typeface="Times New Roman" pitchFamily="18" charset="0"/>
              </a:rPr>
              <a:t>    -Егор, почему твои расчёты процентов  отличаются от процентов таблицы???</a:t>
            </a:r>
          </a:p>
          <a:p>
            <a:pPr>
              <a:buNone/>
            </a:pPr>
            <a:r>
              <a:rPr lang="ru-RU" sz="2400" dirty="0" smtClean="0">
                <a:latin typeface="Times New Roman" pitchFamily="18" charset="0"/>
                <a:cs typeface="Times New Roman" pitchFamily="18" charset="0"/>
              </a:rPr>
              <a:t>    - В этом вкладе ставка с капитализацией(она выше указанных ставок в таблице)-это причисление процентов к сумме вклада, что  позволяет в дальнейшем начисление процентов на проценты и получать доход больше, чем при номинальной ставке по вкладу(указанной в таблице).  Пополнение вклада (если оно предусмотрено договором) увеличивает основную сумму, на которую начисляются проценты. Чем больше основная сумма, тем больше сумма процентного и капитализируемого дохода.</a:t>
            </a:r>
          </a:p>
          <a:p>
            <a:pPr>
              <a:buNone/>
            </a:pPr>
            <a:endParaRPr lang="ru-RU" sz="2400" dirty="0" smtClean="0">
              <a:latin typeface="Times New Roman" pitchFamily="18" charset="0"/>
              <a:cs typeface="Times New Roman" pitchFamily="18" charset="0"/>
            </a:endParaRPr>
          </a:p>
          <a:p>
            <a:pPr>
              <a:buNone/>
            </a:pPr>
            <a:endParaRPr lang="ru-RU" sz="2400" dirty="0" smtClean="0">
              <a:latin typeface="Times New Roman" pitchFamily="18" charset="0"/>
              <a:cs typeface="Times New Roman" pitchFamily="18" charset="0"/>
            </a:endParaRPr>
          </a:p>
          <a:p>
            <a:pPr>
              <a:buNone/>
            </a:pPr>
            <a:endParaRPr lang="ru-RU" sz="2400" dirty="0" smtClean="0">
              <a:latin typeface="Times New Roman" pitchFamily="18" charset="0"/>
              <a:cs typeface="Times New Roman" pitchFamily="18" charset="0"/>
            </a:endParaRPr>
          </a:p>
          <a:p>
            <a:pPr>
              <a:buNone/>
            </a:pPr>
            <a:r>
              <a:rPr lang="ru-RU" sz="2400" dirty="0" smtClean="0">
                <a:latin typeface="Times New Roman" pitchFamily="18" charset="0"/>
                <a:cs typeface="Times New Roman" pitchFamily="18" charset="0"/>
              </a:rPr>
              <a:t>     Эффективную ставку капитализации считать сложно, но можно рассчитать </a:t>
            </a:r>
            <a:r>
              <a:rPr lang="ru-RU" sz="2400" dirty="0" err="1" smtClean="0">
                <a:latin typeface="Times New Roman" pitchFamily="18" charset="0"/>
                <a:cs typeface="Times New Roman" pitchFamily="18" charset="0"/>
              </a:rPr>
              <a:t>онлайн-калькулятором</a:t>
            </a:r>
            <a:r>
              <a:rPr lang="ru-RU" sz="2400"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Свои расчёты  я оформил </a:t>
            </a:r>
            <a:r>
              <a:rPr lang="ru-RU" sz="2400" dirty="0" smtClean="0">
                <a:latin typeface="Times New Roman" pitchFamily="18" charset="0"/>
                <a:cs typeface="Times New Roman" pitchFamily="18" charset="0"/>
              </a:rPr>
              <a:t>в таблицах 3 и 4:</a:t>
            </a:r>
            <a:endParaRPr lang="ru-RU" sz="2400" dirty="0">
              <a:latin typeface="Times New Roman" pitchFamily="18" charset="0"/>
              <a:cs typeface="Times New Roman" pitchFamily="18" charset="0"/>
            </a:endParaRPr>
          </a:p>
        </p:txBody>
      </p:sp>
      <p:pic>
        <p:nvPicPr>
          <p:cNvPr id="4" name="Рисунок 3" descr="Особенности вклада, оформленного на несовершеннолетнего"/>
          <p:cNvPicPr/>
          <p:nvPr/>
        </p:nvPicPr>
        <p:blipFill>
          <a:blip r:embed="rId2"/>
          <a:srcRect/>
          <a:stretch>
            <a:fillRect/>
          </a:stretch>
        </p:blipFill>
        <p:spPr bwMode="auto">
          <a:xfrm>
            <a:off x="1071538" y="3786190"/>
            <a:ext cx="2357454" cy="1500198"/>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500090"/>
            <a:ext cx="8991600" cy="71438"/>
          </a:xfrm>
        </p:spPr>
        <p:txBody>
          <a:bodyPr>
            <a:normAutofit fontScale="90000"/>
          </a:bodyPr>
          <a:lstStyle/>
          <a:p>
            <a:endParaRPr lang="ru-RU" dirty="0"/>
          </a:p>
        </p:txBody>
      </p:sp>
      <p:graphicFrame>
        <p:nvGraphicFramePr>
          <p:cNvPr id="4" name="Содержимое 3"/>
          <p:cNvGraphicFramePr>
            <a:graphicFrameLocks noGrp="1"/>
          </p:cNvGraphicFramePr>
          <p:nvPr>
            <p:ph idx="1"/>
          </p:nvPr>
        </p:nvGraphicFramePr>
        <p:xfrm>
          <a:off x="0" y="0"/>
          <a:ext cx="9144000" cy="3840480"/>
        </p:xfrm>
        <a:graphic>
          <a:graphicData uri="http://schemas.openxmlformats.org/drawingml/2006/table">
            <a:tbl>
              <a:tblPr firstRow="1" bandRow="1">
                <a:tableStyleId>{5C22544A-7EE6-4342-B048-85BDC9FD1C3A}</a:tableStyleId>
              </a:tblPr>
              <a:tblGrid>
                <a:gridCol w="1524000"/>
                <a:gridCol w="1524000"/>
                <a:gridCol w="1524000"/>
                <a:gridCol w="1524000"/>
                <a:gridCol w="1524000"/>
                <a:gridCol w="1524000"/>
              </a:tblGrid>
              <a:tr h="1642167">
                <a:tc>
                  <a:txBody>
                    <a:bodyPr/>
                    <a:lstStyle/>
                    <a:p>
                      <a:pPr>
                        <a:lnSpc>
                          <a:spcPct val="150000"/>
                        </a:lnSpc>
                        <a:spcAft>
                          <a:spcPts val="0"/>
                        </a:spcAft>
                      </a:pPr>
                      <a:r>
                        <a:rPr lang="ru-RU" sz="2400" dirty="0" smtClean="0">
                          <a:solidFill>
                            <a:srgbClr val="2D2D2D"/>
                          </a:solidFill>
                          <a:latin typeface="Times New Roman" pitchFamily="18" charset="0"/>
                          <a:ea typeface="Calibri"/>
                          <a:cs typeface="Times New Roman" pitchFamily="18" charset="0"/>
                        </a:rPr>
                        <a:t>Вклад 3000руб.</a:t>
                      </a:r>
                      <a:endParaRPr lang="ru-RU" sz="2400" dirty="0">
                        <a:latin typeface="Times New Roman" pitchFamily="18" charset="0"/>
                        <a:ea typeface="Calibri"/>
                        <a:cs typeface="Times New Roman" pitchFamily="18" charset="0"/>
                      </a:endParaRPr>
                    </a:p>
                  </a:txBody>
                  <a:tcPr marL="68580" marR="68580" marT="0" marB="0"/>
                </a:tc>
                <a:tc>
                  <a:txBody>
                    <a:bodyPr/>
                    <a:lstStyle/>
                    <a:p>
                      <a:pPr>
                        <a:lnSpc>
                          <a:spcPct val="150000"/>
                        </a:lnSpc>
                        <a:spcAft>
                          <a:spcPts val="0"/>
                        </a:spcAft>
                      </a:pPr>
                      <a:r>
                        <a:rPr lang="ru-RU" sz="2400" dirty="0">
                          <a:solidFill>
                            <a:srgbClr val="2D2D2D"/>
                          </a:solidFill>
                          <a:latin typeface="Times New Roman" pitchFamily="18" charset="0"/>
                          <a:ea typeface="Calibri"/>
                          <a:cs typeface="Times New Roman" pitchFamily="18" charset="0"/>
                        </a:rPr>
                        <a:t>3мес.</a:t>
                      </a:r>
                      <a:endParaRPr lang="ru-RU" sz="2400" dirty="0">
                        <a:latin typeface="Times New Roman" pitchFamily="18" charset="0"/>
                        <a:ea typeface="Calibri"/>
                        <a:cs typeface="Times New Roman" pitchFamily="18" charset="0"/>
                      </a:endParaRPr>
                    </a:p>
                    <a:p>
                      <a:pPr>
                        <a:lnSpc>
                          <a:spcPct val="150000"/>
                        </a:lnSpc>
                        <a:spcAft>
                          <a:spcPts val="0"/>
                        </a:spcAft>
                      </a:pPr>
                      <a:r>
                        <a:rPr lang="ru-RU" sz="2400" dirty="0">
                          <a:solidFill>
                            <a:srgbClr val="2D2D2D"/>
                          </a:solidFill>
                          <a:latin typeface="Times New Roman" pitchFamily="18" charset="0"/>
                          <a:ea typeface="Calibri"/>
                          <a:cs typeface="Times New Roman" pitchFamily="18" charset="0"/>
                        </a:rPr>
                        <a:t>Ставка 4,52%</a:t>
                      </a:r>
                      <a:endParaRPr lang="ru-RU" sz="2400" dirty="0">
                        <a:latin typeface="Times New Roman" pitchFamily="18" charset="0"/>
                        <a:ea typeface="Calibri"/>
                        <a:cs typeface="Times New Roman" pitchFamily="18" charset="0"/>
                      </a:endParaRPr>
                    </a:p>
                  </a:txBody>
                  <a:tcPr marL="68580" marR="68580" marT="0" marB="0"/>
                </a:tc>
                <a:tc>
                  <a:txBody>
                    <a:bodyPr/>
                    <a:lstStyle/>
                    <a:p>
                      <a:pPr>
                        <a:lnSpc>
                          <a:spcPct val="150000"/>
                        </a:lnSpc>
                        <a:spcAft>
                          <a:spcPts val="0"/>
                        </a:spcAft>
                      </a:pPr>
                      <a:r>
                        <a:rPr lang="ru-RU" sz="2400">
                          <a:solidFill>
                            <a:srgbClr val="2D2D2D"/>
                          </a:solidFill>
                          <a:latin typeface="Times New Roman" pitchFamily="18" charset="0"/>
                          <a:ea typeface="Calibri"/>
                          <a:cs typeface="Times New Roman" pitchFamily="18" charset="0"/>
                        </a:rPr>
                        <a:t>9мес.</a:t>
                      </a:r>
                      <a:endParaRPr lang="ru-RU" sz="2400">
                        <a:latin typeface="Times New Roman" pitchFamily="18" charset="0"/>
                        <a:ea typeface="Calibri"/>
                        <a:cs typeface="Times New Roman" pitchFamily="18" charset="0"/>
                      </a:endParaRPr>
                    </a:p>
                    <a:p>
                      <a:pPr>
                        <a:lnSpc>
                          <a:spcPct val="150000"/>
                        </a:lnSpc>
                        <a:spcAft>
                          <a:spcPts val="0"/>
                        </a:spcAft>
                      </a:pPr>
                      <a:r>
                        <a:rPr lang="ru-RU" sz="2400">
                          <a:solidFill>
                            <a:srgbClr val="2D2D2D"/>
                          </a:solidFill>
                          <a:latin typeface="Times New Roman" pitchFamily="18" charset="0"/>
                          <a:ea typeface="Calibri"/>
                          <a:cs typeface="Times New Roman" pitchFamily="18" charset="0"/>
                        </a:rPr>
                        <a:t>Ставка 5,08%</a:t>
                      </a:r>
                      <a:endParaRPr lang="ru-RU" sz="2400">
                        <a:latin typeface="Times New Roman" pitchFamily="18" charset="0"/>
                        <a:ea typeface="Calibri"/>
                        <a:cs typeface="Times New Roman" pitchFamily="18" charset="0"/>
                      </a:endParaRPr>
                    </a:p>
                  </a:txBody>
                  <a:tcPr marL="68580" marR="68580" marT="0" marB="0"/>
                </a:tc>
                <a:tc>
                  <a:txBody>
                    <a:bodyPr/>
                    <a:lstStyle/>
                    <a:p>
                      <a:pPr>
                        <a:lnSpc>
                          <a:spcPct val="150000"/>
                        </a:lnSpc>
                        <a:spcAft>
                          <a:spcPts val="0"/>
                        </a:spcAft>
                      </a:pPr>
                      <a:r>
                        <a:rPr lang="ru-RU" sz="2400">
                          <a:solidFill>
                            <a:srgbClr val="2D2D2D"/>
                          </a:solidFill>
                          <a:latin typeface="Times New Roman" pitchFamily="18" charset="0"/>
                          <a:ea typeface="Calibri"/>
                          <a:cs typeface="Times New Roman" pitchFamily="18" charset="0"/>
                        </a:rPr>
                        <a:t>1год</a:t>
                      </a:r>
                      <a:endParaRPr lang="ru-RU" sz="2400">
                        <a:latin typeface="Times New Roman" pitchFamily="18" charset="0"/>
                        <a:ea typeface="Calibri"/>
                        <a:cs typeface="Times New Roman" pitchFamily="18" charset="0"/>
                      </a:endParaRPr>
                    </a:p>
                    <a:p>
                      <a:pPr>
                        <a:lnSpc>
                          <a:spcPct val="150000"/>
                        </a:lnSpc>
                        <a:spcAft>
                          <a:spcPts val="0"/>
                        </a:spcAft>
                      </a:pPr>
                      <a:r>
                        <a:rPr lang="ru-RU" sz="2400">
                          <a:solidFill>
                            <a:srgbClr val="2D2D2D"/>
                          </a:solidFill>
                          <a:latin typeface="Times New Roman" pitchFamily="18" charset="0"/>
                          <a:ea typeface="Calibri"/>
                          <a:cs typeface="Times New Roman" pitchFamily="18" charset="0"/>
                        </a:rPr>
                        <a:t>Ставка 5,38%</a:t>
                      </a:r>
                      <a:endParaRPr lang="ru-RU" sz="2400">
                        <a:latin typeface="Times New Roman" pitchFamily="18" charset="0"/>
                        <a:ea typeface="Calibri"/>
                        <a:cs typeface="Times New Roman" pitchFamily="18" charset="0"/>
                      </a:endParaRPr>
                    </a:p>
                  </a:txBody>
                  <a:tcPr marL="68580" marR="68580" marT="0" marB="0"/>
                </a:tc>
                <a:tc>
                  <a:txBody>
                    <a:bodyPr/>
                    <a:lstStyle/>
                    <a:p>
                      <a:pPr>
                        <a:lnSpc>
                          <a:spcPct val="150000"/>
                        </a:lnSpc>
                        <a:spcAft>
                          <a:spcPts val="0"/>
                        </a:spcAft>
                      </a:pPr>
                      <a:r>
                        <a:rPr lang="ru-RU" sz="2400">
                          <a:solidFill>
                            <a:srgbClr val="2D2D2D"/>
                          </a:solidFill>
                          <a:latin typeface="Times New Roman" pitchFamily="18" charset="0"/>
                          <a:ea typeface="Calibri"/>
                          <a:cs typeface="Times New Roman" pitchFamily="18" charset="0"/>
                        </a:rPr>
                        <a:t>2 года</a:t>
                      </a:r>
                      <a:endParaRPr lang="ru-RU" sz="2400">
                        <a:latin typeface="Times New Roman" pitchFamily="18" charset="0"/>
                        <a:ea typeface="Calibri"/>
                        <a:cs typeface="Times New Roman" pitchFamily="18" charset="0"/>
                      </a:endParaRPr>
                    </a:p>
                    <a:p>
                      <a:pPr>
                        <a:lnSpc>
                          <a:spcPct val="150000"/>
                        </a:lnSpc>
                        <a:spcAft>
                          <a:spcPts val="0"/>
                        </a:spcAft>
                      </a:pPr>
                      <a:r>
                        <a:rPr lang="ru-RU" sz="2400">
                          <a:solidFill>
                            <a:srgbClr val="2D2D2D"/>
                          </a:solidFill>
                          <a:latin typeface="Times New Roman" pitchFamily="18" charset="0"/>
                          <a:ea typeface="Calibri"/>
                          <a:cs typeface="Times New Roman" pitchFamily="18" charset="0"/>
                        </a:rPr>
                        <a:t>Ставка 5,52%</a:t>
                      </a:r>
                      <a:endParaRPr lang="ru-RU" sz="2400">
                        <a:latin typeface="Times New Roman" pitchFamily="18" charset="0"/>
                        <a:ea typeface="Calibri"/>
                        <a:cs typeface="Times New Roman" pitchFamily="18" charset="0"/>
                      </a:endParaRPr>
                    </a:p>
                  </a:txBody>
                  <a:tcPr marL="68580" marR="68580" marT="0" marB="0"/>
                </a:tc>
                <a:tc>
                  <a:txBody>
                    <a:bodyPr/>
                    <a:lstStyle/>
                    <a:p>
                      <a:pPr>
                        <a:lnSpc>
                          <a:spcPct val="150000"/>
                        </a:lnSpc>
                        <a:spcAft>
                          <a:spcPts val="0"/>
                        </a:spcAft>
                      </a:pPr>
                      <a:r>
                        <a:rPr lang="ru-RU" sz="2400">
                          <a:solidFill>
                            <a:srgbClr val="2D2D2D"/>
                          </a:solidFill>
                          <a:latin typeface="Times New Roman" pitchFamily="18" charset="0"/>
                          <a:ea typeface="Calibri"/>
                          <a:cs typeface="Times New Roman" pitchFamily="18" charset="0"/>
                        </a:rPr>
                        <a:t>3 года</a:t>
                      </a:r>
                      <a:endParaRPr lang="ru-RU" sz="2400">
                        <a:latin typeface="Times New Roman" pitchFamily="18" charset="0"/>
                        <a:ea typeface="Calibri"/>
                        <a:cs typeface="Times New Roman" pitchFamily="18" charset="0"/>
                      </a:endParaRPr>
                    </a:p>
                    <a:p>
                      <a:pPr>
                        <a:lnSpc>
                          <a:spcPct val="150000"/>
                        </a:lnSpc>
                        <a:spcAft>
                          <a:spcPts val="0"/>
                        </a:spcAft>
                      </a:pPr>
                      <a:r>
                        <a:rPr lang="ru-RU" sz="2400">
                          <a:solidFill>
                            <a:srgbClr val="2D2D2D"/>
                          </a:solidFill>
                          <a:latin typeface="Times New Roman" pitchFamily="18" charset="0"/>
                          <a:ea typeface="Calibri"/>
                          <a:cs typeface="Times New Roman" pitchFamily="18" charset="0"/>
                        </a:rPr>
                        <a:t>Ставка 5,67%</a:t>
                      </a:r>
                      <a:endParaRPr lang="ru-RU" sz="2400">
                        <a:latin typeface="Times New Roman" pitchFamily="18" charset="0"/>
                        <a:ea typeface="Calibri"/>
                        <a:cs typeface="Times New Roman" pitchFamily="18" charset="0"/>
                      </a:endParaRPr>
                    </a:p>
                  </a:txBody>
                  <a:tcPr marL="68580" marR="68580" marT="0" marB="0"/>
                </a:tc>
              </a:tr>
              <a:tr h="1072012">
                <a:tc>
                  <a:txBody>
                    <a:bodyPr/>
                    <a:lstStyle/>
                    <a:p>
                      <a:pPr>
                        <a:lnSpc>
                          <a:spcPct val="150000"/>
                        </a:lnSpc>
                        <a:spcAft>
                          <a:spcPts val="0"/>
                        </a:spcAft>
                      </a:pPr>
                      <a:r>
                        <a:rPr lang="ru-RU" sz="2400" dirty="0" smtClean="0">
                          <a:solidFill>
                            <a:srgbClr val="2D2D2D"/>
                          </a:solidFill>
                          <a:latin typeface="Times New Roman" pitchFamily="18" charset="0"/>
                          <a:ea typeface="Calibri"/>
                          <a:cs typeface="Times New Roman" pitchFamily="18" charset="0"/>
                        </a:rPr>
                        <a:t>Доход</a:t>
                      </a:r>
                    </a:p>
                    <a:p>
                      <a:pPr>
                        <a:lnSpc>
                          <a:spcPct val="150000"/>
                        </a:lnSpc>
                        <a:spcAft>
                          <a:spcPts val="0"/>
                        </a:spcAft>
                      </a:pPr>
                      <a:r>
                        <a:rPr lang="ru-RU" sz="2400" dirty="0" smtClean="0">
                          <a:solidFill>
                            <a:srgbClr val="2D2D2D"/>
                          </a:solidFill>
                          <a:latin typeface="Times New Roman" pitchFamily="18" charset="0"/>
                          <a:ea typeface="Calibri"/>
                          <a:cs typeface="Times New Roman" pitchFamily="18" charset="0"/>
                        </a:rPr>
                        <a:t>(</a:t>
                      </a:r>
                      <a:r>
                        <a:rPr lang="ru-RU" sz="2400" dirty="0">
                          <a:solidFill>
                            <a:srgbClr val="2D2D2D"/>
                          </a:solidFill>
                          <a:latin typeface="Times New Roman" pitchFamily="18" charset="0"/>
                          <a:ea typeface="Calibri"/>
                          <a:cs typeface="Times New Roman" pitchFamily="18" charset="0"/>
                        </a:rPr>
                        <a:t>руб.)</a:t>
                      </a:r>
                      <a:endParaRPr lang="ru-RU" sz="2400" dirty="0">
                        <a:latin typeface="Times New Roman" pitchFamily="18" charset="0"/>
                        <a:ea typeface="Calibri"/>
                        <a:cs typeface="Times New Roman" pitchFamily="18" charset="0"/>
                      </a:endParaRPr>
                    </a:p>
                  </a:txBody>
                  <a:tcPr marL="68580" marR="68580" marT="0" marB="0"/>
                </a:tc>
                <a:tc>
                  <a:txBody>
                    <a:bodyPr/>
                    <a:lstStyle/>
                    <a:p>
                      <a:pPr algn="ctr">
                        <a:lnSpc>
                          <a:spcPct val="150000"/>
                        </a:lnSpc>
                        <a:spcAft>
                          <a:spcPts val="0"/>
                        </a:spcAft>
                      </a:pPr>
                      <a:r>
                        <a:rPr lang="ru-RU" sz="2400" dirty="0">
                          <a:solidFill>
                            <a:srgbClr val="2D2D2D"/>
                          </a:solidFill>
                          <a:latin typeface="Times New Roman" pitchFamily="18" charset="0"/>
                          <a:ea typeface="Calibri"/>
                          <a:cs typeface="Times New Roman" pitchFamily="18" charset="0"/>
                        </a:rPr>
                        <a:t>34</a:t>
                      </a:r>
                      <a:endParaRPr lang="ru-RU" sz="2400" dirty="0">
                        <a:latin typeface="Times New Roman" pitchFamily="18" charset="0"/>
                        <a:ea typeface="Calibri"/>
                        <a:cs typeface="Times New Roman" pitchFamily="18" charset="0"/>
                      </a:endParaRPr>
                    </a:p>
                  </a:txBody>
                  <a:tcPr marL="68580" marR="68580" marT="0" marB="0"/>
                </a:tc>
                <a:tc>
                  <a:txBody>
                    <a:bodyPr/>
                    <a:lstStyle/>
                    <a:p>
                      <a:pPr algn="ctr">
                        <a:lnSpc>
                          <a:spcPct val="150000"/>
                        </a:lnSpc>
                        <a:spcAft>
                          <a:spcPts val="0"/>
                        </a:spcAft>
                      </a:pPr>
                      <a:r>
                        <a:rPr lang="ru-RU" sz="2400" dirty="0">
                          <a:solidFill>
                            <a:srgbClr val="2D2D2D"/>
                          </a:solidFill>
                          <a:latin typeface="Times New Roman" pitchFamily="18" charset="0"/>
                          <a:ea typeface="Calibri"/>
                          <a:cs typeface="Times New Roman" pitchFamily="18" charset="0"/>
                        </a:rPr>
                        <a:t>115</a:t>
                      </a:r>
                      <a:endParaRPr lang="ru-RU" sz="2400" dirty="0">
                        <a:latin typeface="Times New Roman" pitchFamily="18" charset="0"/>
                        <a:ea typeface="Calibri"/>
                        <a:cs typeface="Times New Roman" pitchFamily="18" charset="0"/>
                      </a:endParaRPr>
                    </a:p>
                  </a:txBody>
                  <a:tcPr marL="68580" marR="68580" marT="0" marB="0"/>
                </a:tc>
                <a:tc>
                  <a:txBody>
                    <a:bodyPr/>
                    <a:lstStyle/>
                    <a:p>
                      <a:pPr algn="ctr">
                        <a:lnSpc>
                          <a:spcPct val="150000"/>
                        </a:lnSpc>
                        <a:spcAft>
                          <a:spcPts val="0"/>
                        </a:spcAft>
                      </a:pPr>
                      <a:r>
                        <a:rPr lang="ru-RU" sz="2400" dirty="0">
                          <a:solidFill>
                            <a:srgbClr val="2D2D2D"/>
                          </a:solidFill>
                          <a:latin typeface="Times New Roman" pitchFamily="18" charset="0"/>
                          <a:ea typeface="Calibri"/>
                          <a:cs typeface="Times New Roman" pitchFamily="18" charset="0"/>
                        </a:rPr>
                        <a:t>162</a:t>
                      </a:r>
                      <a:endParaRPr lang="ru-RU" sz="2400" dirty="0">
                        <a:latin typeface="Times New Roman" pitchFamily="18" charset="0"/>
                        <a:ea typeface="Calibri"/>
                        <a:cs typeface="Times New Roman" pitchFamily="18" charset="0"/>
                      </a:endParaRPr>
                    </a:p>
                  </a:txBody>
                  <a:tcPr marL="68580" marR="68580" marT="0" marB="0"/>
                </a:tc>
                <a:tc>
                  <a:txBody>
                    <a:bodyPr/>
                    <a:lstStyle/>
                    <a:p>
                      <a:pPr algn="ctr">
                        <a:lnSpc>
                          <a:spcPct val="150000"/>
                        </a:lnSpc>
                        <a:spcAft>
                          <a:spcPts val="0"/>
                        </a:spcAft>
                      </a:pPr>
                      <a:r>
                        <a:rPr lang="ru-RU" sz="2400">
                          <a:solidFill>
                            <a:srgbClr val="2D2D2D"/>
                          </a:solidFill>
                          <a:latin typeface="Times New Roman" pitchFamily="18" charset="0"/>
                          <a:ea typeface="Calibri"/>
                          <a:cs typeface="Times New Roman" pitchFamily="18" charset="0"/>
                        </a:rPr>
                        <a:t>331</a:t>
                      </a:r>
                      <a:endParaRPr lang="ru-RU" sz="2400">
                        <a:latin typeface="Times New Roman" pitchFamily="18" charset="0"/>
                        <a:ea typeface="Calibri"/>
                        <a:cs typeface="Times New Roman" pitchFamily="18" charset="0"/>
                      </a:endParaRPr>
                    </a:p>
                  </a:txBody>
                  <a:tcPr marL="68580" marR="68580" marT="0" marB="0"/>
                </a:tc>
                <a:tc>
                  <a:txBody>
                    <a:bodyPr/>
                    <a:lstStyle/>
                    <a:p>
                      <a:pPr algn="ctr">
                        <a:lnSpc>
                          <a:spcPct val="150000"/>
                        </a:lnSpc>
                        <a:spcAft>
                          <a:spcPts val="0"/>
                        </a:spcAft>
                      </a:pPr>
                      <a:r>
                        <a:rPr lang="ru-RU" sz="2400">
                          <a:solidFill>
                            <a:srgbClr val="2D2D2D"/>
                          </a:solidFill>
                          <a:latin typeface="Times New Roman" pitchFamily="18" charset="0"/>
                          <a:ea typeface="Calibri"/>
                          <a:cs typeface="Times New Roman" pitchFamily="18" charset="0"/>
                        </a:rPr>
                        <a:t>510</a:t>
                      </a:r>
                      <a:endParaRPr lang="ru-RU" sz="2400">
                        <a:latin typeface="Times New Roman" pitchFamily="18" charset="0"/>
                        <a:ea typeface="Calibri"/>
                        <a:cs typeface="Times New Roman" pitchFamily="18" charset="0"/>
                      </a:endParaRPr>
                    </a:p>
                  </a:txBody>
                  <a:tcPr marL="68580" marR="68580" marT="0" marB="0"/>
                </a:tc>
              </a:tr>
              <a:tr h="1072012">
                <a:tc>
                  <a:txBody>
                    <a:bodyPr/>
                    <a:lstStyle/>
                    <a:p>
                      <a:pPr>
                        <a:lnSpc>
                          <a:spcPct val="150000"/>
                        </a:lnSpc>
                        <a:spcAft>
                          <a:spcPts val="0"/>
                        </a:spcAft>
                      </a:pPr>
                      <a:r>
                        <a:rPr lang="ru-RU" sz="2400" dirty="0" smtClean="0">
                          <a:solidFill>
                            <a:srgbClr val="2D2D2D"/>
                          </a:solidFill>
                          <a:latin typeface="Times New Roman" pitchFamily="18" charset="0"/>
                          <a:ea typeface="Calibri"/>
                          <a:cs typeface="Times New Roman" pitchFamily="18" charset="0"/>
                        </a:rPr>
                        <a:t>Сумма</a:t>
                      </a:r>
                    </a:p>
                    <a:p>
                      <a:pPr>
                        <a:lnSpc>
                          <a:spcPct val="150000"/>
                        </a:lnSpc>
                        <a:spcAft>
                          <a:spcPts val="0"/>
                        </a:spcAft>
                      </a:pPr>
                      <a:r>
                        <a:rPr lang="ru-RU" sz="2400" dirty="0" smtClean="0">
                          <a:solidFill>
                            <a:srgbClr val="2D2D2D"/>
                          </a:solidFill>
                          <a:latin typeface="Times New Roman" pitchFamily="18" charset="0"/>
                          <a:ea typeface="Calibri"/>
                          <a:cs typeface="Times New Roman" pitchFamily="18" charset="0"/>
                        </a:rPr>
                        <a:t>(</a:t>
                      </a:r>
                      <a:r>
                        <a:rPr lang="ru-RU" sz="2400" dirty="0">
                          <a:solidFill>
                            <a:srgbClr val="2D2D2D"/>
                          </a:solidFill>
                          <a:latin typeface="Times New Roman" pitchFamily="18" charset="0"/>
                          <a:ea typeface="Calibri"/>
                          <a:cs typeface="Times New Roman" pitchFamily="18" charset="0"/>
                        </a:rPr>
                        <a:t>руб.)</a:t>
                      </a:r>
                      <a:endParaRPr lang="ru-RU" sz="2400" dirty="0">
                        <a:latin typeface="Times New Roman" pitchFamily="18" charset="0"/>
                        <a:ea typeface="Calibri"/>
                        <a:cs typeface="Times New Roman" pitchFamily="18" charset="0"/>
                      </a:endParaRPr>
                    </a:p>
                  </a:txBody>
                  <a:tcPr marL="68580" marR="68580" marT="0" marB="0"/>
                </a:tc>
                <a:tc>
                  <a:txBody>
                    <a:bodyPr/>
                    <a:lstStyle/>
                    <a:p>
                      <a:pPr algn="ctr">
                        <a:lnSpc>
                          <a:spcPct val="150000"/>
                        </a:lnSpc>
                        <a:spcAft>
                          <a:spcPts val="0"/>
                        </a:spcAft>
                      </a:pPr>
                      <a:r>
                        <a:rPr lang="ru-RU" sz="2400">
                          <a:solidFill>
                            <a:srgbClr val="2D2D2D"/>
                          </a:solidFill>
                          <a:latin typeface="Times New Roman" pitchFamily="18" charset="0"/>
                          <a:ea typeface="Calibri"/>
                          <a:cs typeface="Times New Roman" pitchFamily="18" charset="0"/>
                        </a:rPr>
                        <a:t>3034</a:t>
                      </a:r>
                      <a:endParaRPr lang="ru-RU" sz="2400">
                        <a:latin typeface="Times New Roman" pitchFamily="18" charset="0"/>
                        <a:ea typeface="Calibri"/>
                        <a:cs typeface="Times New Roman" pitchFamily="18" charset="0"/>
                      </a:endParaRPr>
                    </a:p>
                  </a:txBody>
                  <a:tcPr marL="68580" marR="68580" marT="0" marB="0"/>
                </a:tc>
                <a:tc>
                  <a:txBody>
                    <a:bodyPr/>
                    <a:lstStyle/>
                    <a:p>
                      <a:pPr algn="ctr">
                        <a:lnSpc>
                          <a:spcPct val="150000"/>
                        </a:lnSpc>
                        <a:spcAft>
                          <a:spcPts val="0"/>
                        </a:spcAft>
                      </a:pPr>
                      <a:r>
                        <a:rPr lang="ru-RU" sz="2400">
                          <a:solidFill>
                            <a:srgbClr val="2D2D2D"/>
                          </a:solidFill>
                          <a:latin typeface="Times New Roman" pitchFamily="18" charset="0"/>
                          <a:ea typeface="Calibri"/>
                          <a:cs typeface="Times New Roman" pitchFamily="18" charset="0"/>
                        </a:rPr>
                        <a:t>3115</a:t>
                      </a:r>
                      <a:endParaRPr lang="ru-RU" sz="2400">
                        <a:latin typeface="Times New Roman" pitchFamily="18" charset="0"/>
                        <a:ea typeface="Calibri"/>
                        <a:cs typeface="Times New Roman" pitchFamily="18" charset="0"/>
                      </a:endParaRPr>
                    </a:p>
                  </a:txBody>
                  <a:tcPr marL="68580" marR="68580" marT="0" marB="0"/>
                </a:tc>
                <a:tc>
                  <a:txBody>
                    <a:bodyPr/>
                    <a:lstStyle/>
                    <a:p>
                      <a:pPr algn="ctr">
                        <a:lnSpc>
                          <a:spcPct val="150000"/>
                        </a:lnSpc>
                        <a:spcAft>
                          <a:spcPts val="0"/>
                        </a:spcAft>
                      </a:pPr>
                      <a:r>
                        <a:rPr lang="ru-RU" sz="2400">
                          <a:solidFill>
                            <a:srgbClr val="2D2D2D"/>
                          </a:solidFill>
                          <a:latin typeface="Times New Roman" pitchFamily="18" charset="0"/>
                          <a:ea typeface="Calibri"/>
                          <a:cs typeface="Times New Roman" pitchFamily="18" charset="0"/>
                        </a:rPr>
                        <a:t>3162</a:t>
                      </a:r>
                      <a:endParaRPr lang="ru-RU" sz="2400">
                        <a:latin typeface="Times New Roman" pitchFamily="18" charset="0"/>
                        <a:ea typeface="Calibri"/>
                        <a:cs typeface="Times New Roman" pitchFamily="18" charset="0"/>
                      </a:endParaRPr>
                    </a:p>
                  </a:txBody>
                  <a:tcPr marL="68580" marR="68580" marT="0" marB="0"/>
                </a:tc>
                <a:tc>
                  <a:txBody>
                    <a:bodyPr/>
                    <a:lstStyle/>
                    <a:p>
                      <a:pPr algn="ctr">
                        <a:lnSpc>
                          <a:spcPct val="150000"/>
                        </a:lnSpc>
                        <a:spcAft>
                          <a:spcPts val="0"/>
                        </a:spcAft>
                      </a:pPr>
                      <a:r>
                        <a:rPr lang="ru-RU" sz="2400" dirty="0">
                          <a:solidFill>
                            <a:srgbClr val="2D2D2D"/>
                          </a:solidFill>
                          <a:latin typeface="Times New Roman" pitchFamily="18" charset="0"/>
                          <a:ea typeface="Calibri"/>
                          <a:cs typeface="Times New Roman" pitchFamily="18" charset="0"/>
                        </a:rPr>
                        <a:t>3331</a:t>
                      </a:r>
                      <a:endParaRPr lang="ru-RU" sz="2400" dirty="0">
                        <a:latin typeface="Times New Roman" pitchFamily="18" charset="0"/>
                        <a:ea typeface="Calibri"/>
                        <a:cs typeface="Times New Roman" pitchFamily="18" charset="0"/>
                      </a:endParaRPr>
                    </a:p>
                  </a:txBody>
                  <a:tcPr marL="68580" marR="68580" marT="0" marB="0"/>
                </a:tc>
                <a:tc>
                  <a:txBody>
                    <a:bodyPr/>
                    <a:lstStyle/>
                    <a:p>
                      <a:pPr algn="ctr">
                        <a:lnSpc>
                          <a:spcPct val="150000"/>
                        </a:lnSpc>
                        <a:spcAft>
                          <a:spcPts val="0"/>
                        </a:spcAft>
                      </a:pPr>
                      <a:r>
                        <a:rPr lang="ru-RU" sz="2400" dirty="0">
                          <a:solidFill>
                            <a:srgbClr val="2D2D2D"/>
                          </a:solidFill>
                          <a:latin typeface="Times New Roman" pitchFamily="18" charset="0"/>
                          <a:ea typeface="Calibri"/>
                          <a:cs typeface="Times New Roman" pitchFamily="18" charset="0"/>
                        </a:rPr>
                        <a:t>3510</a:t>
                      </a:r>
                      <a:endParaRPr lang="ru-RU" sz="2400" dirty="0">
                        <a:latin typeface="Times New Roman" pitchFamily="18" charset="0"/>
                        <a:ea typeface="Calibri"/>
                        <a:cs typeface="Times New Roman" pitchFamily="18" charset="0"/>
                      </a:endParaRPr>
                    </a:p>
                  </a:txBody>
                  <a:tcPr marL="68580" marR="68580" marT="0" marB="0"/>
                </a:tc>
              </a:tr>
            </a:tbl>
          </a:graphicData>
        </a:graphic>
      </p:graphicFrame>
      <p:sp>
        <p:nvSpPr>
          <p:cNvPr id="23553" name="Rectangle 1"/>
          <p:cNvSpPr>
            <a:spLocks noChangeArrowheads="1"/>
          </p:cNvSpPr>
          <p:nvPr/>
        </p:nvSpPr>
        <p:spPr bwMode="auto">
          <a:xfrm>
            <a:off x="1" y="3714753"/>
            <a:ext cx="9631594"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Вклад застрахован на 3 года. Перезаключение договора на 2 года</a:t>
            </a:r>
            <a:endParaRPr kumimoji="0" lang="ru-RU" sz="2400" b="0" i="0" u="none" strike="noStrike" cap="none" normalizeH="0" baseline="0" dirty="0" smtClean="0">
              <a:ln>
                <a:noFill/>
              </a:ln>
              <a:solidFill>
                <a:srgbClr val="C00000"/>
              </a:solidFill>
              <a:effectLst/>
              <a:latin typeface="Arial" pitchFamily="34" charset="0"/>
              <a:cs typeface="Arial" pitchFamily="34" charset="0"/>
            </a:endParaRPr>
          </a:p>
        </p:txBody>
      </p:sp>
      <p:graphicFrame>
        <p:nvGraphicFramePr>
          <p:cNvPr id="6" name="Таблица 5"/>
          <p:cNvGraphicFramePr>
            <a:graphicFrameLocks noGrp="1"/>
          </p:cNvGraphicFramePr>
          <p:nvPr/>
        </p:nvGraphicFramePr>
        <p:xfrm>
          <a:off x="0" y="4143380"/>
          <a:ext cx="9144000" cy="3787970"/>
        </p:xfrm>
        <a:graphic>
          <a:graphicData uri="http://schemas.openxmlformats.org/drawingml/2006/table">
            <a:tbl>
              <a:tblPr firstRow="1" bandRow="1">
                <a:tableStyleId>{5C22544A-7EE6-4342-B048-85BDC9FD1C3A}</a:tableStyleId>
              </a:tblPr>
              <a:tblGrid>
                <a:gridCol w="1828800"/>
                <a:gridCol w="1828800"/>
                <a:gridCol w="1828800"/>
                <a:gridCol w="1828800"/>
                <a:gridCol w="1828800"/>
              </a:tblGrid>
              <a:tr h="1978490">
                <a:tc>
                  <a:txBody>
                    <a:bodyPr/>
                    <a:lstStyle/>
                    <a:p>
                      <a:pPr>
                        <a:lnSpc>
                          <a:spcPct val="150000"/>
                        </a:lnSpc>
                        <a:spcAft>
                          <a:spcPts val="0"/>
                        </a:spcAft>
                      </a:pPr>
                      <a:r>
                        <a:rPr lang="ru-RU" sz="2400" dirty="0">
                          <a:solidFill>
                            <a:srgbClr val="2D2D2D"/>
                          </a:solidFill>
                          <a:latin typeface="Times New Roman" pitchFamily="18" charset="0"/>
                          <a:ea typeface="Calibri"/>
                          <a:cs typeface="Times New Roman" pitchFamily="18" charset="0"/>
                        </a:rPr>
                        <a:t>Вклад 3510руб.</a:t>
                      </a:r>
                      <a:endParaRPr lang="ru-RU" sz="2400" dirty="0">
                        <a:latin typeface="Times New Roman" pitchFamily="18" charset="0"/>
                        <a:ea typeface="Calibri"/>
                        <a:cs typeface="Times New Roman" pitchFamily="18" charset="0"/>
                      </a:endParaRPr>
                    </a:p>
                  </a:txBody>
                  <a:tcPr marL="68580" marR="68580" marT="0" marB="0"/>
                </a:tc>
                <a:tc>
                  <a:txBody>
                    <a:bodyPr/>
                    <a:lstStyle/>
                    <a:p>
                      <a:pPr>
                        <a:lnSpc>
                          <a:spcPct val="150000"/>
                        </a:lnSpc>
                        <a:spcAft>
                          <a:spcPts val="0"/>
                        </a:spcAft>
                      </a:pPr>
                      <a:r>
                        <a:rPr lang="ru-RU" sz="2400">
                          <a:solidFill>
                            <a:srgbClr val="2D2D2D"/>
                          </a:solidFill>
                          <a:latin typeface="Times New Roman" pitchFamily="18" charset="0"/>
                          <a:ea typeface="Calibri"/>
                          <a:cs typeface="Times New Roman" pitchFamily="18" charset="0"/>
                        </a:rPr>
                        <a:t>3мес.</a:t>
                      </a:r>
                      <a:endParaRPr lang="ru-RU" sz="2400">
                        <a:latin typeface="Times New Roman" pitchFamily="18" charset="0"/>
                        <a:ea typeface="Calibri"/>
                        <a:cs typeface="Times New Roman" pitchFamily="18" charset="0"/>
                      </a:endParaRPr>
                    </a:p>
                    <a:p>
                      <a:pPr>
                        <a:lnSpc>
                          <a:spcPct val="150000"/>
                        </a:lnSpc>
                        <a:spcAft>
                          <a:spcPts val="0"/>
                        </a:spcAft>
                      </a:pPr>
                      <a:r>
                        <a:rPr lang="ru-RU" sz="2400">
                          <a:solidFill>
                            <a:srgbClr val="2D2D2D"/>
                          </a:solidFill>
                          <a:latin typeface="Times New Roman" pitchFamily="18" charset="0"/>
                          <a:ea typeface="Calibri"/>
                          <a:cs typeface="Times New Roman" pitchFamily="18" charset="0"/>
                        </a:rPr>
                        <a:t>Ставка 4,52%</a:t>
                      </a:r>
                      <a:endParaRPr lang="ru-RU" sz="2400">
                        <a:latin typeface="Times New Roman" pitchFamily="18" charset="0"/>
                        <a:ea typeface="Calibri"/>
                        <a:cs typeface="Times New Roman" pitchFamily="18" charset="0"/>
                      </a:endParaRPr>
                    </a:p>
                  </a:txBody>
                  <a:tcPr marL="68580" marR="68580" marT="0" marB="0"/>
                </a:tc>
                <a:tc>
                  <a:txBody>
                    <a:bodyPr/>
                    <a:lstStyle/>
                    <a:p>
                      <a:pPr>
                        <a:lnSpc>
                          <a:spcPct val="150000"/>
                        </a:lnSpc>
                        <a:spcAft>
                          <a:spcPts val="0"/>
                        </a:spcAft>
                      </a:pPr>
                      <a:r>
                        <a:rPr lang="ru-RU" sz="2400">
                          <a:solidFill>
                            <a:srgbClr val="2D2D2D"/>
                          </a:solidFill>
                          <a:latin typeface="Times New Roman" pitchFamily="18" charset="0"/>
                          <a:ea typeface="Calibri"/>
                          <a:cs typeface="Times New Roman" pitchFamily="18" charset="0"/>
                        </a:rPr>
                        <a:t>9мес.</a:t>
                      </a:r>
                      <a:endParaRPr lang="ru-RU" sz="2400">
                        <a:latin typeface="Times New Roman" pitchFamily="18" charset="0"/>
                        <a:ea typeface="Calibri"/>
                        <a:cs typeface="Times New Roman" pitchFamily="18" charset="0"/>
                      </a:endParaRPr>
                    </a:p>
                    <a:p>
                      <a:pPr>
                        <a:lnSpc>
                          <a:spcPct val="150000"/>
                        </a:lnSpc>
                        <a:spcAft>
                          <a:spcPts val="0"/>
                        </a:spcAft>
                      </a:pPr>
                      <a:r>
                        <a:rPr lang="ru-RU" sz="2400">
                          <a:solidFill>
                            <a:srgbClr val="2D2D2D"/>
                          </a:solidFill>
                          <a:latin typeface="Times New Roman" pitchFamily="18" charset="0"/>
                          <a:ea typeface="Calibri"/>
                          <a:cs typeface="Times New Roman" pitchFamily="18" charset="0"/>
                        </a:rPr>
                        <a:t>Ставка 5,08%</a:t>
                      </a:r>
                      <a:endParaRPr lang="ru-RU" sz="2400">
                        <a:latin typeface="Times New Roman" pitchFamily="18" charset="0"/>
                        <a:ea typeface="Calibri"/>
                        <a:cs typeface="Times New Roman" pitchFamily="18" charset="0"/>
                      </a:endParaRPr>
                    </a:p>
                  </a:txBody>
                  <a:tcPr marL="68580" marR="68580" marT="0" marB="0"/>
                </a:tc>
                <a:tc>
                  <a:txBody>
                    <a:bodyPr/>
                    <a:lstStyle/>
                    <a:p>
                      <a:pPr>
                        <a:lnSpc>
                          <a:spcPct val="150000"/>
                        </a:lnSpc>
                        <a:spcAft>
                          <a:spcPts val="0"/>
                        </a:spcAft>
                      </a:pPr>
                      <a:r>
                        <a:rPr lang="ru-RU" sz="2400">
                          <a:solidFill>
                            <a:srgbClr val="2D2D2D"/>
                          </a:solidFill>
                          <a:latin typeface="Times New Roman" pitchFamily="18" charset="0"/>
                          <a:ea typeface="Calibri"/>
                          <a:cs typeface="Times New Roman" pitchFamily="18" charset="0"/>
                        </a:rPr>
                        <a:t>На конец 4года</a:t>
                      </a:r>
                      <a:endParaRPr lang="ru-RU" sz="2400">
                        <a:latin typeface="Times New Roman" pitchFamily="18" charset="0"/>
                        <a:ea typeface="Calibri"/>
                        <a:cs typeface="Times New Roman" pitchFamily="18" charset="0"/>
                      </a:endParaRPr>
                    </a:p>
                    <a:p>
                      <a:pPr>
                        <a:lnSpc>
                          <a:spcPct val="150000"/>
                        </a:lnSpc>
                        <a:spcAft>
                          <a:spcPts val="0"/>
                        </a:spcAft>
                      </a:pPr>
                      <a:r>
                        <a:rPr lang="ru-RU" sz="2400">
                          <a:solidFill>
                            <a:srgbClr val="2D2D2D"/>
                          </a:solidFill>
                          <a:latin typeface="Times New Roman" pitchFamily="18" charset="0"/>
                          <a:ea typeface="Calibri"/>
                          <a:cs typeface="Times New Roman" pitchFamily="18" charset="0"/>
                        </a:rPr>
                        <a:t>Ставка 5,38%</a:t>
                      </a:r>
                      <a:endParaRPr lang="ru-RU" sz="2400">
                        <a:latin typeface="Times New Roman" pitchFamily="18" charset="0"/>
                        <a:ea typeface="Calibri"/>
                        <a:cs typeface="Times New Roman" pitchFamily="18" charset="0"/>
                      </a:endParaRPr>
                    </a:p>
                  </a:txBody>
                  <a:tcPr marL="68580" marR="68580" marT="0" marB="0"/>
                </a:tc>
                <a:tc>
                  <a:txBody>
                    <a:bodyPr/>
                    <a:lstStyle/>
                    <a:p>
                      <a:pPr>
                        <a:lnSpc>
                          <a:spcPct val="150000"/>
                        </a:lnSpc>
                        <a:spcAft>
                          <a:spcPts val="0"/>
                        </a:spcAft>
                      </a:pPr>
                      <a:r>
                        <a:rPr lang="ru-RU" sz="2400">
                          <a:solidFill>
                            <a:srgbClr val="2D2D2D"/>
                          </a:solidFill>
                          <a:latin typeface="Times New Roman" pitchFamily="18" charset="0"/>
                          <a:ea typeface="Calibri"/>
                          <a:cs typeface="Times New Roman" pitchFamily="18" charset="0"/>
                        </a:rPr>
                        <a:t>На конец 5 года</a:t>
                      </a:r>
                      <a:endParaRPr lang="ru-RU" sz="2400">
                        <a:latin typeface="Times New Roman" pitchFamily="18" charset="0"/>
                        <a:ea typeface="Calibri"/>
                        <a:cs typeface="Times New Roman" pitchFamily="18" charset="0"/>
                      </a:endParaRPr>
                    </a:p>
                    <a:p>
                      <a:pPr>
                        <a:lnSpc>
                          <a:spcPct val="150000"/>
                        </a:lnSpc>
                        <a:spcAft>
                          <a:spcPts val="0"/>
                        </a:spcAft>
                      </a:pPr>
                      <a:r>
                        <a:rPr lang="ru-RU" sz="2400">
                          <a:solidFill>
                            <a:srgbClr val="2D2D2D"/>
                          </a:solidFill>
                          <a:latin typeface="Times New Roman" pitchFamily="18" charset="0"/>
                          <a:ea typeface="Calibri"/>
                          <a:cs typeface="Times New Roman" pitchFamily="18" charset="0"/>
                        </a:rPr>
                        <a:t>Ставка 5,52%</a:t>
                      </a:r>
                      <a:endParaRPr lang="ru-RU" sz="2400">
                        <a:latin typeface="Times New Roman" pitchFamily="18" charset="0"/>
                        <a:ea typeface="Calibri"/>
                        <a:cs typeface="Times New Roman" pitchFamily="18" charset="0"/>
                      </a:endParaRPr>
                    </a:p>
                  </a:txBody>
                  <a:tcPr marL="68580" marR="68580" marT="0" marB="0"/>
                </a:tc>
              </a:tr>
              <a:tr h="796705">
                <a:tc>
                  <a:txBody>
                    <a:bodyPr/>
                    <a:lstStyle/>
                    <a:p>
                      <a:pPr>
                        <a:lnSpc>
                          <a:spcPct val="150000"/>
                        </a:lnSpc>
                        <a:spcAft>
                          <a:spcPts val="0"/>
                        </a:spcAft>
                      </a:pPr>
                      <a:r>
                        <a:rPr lang="ru-RU" sz="2400">
                          <a:solidFill>
                            <a:srgbClr val="2D2D2D"/>
                          </a:solidFill>
                          <a:latin typeface="Times New Roman" pitchFamily="18" charset="0"/>
                          <a:ea typeface="Calibri"/>
                          <a:cs typeface="Times New Roman" pitchFamily="18" charset="0"/>
                        </a:rPr>
                        <a:t>Доход(руб.)</a:t>
                      </a:r>
                      <a:endParaRPr lang="ru-RU" sz="2400">
                        <a:latin typeface="Times New Roman" pitchFamily="18" charset="0"/>
                        <a:ea typeface="Calibri"/>
                        <a:cs typeface="Times New Roman" pitchFamily="18" charset="0"/>
                      </a:endParaRPr>
                    </a:p>
                  </a:txBody>
                  <a:tcPr marL="68580" marR="68580" marT="0" marB="0"/>
                </a:tc>
                <a:tc>
                  <a:txBody>
                    <a:bodyPr/>
                    <a:lstStyle/>
                    <a:p>
                      <a:pPr algn="ctr">
                        <a:lnSpc>
                          <a:spcPct val="150000"/>
                        </a:lnSpc>
                        <a:spcAft>
                          <a:spcPts val="0"/>
                        </a:spcAft>
                      </a:pPr>
                      <a:r>
                        <a:rPr lang="ru-RU" sz="2400">
                          <a:solidFill>
                            <a:srgbClr val="2D2D2D"/>
                          </a:solidFill>
                          <a:latin typeface="Times New Roman" pitchFamily="18" charset="0"/>
                          <a:ea typeface="Calibri"/>
                          <a:cs typeface="Times New Roman" pitchFamily="18" charset="0"/>
                        </a:rPr>
                        <a:t>40</a:t>
                      </a:r>
                      <a:endParaRPr lang="ru-RU" sz="2400">
                        <a:latin typeface="Times New Roman" pitchFamily="18" charset="0"/>
                        <a:ea typeface="Calibri"/>
                        <a:cs typeface="Times New Roman" pitchFamily="18" charset="0"/>
                      </a:endParaRPr>
                    </a:p>
                  </a:txBody>
                  <a:tcPr marL="68580" marR="68580" marT="0" marB="0"/>
                </a:tc>
                <a:tc>
                  <a:txBody>
                    <a:bodyPr/>
                    <a:lstStyle/>
                    <a:p>
                      <a:pPr algn="ctr">
                        <a:lnSpc>
                          <a:spcPct val="150000"/>
                        </a:lnSpc>
                        <a:spcAft>
                          <a:spcPts val="0"/>
                        </a:spcAft>
                      </a:pPr>
                      <a:r>
                        <a:rPr lang="ru-RU" sz="2400">
                          <a:solidFill>
                            <a:srgbClr val="2D2D2D"/>
                          </a:solidFill>
                          <a:latin typeface="Times New Roman" pitchFamily="18" charset="0"/>
                          <a:ea typeface="Calibri"/>
                          <a:cs typeface="Times New Roman" pitchFamily="18" charset="0"/>
                        </a:rPr>
                        <a:t>134</a:t>
                      </a:r>
                      <a:endParaRPr lang="ru-RU" sz="2400">
                        <a:latin typeface="Times New Roman" pitchFamily="18" charset="0"/>
                        <a:ea typeface="Calibri"/>
                        <a:cs typeface="Times New Roman" pitchFamily="18" charset="0"/>
                      </a:endParaRPr>
                    </a:p>
                  </a:txBody>
                  <a:tcPr marL="68580" marR="68580" marT="0" marB="0"/>
                </a:tc>
                <a:tc>
                  <a:txBody>
                    <a:bodyPr/>
                    <a:lstStyle/>
                    <a:p>
                      <a:pPr algn="ctr">
                        <a:lnSpc>
                          <a:spcPct val="150000"/>
                        </a:lnSpc>
                        <a:spcAft>
                          <a:spcPts val="0"/>
                        </a:spcAft>
                      </a:pPr>
                      <a:r>
                        <a:rPr lang="ru-RU" sz="2400">
                          <a:solidFill>
                            <a:srgbClr val="2D2D2D"/>
                          </a:solidFill>
                          <a:latin typeface="Times New Roman" pitchFamily="18" charset="0"/>
                          <a:ea typeface="Calibri"/>
                          <a:cs typeface="Times New Roman" pitchFamily="18" charset="0"/>
                        </a:rPr>
                        <a:t>189</a:t>
                      </a:r>
                      <a:endParaRPr lang="ru-RU" sz="2400">
                        <a:latin typeface="Times New Roman" pitchFamily="18" charset="0"/>
                        <a:ea typeface="Calibri"/>
                        <a:cs typeface="Times New Roman" pitchFamily="18" charset="0"/>
                      </a:endParaRPr>
                    </a:p>
                  </a:txBody>
                  <a:tcPr marL="68580" marR="68580" marT="0" marB="0"/>
                </a:tc>
                <a:tc>
                  <a:txBody>
                    <a:bodyPr/>
                    <a:lstStyle/>
                    <a:p>
                      <a:pPr algn="ctr">
                        <a:lnSpc>
                          <a:spcPct val="150000"/>
                        </a:lnSpc>
                        <a:spcAft>
                          <a:spcPts val="0"/>
                        </a:spcAft>
                      </a:pPr>
                      <a:r>
                        <a:rPr lang="ru-RU" sz="2400">
                          <a:solidFill>
                            <a:srgbClr val="2D2D2D"/>
                          </a:solidFill>
                          <a:latin typeface="Times New Roman" pitchFamily="18" charset="0"/>
                          <a:ea typeface="Calibri"/>
                          <a:cs typeface="Times New Roman" pitchFamily="18" charset="0"/>
                        </a:rPr>
                        <a:t>194</a:t>
                      </a:r>
                      <a:endParaRPr lang="ru-RU" sz="2400">
                        <a:latin typeface="Times New Roman" pitchFamily="18" charset="0"/>
                        <a:ea typeface="Calibri"/>
                        <a:cs typeface="Times New Roman" pitchFamily="18" charset="0"/>
                      </a:endParaRPr>
                    </a:p>
                  </a:txBody>
                  <a:tcPr marL="68580" marR="68580" marT="0" marB="0"/>
                </a:tc>
              </a:tr>
              <a:tr h="796705">
                <a:tc>
                  <a:txBody>
                    <a:bodyPr/>
                    <a:lstStyle/>
                    <a:p>
                      <a:pPr>
                        <a:lnSpc>
                          <a:spcPct val="150000"/>
                        </a:lnSpc>
                        <a:spcAft>
                          <a:spcPts val="0"/>
                        </a:spcAft>
                      </a:pPr>
                      <a:r>
                        <a:rPr lang="ru-RU" sz="2400">
                          <a:solidFill>
                            <a:srgbClr val="2D2D2D"/>
                          </a:solidFill>
                          <a:latin typeface="Times New Roman" pitchFamily="18" charset="0"/>
                          <a:ea typeface="Calibri"/>
                          <a:cs typeface="Times New Roman" pitchFamily="18" charset="0"/>
                        </a:rPr>
                        <a:t>Сумма(руб.)</a:t>
                      </a:r>
                      <a:endParaRPr lang="ru-RU" sz="2400">
                        <a:latin typeface="Times New Roman" pitchFamily="18" charset="0"/>
                        <a:ea typeface="Calibri"/>
                        <a:cs typeface="Times New Roman" pitchFamily="18" charset="0"/>
                      </a:endParaRPr>
                    </a:p>
                  </a:txBody>
                  <a:tcPr marL="68580" marR="68580" marT="0" marB="0"/>
                </a:tc>
                <a:tc>
                  <a:txBody>
                    <a:bodyPr/>
                    <a:lstStyle/>
                    <a:p>
                      <a:pPr algn="ctr">
                        <a:lnSpc>
                          <a:spcPct val="150000"/>
                        </a:lnSpc>
                        <a:spcAft>
                          <a:spcPts val="0"/>
                        </a:spcAft>
                      </a:pPr>
                      <a:r>
                        <a:rPr lang="ru-RU" sz="2400">
                          <a:solidFill>
                            <a:srgbClr val="2D2D2D"/>
                          </a:solidFill>
                          <a:latin typeface="Times New Roman" pitchFamily="18" charset="0"/>
                          <a:ea typeface="Calibri"/>
                          <a:cs typeface="Times New Roman" pitchFamily="18" charset="0"/>
                        </a:rPr>
                        <a:t>3550</a:t>
                      </a:r>
                      <a:endParaRPr lang="ru-RU" sz="2400">
                        <a:latin typeface="Times New Roman" pitchFamily="18" charset="0"/>
                        <a:ea typeface="Calibri"/>
                        <a:cs typeface="Times New Roman" pitchFamily="18" charset="0"/>
                      </a:endParaRPr>
                    </a:p>
                  </a:txBody>
                  <a:tcPr marL="68580" marR="68580" marT="0" marB="0"/>
                </a:tc>
                <a:tc>
                  <a:txBody>
                    <a:bodyPr/>
                    <a:lstStyle/>
                    <a:p>
                      <a:pPr algn="ctr">
                        <a:lnSpc>
                          <a:spcPct val="150000"/>
                        </a:lnSpc>
                        <a:spcAft>
                          <a:spcPts val="0"/>
                        </a:spcAft>
                      </a:pPr>
                      <a:r>
                        <a:rPr lang="ru-RU" sz="2400">
                          <a:solidFill>
                            <a:srgbClr val="2D2D2D"/>
                          </a:solidFill>
                          <a:latin typeface="Times New Roman" pitchFamily="18" charset="0"/>
                          <a:ea typeface="Calibri"/>
                          <a:cs typeface="Times New Roman" pitchFamily="18" charset="0"/>
                        </a:rPr>
                        <a:t>3644</a:t>
                      </a:r>
                      <a:endParaRPr lang="ru-RU" sz="2400">
                        <a:latin typeface="Times New Roman" pitchFamily="18" charset="0"/>
                        <a:ea typeface="Calibri"/>
                        <a:cs typeface="Times New Roman" pitchFamily="18" charset="0"/>
                      </a:endParaRPr>
                    </a:p>
                  </a:txBody>
                  <a:tcPr marL="68580" marR="68580" marT="0" marB="0"/>
                </a:tc>
                <a:tc>
                  <a:txBody>
                    <a:bodyPr/>
                    <a:lstStyle/>
                    <a:p>
                      <a:pPr algn="ctr">
                        <a:lnSpc>
                          <a:spcPct val="150000"/>
                        </a:lnSpc>
                        <a:spcAft>
                          <a:spcPts val="0"/>
                        </a:spcAft>
                      </a:pPr>
                      <a:r>
                        <a:rPr lang="ru-RU" sz="2400">
                          <a:solidFill>
                            <a:srgbClr val="2D2D2D"/>
                          </a:solidFill>
                          <a:latin typeface="Times New Roman" pitchFamily="18" charset="0"/>
                          <a:ea typeface="Calibri"/>
                          <a:cs typeface="Times New Roman" pitchFamily="18" charset="0"/>
                        </a:rPr>
                        <a:t>3699</a:t>
                      </a:r>
                      <a:endParaRPr lang="ru-RU" sz="2400">
                        <a:latin typeface="Times New Roman" pitchFamily="18" charset="0"/>
                        <a:ea typeface="Calibri"/>
                        <a:cs typeface="Times New Roman" pitchFamily="18" charset="0"/>
                      </a:endParaRPr>
                    </a:p>
                  </a:txBody>
                  <a:tcPr marL="68580" marR="68580" marT="0" marB="0"/>
                </a:tc>
                <a:tc>
                  <a:txBody>
                    <a:bodyPr/>
                    <a:lstStyle/>
                    <a:p>
                      <a:pPr algn="ctr">
                        <a:lnSpc>
                          <a:spcPct val="150000"/>
                        </a:lnSpc>
                        <a:spcAft>
                          <a:spcPts val="0"/>
                        </a:spcAft>
                      </a:pPr>
                      <a:r>
                        <a:rPr lang="ru-RU" sz="2400" dirty="0">
                          <a:solidFill>
                            <a:srgbClr val="2D2D2D"/>
                          </a:solidFill>
                          <a:latin typeface="Times New Roman" pitchFamily="18" charset="0"/>
                          <a:ea typeface="Calibri"/>
                          <a:cs typeface="Times New Roman" pitchFamily="18" charset="0"/>
                        </a:rPr>
                        <a:t>3704</a:t>
                      </a:r>
                      <a:endParaRPr lang="ru-RU" sz="24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500090"/>
            <a:ext cx="8991600" cy="71438"/>
          </a:xfrm>
        </p:spPr>
        <p:txBody>
          <a:bodyPr>
            <a:normAutofit fontScale="90000"/>
          </a:bodyPr>
          <a:lstStyle/>
          <a:p>
            <a:endParaRPr lang="ru-RU" dirty="0"/>
          </a:p>
        </p:txBody>
      </p:sp>
      <p:sp>
        <p:nvSpPr>
          <p:cNvPr id="3" name="Содержимое 2"/>
          <p:cNvSpPr>
            <a:spLocks noGrp="1"/>
          </p:cNvSpPr>
          <p:nvPr>
            <p:ph idx="1"/>
          </p:nvPr>
        </p:nvSpPr>
        <p:spPr>
          <a:xfrm>
            <a:off x="0" y="0"/>
            <a:ext cx="9144000" cy="6858000"/>
          </a:xfrm>
        </p:spPr>
        <p:txBody>
          <a:bodyPr>
            <a:normAutofit/>
          </a:bodyPr>
          <a:lstStyle/>
          <a:p>
            <a:pPr>
              <a:buNone/>
            </a:pPr>
            <a:r>
              <a:rPr lang="ru-RU" sz="2400" dirty="0" smtClean="0"/>
              <a:t>Вероника, я присмотрел ещё и</a:t>
            </a:r>
          </a:p>
          <a:p>
            <a:pPr algn="ctr">
              <a:buNone/>
            </a:pPr>
            <a:r>
              <a:rPr lang="ru-RU" sz="2400" b="1" u="sng" dirty="0" smtClean="0">
                <a:solidFill>
                  <a:srgbClr val="7030A0"/>
                </a:solidFill>
                <a:latin typeface="Times New Roman" pitchFamily="18" charset="0"/>
                <a:cs typeface="Times New Roman" pitchFamily="18" charset="0"/>
              </a:rPr>
              <a:t>ВКЛАД «УПРАВЛЯЕМЫЙ»</a:t>
            </a:r>
          </a:p>
          <a:p>
            <a:pPr>
              <a:buNone/>
            </a:pPr>
            <a:r>
              <a:rPr lang="ru-RU" sz="2400" dirty="0" smtClean="0">
                <a:latin typeface="Times New Roman" pitchFamily="18" charset="0"/>
                <a:cs typeface="Times New Roman" pitchFamily="18" charset="0"/>
              </a:rPr>
              <a:t>Вклад для эффективного управления Вашими средствами</a:t>
            </a:r>
          </a:p>
          <a:p>
            <a:pPr algn="ctr">
              <a:buNone/>
            </a:pPr>
            <a:r>
              <a:rPr lang="ru-RU" sz="2400" u="sng" dirty="0" smtClean="0">
                <a:latin typeface="Times New Roman" pitchFamily="18" charset="0"/>
                <a:cs typeface="Times New Roman" pitchFamily="18" charset="0"/>
              </a:rPr>
              <a:t>Плюсы вклада:</a:t>
            </a:r>
          </a:p>
          <a:p>
            <a:pPr>
              <a:buNone/>
            </a:pPr>
            <a:r>
              <a:rPr lang="ru-RU" sz="2400" dirty="0" smtClean="0">
                <a:latin typeface="Times New Roman" pitchFamily="18" charset="0"/>
                <a:cs typeface="Times New Roman" pitchFamily="18" charset="0"/>
              </a:rPr>
              <a:t>-возможность расходных операций до суммы неснижаемого остатка</a:t>
            </a:r>
          </a:p>
          <a:p>
            <a:pPr>
              <a:buNone/>
            </a:pPr>
            <a:r>
              <a:rPr lang="ru-RU" sz="2400" dirty="0" smtClean="0">
                <a:latin typeface="Times New Roman" pitchFamily="18" charset="0"/>
                <a:cs typeface="Times New Roman" pitchFamily="18" charset="0"/>
              </a:rPr>
              <a:t>-ежемесячная выплата процентов на счет вклада (капитализация) либо выплата на другой счет клиента в Банке</a:t>
            </a:r>
          </a:p>
          <a:p>
            <a:pPr>
              <a:buNone/>
            </a:pPr>
            <a:r>
              <a:rPr lang="ru-RU" sz="2400" dirty="0" smtClean="0">
                <a:latin typeface="Times New Roman" pitchFamily="18" charset="0"/>
                <a:cs typeface="Times New Roman" pitchFamily="18" charset="0"/>
              </a:rPr>
              <a:t>-дополнительные взносы: в течение всего срока размещения вклада</a:t>
            </a:r>
          </a:p>
          <a:p>
            <a:pPr>
              <a:buNone/>
            </a:pPr>
            <a:r>
              <a:rPr lang="ru-RU" sz="2400" dirty="0" smtClean="0">
                <a:latin typeface="Times New Roman" pitchFamily="18" charset="0"/>
                <a:cs typeface="Times New Roman" pitchFamily="18" charset="0"/>
              </a:rPr>
              <a:t>-льготные условия досрочного расторжения</a:t>
            </a:r>
          </a:p>
          <a:p>
            <a:pPr>
              <a:buNone/>
            </a:pPr>
            <a:endParaRPr lang="ru-RU" sz="2400" dirty="0" smtClean="0">
              <a:latin typeface="Times New Roman" pitchFamily="18" charset="0"/>
              <a:cs typeface="Times New Roman" pitchFamily="18" charset="0"/>
            </a:endParaRPr>
          </a:p>
          <a:p>
            <a:pPr algn="ctr">
              <a:buNone/>
            </a:pPr>
            <a:endParaRPr lang="ru-RU" sz="2400" dirty="0" smtClean="0"/>
          </a:p>
          <a:p>
            <a:pPr>
              <a:buNone/>
            </a:pPr>
            <a:endParaRPr lang="ru-RU" sz="2400" dirty="0">
              <a:latin typeface="Times New Roman" pitchFamily="18" charset="0"/>
              <a:cs typeface="Times New Roman" pitchFamily="18" charset="0"/>
            </a:endParaRPr>
          </a:p>
        </p:txBody>
      </p:sp>
      <p:pic>
        <p:nvPicPr>
          <p:cNvPr id="4" name="Рисунок 3" descr="https://www.rncb.ru/upload/picher/fiz-lica/vklady/%D0%B2%D0%BA%D0%BB%D0%B0%D0%B4%20%D1%83%D0%BF%D1%80%D0%B0%D0%B2%D0%BB%D1%8F%D0%B5%D0%BC%D1%8B%D0%B9.jpg"/>
          <p:cNvPicPr/>
          <p:nvPr/>
        </p:nvPicPr>
        <p:blipFill>
          <a:blip r:embed="rId2"/>
          <a:srcRect/>
          <a:stretch>
            <a:fillRect/>
          </a:stretch>
        </p:blipFill>
        <p:spPr bwMode="auto">
          <a:xfrm>
            <a:off x="2214546" y="4214818"/>
            <a:ext cx="4071966" cy="2428892"/>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71594"/>
            <a:ext cx="8991600" cy="71438"/>
          </a:xfrm>
        </p:spPr>
        <p:txBody>
          <a:bodyPr>
            <a:normAutofit fontScale="90000"/>
          </a:bodyPr>
          <a:lstStyle/>
          <a:p>
            <a:endParaRPr lang="ru-RU" dirty="0"/>
          </a:p>
        </p:txBody>
      </p:sp>
      <p:sp>
        <p:nvSpPr>
          <p:cNvPr id="3" name="Содержимое 2"/>
          <p:cNvSpPr>
            <a:spLocks noGrp="1"/>
          </p:cNvSpPr>
          <p:nvPr>
            <p:ph idx="1"/>
          </p:nvPr>
        </p:nvSpPr>
        <p:spPr>
          <a:xfrm>
            <a:off x="0" y="0"/>
            <a:ext cx="9286908" cy="6858000"/>
          </a:xfrm>
        </p:spPr>
        <p:txBody>
          <a:bodyPr>
            <a:normAutofit/>
          </a:bodyPr>
          <a:lstStyle/>
          <a:p>
            <a:pPr algn="ctr">
              <a:buNone/>
            </a:pPr>
            <a:r>
              <a:rPr lang="ru-RU" sz="2600" u="sng" dirty="0" smtClean="0">
                <a:latin typeface="Times New Roman" pitchFamily="18" charset="0"/>
                <a:cs typeface="Times New Roman" pitchFamily="18" charset="0"/>
              </a:rPr>
              <a:t>Дополнительные возможности:</a:t>
            </a:r>
          </a:p>
          <a:p>
            <a:pPr>
              <a:buNone/>
            </a:pPr>
            <a:r>
              <a:rPr lang="ru-RU" sz="2600" dirty="0" smtClean="0">
                <a:latin typeface="Times New Roman" pitchFamily="18" charset="0"/>
                <a:cs typeface="Times New Roman" pitchFamily="18" charset="0"/>
              </a:rPr>
              <a:t>    -оформление доверенностей на физических лиц для распоряжения вкладом</a:t>
            </a:r>
          </a:p>
          <a:p>
            <a:pPr>
              <a:buNone/>
            </a:pPr>
            <a:r>
              <a:rPr lang="ru-RU" sz="2600" dirty="0" smtClean="0">
                <a:latin typeface="Times New Roman" pitchFamily="18" charset="0"/>
                <a:cs typeface="Times New Roman" pitchFamily="18" charset="0"/>
              </a:rPr>
              <a:t>    -повышенная процентная ставка при оформлении вклада в </a:t>
            </a:r>
            <a:r>
              <a:rPr lang="ru-RU" sz="2600" dirty="0" err="1" smtClean="0">
                <a:solidFill>
                  <a:schemeClr val="tx1"/>
                </a:solidFill>
                <a:latin typeface="Times New Roman" pitchFamily="18" charset="0"/>
                <a:cs typeface="Times New Roman" pitchFamily="18" charset="0"/>
              </a:rPr>
              <a:t>Интернет-банке</a:t>
            </a:r>
            <a:r>
              <a:rPr lang="ru-RU" sz="2600" dirty="0" smtClean="0">
                <a:solidFill>
                  <a:schemeClr val="tx1"/>
                </a:solidFill>
                <a:latin typeface="Times New Roman" pitchFamily="18" charset="0"/>
                <a:cs typeface="Times New Roman" pitchFamily="18" charset="0"/>
              </a:rPr>
              <a:t> Р</a:t>
            </a:r>
            <a:r>
              <a:rPr lang="ru-RU" sz="2600" dirty="0" smtClean="0">
                <a:latin typeface="Times New Roman" pitchFamily="18" charset="0"/>
                <a:cs typeface="Times New Roman" pitchFamily="18" charset="0"/>
              </a:rPr>
              <a:t>НКБ (в рублях до +0,5%* к основной ставке, в долларах США +0,1% к основной ставке)</a:t>
            </a:r>
          </a:p>
          <a:p>
            <a:pPr>
              <a:buNone/>
            </a:pPr>
            <a:r>
              <a:rPr lang="ru-RU" sz="2600" dirty="0" smtClean="0">
                <a:latin typeface="Times New Roman" pitchFamily="18" charset="0"/>
                <a:cs typeface="Times New Roman" pitchFamily="18" charset="0"/>
              </a:rPr>
              <a:t>    -бесплатное подключение и использование Интернет-банка РНКБ и мобильного приложения «РНКБ 24/7» для получения полной информации о текущем состоянии вклада, осуществление операций по вкладу в режиме реального времени</a:t>
            </a:r>
          </a:p>
          <a:p>
            <a:pPr>
              <a:buNone/>
            </a:pPr>
            <a:r>
              <a:rPr lang="ru-RU" sz="2600" dirty="0" smtClean="0">
                <a:latin typeface="Times New Roman" pitchFamily="18" charset="0"/>
                <a:cs typeface="Times New Roman" pitchFamily="18" charset="0"/>
              </a:rPr>
              <a:t>*повышенная процентная ставка +0,5% действует с 17.10.2018 для вкладов, открываемых дистанционно, при сроках размещения от 91 до 365 дней. При сроках размещения свыше 365 дней повышенная процентная ставка для вкладов, открываемых дистанционно: +0,3%.</a:t>
            </a:r>
          </a:p>
          <a:p>
            <a:pPr>
              <a:buNone/>
            </a:pPr>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0" y="-500090"/>
            <a:ext cx="8991600" cy="142876"/>
          </a:xfrm>
        </p:spPr>
        <p:txBody>
          <a:bodyPr>
            <a:normAutofit fontScale="90000"/>
          </a:bodyPr>
          <a:lstStyle/>
          <a:p>
            <a:endParaRPr lang="ru-RU" dirty="0"/>
          </a:p>
        </p:txBody>
      </p:sp>
      <p:sp>
        <p:nvSpPr>
          <p:cNvPr id="5" name="Содержимое 4"/>
          <p:cNvSpPr>
            <a:spLocks noGrp="1"/>
          </p:cNvSpPr>
          <p:nvPr>
            <p:ph idx="1"/>
          </p:nvPr>
        </p:nvSpPr>
        <p:spPr>
          <a:xfrm>
            <a:off x="0" y="0"/>
            <a:ext cx="9144000" cy="6858000"/>
          </a:xfrm>
        </p:spPr>
        <p:txBody>
          <a:bodyPr/>
          <a:lstStyle/>
          <a:p>
            <a:pPr>
              <a:buNone/>
            </a:pPr>
            <a:r>
              <a:rPr lang="ru-RU" sz="2400" dirty="0" smtClean="0">
                <a:latin typeface="Times New Roman" pitchFamily="18" charset="0"/>
                <a:cs typeface="Times New Roman" pitchFamily="18" charset="0"/>
              </a:rPr>
              <a:t>Процентные ставки по вкладу «Управляемый», % годовых</a:t>
            </a:r>
          </a:p>
          <a:p>
            <a:pPr algn="ctr">
              <a:buNone/>
            </a:pPr>
            <a:r>
              <a:rPr lang="ru-RU" sz="2400" dirty="0" smtClean="0">
                <a:latin typeface="Times New Roman" pitchFamily="18" charset="0"/>
                <a:cs typeface="Times New Roman" pitchFamily="18" charset="0"/>
              </a:rPr>
              <a:t>в рублях РФ</a:t>
            </a:r>
          </a:p>
          <a:p>
            <a:pPr>
              <a:buNone/>
            </a:pPr>
            <a:r>
              <a:rPr lang="ru-RU" sz="2400" dirty="0" smtClean="0">
                <a:latin typeface="Times New Roman" pitchFamily="18" charset="0"/>
                <a:cs typeface="Times New Roman" pitchFamily="18" charset="0"/>
              </a:rPr>
              <a:t>Табл.5</a:t>
            </a:r>
          </a:p>
          <a:p>
            <a:pPr algn="ctr">
              <a:buNone/>
            </a:pPr>
            <a:endParaRPr lang="ru-RU" sz="2400" dirty="0" smtClean="0">
              <a:latin typeface="Times New Roman" pitchFamily="18" charset="0"/>
              <a:cs typeface="Times New Roman" pitchFamily="18" charset="0"/>
            </a:endParaRPr>
          </a:p>
          <a:p>
            <a:pPr algn="ctr">
              <a:buNone/>
            </a:pPr>
            <a:endParaRPr lang="ru-RU" sz="2400" dirty="0" smtClean="0">
              <a:latin typeface="Times New Roman" pitchFamily="18" charset="0"/>
              <a:cs typeface="Times New Roman" pitchFamily="18" charset="0"/>
            </a:endParaRPr>
          </a:p>
          <a:p>
            <a:pPr algn="ctr">
              <a:buNone/>
            </a:pPr>
            <a:r>
              <a:rPr lang="ru-RU" sz="2400" dirty="0" err="1" smtClean="0">
                <a:latin typeface="Times New Roman" pitchFamily="18" charset="0"/>
                <a:cs typeface="Times New Roman" pitchFamily="18" charset="0"/>
              </a:rPr>
              <a:t>Табл</a:t>
            </a:r>
            <a:endParaRPr lang="ru-RU" sz="2400" dirty="0" smtClean="0">
              <a:latin typeface="Times New Roman" pitchFamily="18" charset="0"/>
              <a:cs typeface="Times New Roman" pitchFamily="18" charset="0"/>
            </a:endParaRPr>
          </a:p>
          <a:p>
            <a:pPr>
              <a:buNone/>
            </a:pPr>
            <a:r>
              <a:rPr lang="ru-RU" sz="2400" dirty="0" smtClean="0">
                <a:latin typeface="Times New Roman" pitchFamily="18" charset="0"/>
                <a:cs typeface="Times New Roman" pitchFamily="18" charset="0"/>
              </a:rPr>
              <a:t>Неснижаемый остаток устанавливается в размере 50 000 рублей.</a:t>
            </a:r>
          </a:p>
          <a:p>
            <a:pPr>
              <a:buNone/>
            </a:pPr>
            <a:endParaRPr lang="ru-RU" sz="2400" dirty="0" smtClean="0">
              <a:latin typeface="Times New Roman" pitchFamily="18" charset="0"/>
              <a:cs typeface="Times New Roman" pitchFamily="18" charset="0"/>
            </a:endParaRPr>
          </a:p>
          <a:p>
            <a:pPr>
              <a:buNone/>
            </a:pPr>
            <a:r>
              <a:rPr lang="ru-RU" sz="2400" dirty="0" smtClean="0">
                <a:latin typeface="Times New Roman" pitchFamily="18" charset="0"/>
                <a:cs typeface="Times New Roman" pitchFamily="18" charset="0"/>
              </a:rPr>
              <a:t>     -Тебе, Вероника он не подходит. Остаток, который нельзя снимать тебе ещё надо накопить. Единственно возможный вклад под твою сумму… А какую сумму ты хочешь положить?</a:t>
            </a:r>
          </a:p>
          <a:p>
            <a:pPr>
              <a:buNone/>
            </a:pPr>
            <a:r>
              <a:rPr lang="ru-RU" sz="2400" dirty="0" smtClean="0">
                <a:latin typeface="Times New Roman" pitchFamily="18" charset="0"/>
                <a:cs typeface="Times New Roman" pitchFamily="18" charset="0"/>
              </a:rPr>
              <a:t>     -Тоже  3000руб.</a:t>
            </a:r>
          </a:p>
          <a:p>
            <a:pPr>
              <a:buNone/>
            </a:pPr>
            <a:r>
              <a:rPr lang="ru-RU" sz="2400" dirty="0" smtClean="0"/>
              <a:t>-</a:t>
            </a:r>
            <a:r>
              <a:rPr lang="ru-RU" sz="2400" dirty="0" smtClean="0">
                <a:latin typeface="Times New Roman" pitchFamily="18" charset="0"/>
                <a:cs typeface="Times New Roman" pitchFamily="18" charset="0"/>
              </a:rPr>
              <a:t>Это вклад </a:t>
            </a:r>
            <a:r>
              <a:rPr lang="ru-RU" sz="2400" b="1" u="sng" dirty="0" smtClean="0">
                <a:solidFill>
                  <a:srgbClr val="0070C0"/>
                </a:solidFill>
                <a:latin typeface="Times New Roman" pitchFamily="18" charset="0"/>
                <a:cs typeface="Times New Roman" pitchFamily="18" charset="0"/>
              </a:rPr>
              <a:t>«</a:t>
            </a:r>
            <a:r>
              <a:rPr lang="ru-RU" sz="2400" b="1" u="sng" dirty="0" err="1" smtClean="0">
                <a:solidFill>
                  <a:srgbClr val="0070C0"/>
                </a:solidFill>
                <a:latin typeface="Times New Roman" pitchFamily="18" charset="0"/>
                <a:cs typeface="Times New Roman" pitchFamily="18" charset="0"/>
              </a:rPr>
              <a:t>НаКопи</a:t>
            </a:r>
            <a:r>
              <a:rPr lang="ru-RU" sz="2400" dirty="0" smtClean="0">
                <a:solidFill>
                  <a:srgbClr val="0070C0"/>
                </a:solidFill>
                <a:latin typeface="Times New Roman" pitchFamily="18" charset="0"/>
                <a:cs typeface="Times New Roman" pitchFamily="18" charset="0"/>
              </a:rPr>
              <a:t>»:</a:t>
            </a:r>
          </a:p>
          <a:p>
            <a:pPr>
              <a:buNone/>
            </a:pPr>
            <a:endParaRPr lang="ru-RU" sz="2400" dirty="0" smtClean="0">
              <a:latin typeface="Times New Roman" pitchFamily="18" charset="0"/>
              <a:cs typeface="Times New Roman" pitchFamily="18" charset="0"/>
            </a:endParaRPr>
          </a:p>
          <a:p>
            <a:pPr>
              <a:buNone/>
            </a:pPr>
            <a:endParaRPr lang="ru-RU" dirty="0"/>
          </a:p>
        </p:txBody>
      </p:sp>
      <p:graphicFrame>
        <p:nvGraphicFramePr>
          <p:cNvPr id="6" name="Таблица 5"/>
          <p:cNvGraphicFramePr>
            <a:graphicFrameLocks noGrp="1"/>
          </p:cNvGraphicFramePr>
          <p:nvPr/>
        </p:nvGraphicFramePr>
        <p:xfrm>
          <a:off x="0" y="1357298"/>
          <a:ext cx="9144000" cy="1410534"/>
        </p:xfrm>
        <a:graphic>
          <a:graphicData uri="http://schemas.openxmlformats.org/drawingml/2006/table">
            <a:tbl>
              <a:tblPr firstRow="1" bandRow="1">
                <a:tableStyleId>{5C22544A-7EE6-4342-B048-85BDC9FD1C3A}</a:tableStyleId>
              </a:tblPr>
              <a:tblGrid>
                <a:gridCol w="1828800"/>
                <a:gridCol w="1828800"/>
                <a:gridCol w="1828800"/>
                <a:gridCol w="1828800"/>
                <a:gridCol w="1828800"/>
              </a:tblGrid>
              <a:tr h="569286">
                <a:tc>
                  <a:txBody>
                    <a:bodyPr/>
                    <a:lstStyle/>
                    <a:p>
                      <a:pPr>
                        <a:lnSpc>
                          <a:spcPct val="115000"/>
                        </a:lnSpc>
                        <a:spcAft>
                          <a:spcPts val="750"/>
                        </a:spcAft>
                      </a:pPr>
                      <a:r>
                        <a:rPr lang="ru-RU" sz="2400" dirty="0">
                          <a:latin typeface="Times New Roman" pitchFamily="18" charset="0"/>
                          <a:ea typeface="Times New Roman"/>
                          <a:cs typeface="Times New Roman" pitchFamily="18" charset="0"/>
                        </a:rPr>
                        <a:t>Срок/сумма вклада</a:t>
                      </a:r>
                      <a:endParaRPr lang="ru-RU" sz="2400" dirty="0">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750"/>
                        </a:spcAft>
                      </a:pPr>
                      <a:r>
                        <a:rPr lang="ru-RU" sz="2400">
                          <a:latin typeface="Times New Roman" pitchFamily="18" charset="0"/>
                          <a:ea typeface="Times New Roman"/>
                          <a:cs typeface="Times New Roman" pitchFamily="18" charset="0"/>
                        </a:rPr>
                        <a:t>91-180 дней</a:t>
                      </a:r>
                      <a:endParaRPr lang="ru-RU" sz="2400">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750"/>
                        </a:spcAft>
                      </a:pPr>
                      <a:r>
                        <a:rPr lang="ru-RU" sz="2400">
                          <a:latin typeface="Times New Roman" pitchFamily="18" charset="0"/>
                          <a:ea typeface="Times New Roman"/>
                          <a:cs typeface="Times New Roman" pitchFamily="18" charset="0"/>
                        </a:rPr>
                        <a:t>181-365 дней</a:t>
                      </a:r>
                      <a:endParaRPr lang="ru-RU" sz="2400">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750"/>
                        </a:spcAft>
                      </a:pPr>
                      <a:r>
                        <a:rPr lang="ru-RU" sz="2400">
                          <a:latin typeface="Times New Roman" pitchFamily="18" charset="0"/>
                          <a:ea typeface="Times New Roman"/>
                          <a:cs typeface="Times New Roman" pitchFamily="18" charset="0"/>
                        </a:rPr>
                        <a:t>366-1094 дней</a:t>
                      </a:r>
                      <a:endParaRPr lang="ru-RU" sz="2400">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750"/>
                        </a:spcAft>
                      </a:pPr>
                      <a:r>
                        <a:rPr lang="ru-RU" sz="2400">
                          <a:latin typeface="Times New Roman" pitchFamily="18" charset="0"/>
                          <a:ea typeface="Times New Roman"/>
                          <a:cs typeface="Times New Roman" pitchFamily="18" charset="0"/>
                        </a:rPr>
                        <a:t>1095 дней</a:t>
                      </a:r>
                      <a:endParaRPr lang="ru-RU" sz="2400">
                        <a:latin typeface="Times New Roman" pitchFamily="18" charset="0"/>
                        <a:ea typeface="Calibri"/>
                        <a:cs typeface="Times New Roman" pitchFamily="18" charset="0"/>
                      </a:endParaRPr>
                    </a:p>
                  </a:txBody>
                  <a:tcPr marL="68580" marR="68580" marT="0" marB="0" anchor="ctr"/>
                </a:tc>
              </a:tr>
              <a:tr h="569286">
                <a:tc>
                  <a:txBody>
                    <a:bodyPr/>
                    <a:lstStyle/>
                    <a:p>
                      <a:pPr>
                        <a:lnSpc>
                          <a:spcPct val="115000"/>
                        </a:lnSpc>
                        <a:spcAft>
                          <a:spcPts val="750"/>
                        </a:spcAft>
                      </a:pPr>
                      <a:r>
                        <a:rPr lang="ru-RU" sz="2400" dirty="0">
                          <a:latin typeface="Times New Roman" pitchFamily="18" charset="0"/>
                          <a:ea typeface="Times New Roman"/>
                          <a:cs typeface="Times New Roman" pitchFamily="18" charset="0"/>
                        </a:rPr>
                        <a:t>от 1 000</a:t>
                      </a:r>
                      <a:endParaRPr lang="ru-RU" sz="2400" dirty="0">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750"/>
                        </a:spcAft>
                      </a:pPr>
                      <a:r>
                        <a:rPr lang="ru-RU" sz="2400" dirty="0">
                          <a:latin typeface="Times New Roman" pitchFamily="18" charset="0"/>
                          <a:ea typeface="Times New Roman"/>
                          <a:cs typeface="Times New Roman" pitchFamily="18" charset="0"/>
                        </a:rPr>
                        <a:t>3,50%</a:t>
                      </a:r>
                      <a:endParaRPr lang="ru-RU" sz="2400" dirty="0">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750"/>
                        </a:spcAft>
                      </a:pPr>
                      <a:r>
                        <a:rPr lang="ru-RU" sz="2400" dirty="0">
                          <a:latin typeface="Times New Roman" pitchFamily="18" charset="0"/>
                          <a:ea typeface="Times New Roman"/>
                          <a:cs typeface="Times New Roman" pitchFamily="18" charset="0"/>
                        </a:rPr>
                        <a:t>4,00%</a:t>
                      </a:r>
                      <a:endParaRPr lang="ru-RU" sz="2400" dirty="0">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750"/>
                        </a:spcAft>
                      </a:pPr>
                      <a:r>
                        <a:rPr lang="ru-RU" sz="2400" dirty="0">
                          <a:latin typeface="Times New Roman" pitchFamily="18" charset="0"/>
                          <a:ea typeface="Times New Roman"/>
                          <a:cs typeface="Times New Roman" pitchFamily="18" charset="0"/>
                        </a:rPr>
                        <a:t>4,50%</a:t>
                      </a:r>
                      <a:endParaRPr lang="ru-RU" sz="2400" dirty="0">
                        <a:latin typeface="Times New Roman" pitchFamily="18" charset="0"/>
                        <a:ea typeface="Calibri"/>
                        <a:cs typeface="Times New Roman" pitchFamily="18" charset="0"/>
                      </a:endParaRPr>
                    </a:p>
                  </a:txBody>
                  <a:tcPr marL="68580" marR="68580" marT="0" marB="0" anchor="ctr"/>
                </a:tc>
                <a:tc>
                  <a:txBody>
                    <a:bodyPr/>
                    <a:lstStyle/>
                    <a:p>
                      <a:pPr algn="ctr">
                        <a:lnSpc>
                          <a:spcPct val="115000"/>
                        </a:lnSpc>
                        <a:spcAft>
                          <a:spcPts val="750"/>
                        </a:spcAft>
                      </a:pPr>
                      <a:r>
                        <a:rPr lang="ru-RU" sz="2400" dirty="0">
                          <a:latin typeface="Times New Roman" pitchFamily="18" charset="0"/>
                          <a:ea typeface="Times New Roman"/>
                          <a:cs typeface="Times New Roman" pitchFamily="18" charset="0"/>
                        </a:rPr>
                        <a:t>4,50%</a:t>
                      </a:r>
                      <a:endParaRPr lang="ru-RU" sz="2400" dirty="0">
                        <a:latin typeface="Times New Roman" pitchFamily="18" charset="0"/>
                        <a:ea typeface="Calibri"/>
                        <a:cs typeface="Times New Roman" pitchFamily="18" charset="0"/>
                      </a:endParaRPr>
                    </a:p>
                  </a:txBody>
                  <a:tcPr marL="68580" marR="68580" marT="0" marB="0" anchor="ctr"/>
                </a:tc>
              </a:tr>
            </a:tbl>
          </a:graphicData>
        </a:graphic>
      </p:graphicFrame>
      <p:pic>
        <p:nvPicPr>
          <p:cNvPr id="7" name="Рисунок 6" descr="Основания для открытия счета несовершеннолетнему"/>
          <p:cNvPicPr/>
          <p:nvPr/>
        </p:nvPicPr>
        <p:blipFill>
          <a:blip r:embed="rId2"/>
          <a:srcRect/>
          <a:stretch>
            <a:fillRect/>
          </a:stretch>
        </p:blipFill>
        <p:spPr bwMode="auto">
          <a:xfrm>
            <a:off x="4857752" y="4714884"/>
            <a:ext cx="4286248" cy="2143116"/>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0" y="-857280"/>
            <a:ext cx="8991600" cy="357190"/>
          </a:xfrm>
        </p:spPr>
        <p:txBody>
          <a:bodyPr>
            <a:normAutofit fontScale="90000"/>
          </a:bodyPr>
          <a:lstStyle/>
          <a:p>
            <a:endParaRPr lang="ru-RU" dirty="0"/>
          </a:p>
        </p:txBody>
      </p:sp>
      <p:sp>
        <p:nvSpPr>
          <p:cNvPr id="3" name="Содержимое 2"/>
          <p:cNvSpPr>
            <a:spLocks noGrp="1"/>
          </p:cNvSpPr>
          <p:nvPr>
            <p:ph idx="1"/>
          </p:nvPr>
        </p:nvSpPr>
        <p:spPr>
          <a:xfrm>
            <a:off x="0" y="0"/>
            <a:ext cx="9144000" cy="6858000"/>
          </a:xfrm>
        </p:spPr>
        <p:txBody>
          <a:bodyPr>
            <a:normAutofit/>
          </a:bodyPr>
          <a:lstStyle/>
          <a:p>
            <a:pPr algn="ctr">
              <a:buNone/>
            </a:pPr>
            <a:r>
              <a:rPr lang="ru-RU" sz="2400" dirty="0" smtClean="0">
                <a:latin typeface="Times New Roman" pitchFamily="18" charset="0"/>
                <a:cs typeface="Times New Roman" pitchFamily="18" charset="0"/>
              </a:rPr>
              <a:t>Накопить быстро и просто!</a:t>
            </a:r>
          </a:p>
          <a:p>
            <a:pPr algn="ctr"/>
            <a:endParaRPr lang="ru-RU" sz="2400" dirty="0" smtClean="0">
              <a:latin typeface="Times New Roman" pitchFamily="18" charset="0"/>
              <a:cs typeface="Times New Roman" pitchFamily="18" charset="0"/>
            </a:endParaRPr>
          </a:p>
          <a:p>
            <a:pPr algn="ctr"/>
            <a:endParaRPr lang="ru-RU" sz="2400" dirty="0" smtClean="0">
              <a:latin typeface="Times New Roman" pitchFamily="18" charset="0"/>
              <a:cs typeface="Times New Roman" pitchFamily="18" charset="0"/>
            </a:endParaRPr>
          </a:p>
          <a:p>
            <a:pPr algn="ctr"/>
            <a:endParaRPr lang="ru-RU" sz="2400" dirty="0" smtClean="0">
              <a:latin typeface="Times New Roman" pitchFamily="18" charset="0"/>
              <a:cs typeface="Times New Roman" pitchFamily="18" charset="0"/>
            </a:endParaRPr>
          </a:p>
          <a:p>
            <a:pPr algn="ctr"/>
            <a:endParaRPr lang="ru-RU" sz="2400" dirty="0" smtClean="0">
              <a:latin typeface="Times New Roman" pitchFamily="18" charset="0"/>
              <a:cs typeface="Times New Roman" pitchFamily="18" charset="0"/>
            </a:endParaRPr>
          </a:p>
          <a:p>
            <a:pPr algn="ctr">
              <a:buNone/>
            </a:pPr>
            <a:r>
              <a:rPr lang="ru-RU" sz="2400" u="sng" dirty="0" smtClean="0"/>
              <a:t>Плюсы вклада:</a:t>
            </a:r>
          </a:p>
          <a:p>
            <a:pPr>
              <a:buNone/>
            </a:pPr>
            <a:r>
              <a:rPr lang="ru-RU" sz="2400" dirty="0" smtClean="0"/>
              <a:t>   -</a:t>
            </a:r>
            <a:r>
              <a:rPr lang="ru-RU" sz="2400" dirty="0" smtClean="0">
                <a:latin typeface="Times New Roman" pitchFamily="18" charset="0"/>
                <a:cs typeface="Times New Roman" pitchFamily="18" charset="0"/>
              </a:rPr>
              <a:t>срок: без ограничений</a:t>
            </a:r>
          </a:p>
          <a:p>
            <a:pPr>
              <a:buNone/>
            </a:pPr>
            <a:r>
              <a:rPr lang="ru-RU" sz="2400" dirty="0" smtClean="0">
                <a:latin typeface="Times New Roman" pitchFamily="18" charset="0"/>
                <a:cs typeface="Times New Roman" pitchFamily="18" charset="0"/>
              </a:rPr>
              <a:t>    -минимальная сумма: не установлена</a:t>
            </a:r>
          </a:p>
          <a:p>
            <a:pPr>
              <a:buNone/>
            </a:pPr>
            <a:r>
              <a:rPr lang="ru-RU" sz="2400" dirty="0" smtClean="0">
                <a:latin typeface="Times New Roman" pitchFamily="18" charset="0"/>
                <a:cs typeface="Times New Roman" pitchFamily="18" charset="0"/>
              </a:rPr>
              <a:t>    -пополнение и снятие: без ограничений</a:t>
            </a:r>
          </a:p>
          <a:p>
            <a:pPr>
              <a:buNone/>
            </a:pPr>
            <a:r>
              <a:rPr lang="ru-RU" sz="2400" dirty="0" smtClean="0">
                <a:latin typeface="Times New Roman" pitchFamily="18" charset="0"/>
                <a:cs typeface="Times New Roman" pitchFamily="18" charset="0"/>
              </a:rPr>
              <a:t>    -ежемесячная выплата процентов на счет вклада (капитализация) либо выплата на другой счет клиента в Банке</a:t>
            </a:r>
          </a:p>
          <a:p>
            <a:pPr>
              <a:buNone/>
            </a:pPr>
            <a:r>
              <a:rPr lang="ru-RU" sz="2400" dirty="0" smtClean="0">
                <a:latin typeface="Times New Roman" pitchFamily="18" charset="0"/>
                <a:cs typeface="Times New Roman" pitchFamily="18" charset="0"/>
              </a:rPr>
              <a:t>    -дополнительные взносы наличным или безналичным способом, а также с помощью услуги </a:t>
            </a:r>
            <a:r>
              <a:rPr lang="ru-RU" sz="2400" dirty="0" err="1" smtClean="0">
                <a:latin typeface="Times New Roman" pitchFamily="18" charset="0"/>
                <a:cs typeface="Times New Roman" pitchFamily="18" charset="0"/>
              </a:rPr>
              <a:t>Автоплатеж</a:t>
            </a:r>
            <a:r>
              <a:rPr lang="ru-RU" sz="2400" dirty="0" smtClean="0">
                <a:latin typeface="Times New Roman" pitchFamily="18" charset="0"/>
                <a:cs typeface="Times New Roman" pitchFamily="18" charset="0"/>
              </a:rPr>
              <a:t> при открытии вклада</a:t>
            </a:r>
            <a:endParaRPr lang="ru-RU" sz="2400" dirty="0">
              <a:latin typeface="Times New Roman" pitchFamily="18" charset="0"/>
              <a:cs typeface="Times New Roman" pitchFamily="18" charset="0"/>
            </a:endParaRPr>
          </a:p>
        </p:txBody>
      </p:sp>
      <p:pic>
        <p:nvPicPr>
          <p:cNvPr id="4" name="Рисунок 3" descr="https://www.rncb.ru/upload/picher/fiz-lica/vklady/%D0%B2%D0%BA%D0%BB%D0%B0%D0%B4%20%D0%BD%D0%B0%D0%BA%D0%BE%D0%BF%D0%B8.jpg"/>
          <p:cNvPicPr/>
          <p:nvPr/>
        </p:nvPicPr>
        <p:blipFill>
          <a:blip r:embed="rId2"/>
          <a:srcRect/>
          <a:stretch>
            <a:fillRect/>
          </a:stretch>
        </p:blipFill>
        <p:spPr bwMode="auto">
          <a:xfrm>
            <a:off x="2476500" y="500043"/>
            <a:ext cx="4191000" cy="1714512"/>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500090"/>
            <a:ext cx="8991600" cy="214314"/>
          </a:xfrm>
        </p:spPr>
        <p:txBody>
          <a:bodyPr>
            <a:normAutofit fontScale="90000"/>
          </a:bodyPr>
          <a:lstStyle/>
          <a:p>
            <a:endParaRPr lang="ru-RU" dirty="0"/>
          </a:p>
        </p:txBody>
      </p:sp>
      <p:sp>
        <p:nvSpPr>
          <p:cNvPr id="3" name="Содержимое 2"/>
          <p:cNvSpPr>
            <a:spLocks noGrp="1"/>
          </p:cNvSpPr>
          <p:nvPr>
            <p:ph idx="1"/>
          </p:nvPr>
        </p:nvSpPr>
        <p:spPr>
          <a:xfrm>
            <a:off x="0" y="0"/>
            <a:ext cx="9144000" cy="6858000"/>
          </a:xfrm>
        </p:spPr>
        <p:txBody>
          <a:bodyPr/>
          <a:lstStyle/>
          <a:p>
            <a:pPr algn="ctr">
              <a:buNone/>
            </a:pPr>
            <a:r>
              <a:rPr lang="ru-RU" sz="2400" u="sng" dirty="0" smtClean="0">
                <a:latin typeface="Times New Roman" pitchFamily="18" charset="0"/>
                <a:cs typeface="Times New Roman" pitchFamily="18" charset="0"/>
              </a:rPr>
              <a:t>Дополнительные возможности</a:t>
            </a:r>
            <a:r>
              <a:rPr lang="ru-RU" sz="2400" dirty="0" smtClean="0">
                <a:latin typeface="Times New Roman" pitchFamily="18" charset="0"/>
                <a:cs typeface="Times New Roman" pitchFamily="18" charset="0"/>
              </a:rPr>
              <a:t>:</a:t>
            </a:r>
          </a:p>
          <a:p>
            <a:pPr>
              <a:buNone/>
            </a:pPr>
            <a:r>
              <a:rPr lang="ru-RU" sz="2400" dirty="0" smtClean="0">
                <a:latin typeface="Times New Roman" pitchFamily="18" charset="0"/>
                <a:cs typeface="Times New Roman" pitchFamily="18" charset="0"/>
              </a:rPr>
              <a:t>    -оформление доверенностей на физических лиц для распоряжения вкладом</a:t>
            </a:r>
          </a:p>
          <a:p>
            <a:pPr>
              <a:buNone/>
            </a:pPr>
            <a:r>
              <a:rPr lang="ru-RU" sz="2400" dirty="0" smtClean="0">
                <a:latin typeface="Times New Roman" pitchFamily="18" charset="0"/>
                <a:cs typeface="Times New Roman" pitchFamily="18" charset="0"/>
              </a:rPr>
              <a:t>    -открытие вклада в </a:t>
            </a:r>
            <a:r>
              <a:rPr lang="ru-RU" sz="2400" dirty="0" err="1" smtClean="0">
                <a:latin typeface="Times New Roman" pitchFamily="18" charset="0"/>
                <a:cs typeface="Times New Roman" pitchFamily="18" charset="0"/>
              </a:rPr>
              <a:t>Интернет-банке</a:t>
            </a:r>
            <a:r>
              <a:rPr lang="ru-RU" sz="2400" dirty="0" smtClean="0">
                <a:latin typeface="Times New Roman" pitchFamily="18" charset="0"/>
                <a:cs typeface="Times New Roman" pitchFamily="18" charset="0"/>
              </a:rPr>
              <a:t> РНКБ</a:t>
            </a:r>
          </a:p>
          <a:p>
            <a:pPr>
              <a:buNone/>
            </a:pPr>
            <a:r>
              <a:rPr lang="ru-RU" sz="2400" dirty="0" smtClean="0">
                <a:latin typeface="Times New Roman" pitchFamily="18" charset="0"/>
                <a:cs typeface="Times New Roman" pitchFamily="18" charset="0"/>
              </a:rPr>
              <a:t>    -бесплатное подключение и использование Интернет-банка РНКБ и мобильного приложения «РНКБ 24/7» для получения полной информации о текущем состоянии вклада, осуществление операций по вкладу в режиме реального времени.</a:t>
            </a:r>
          </a:p>
          <a:p>
            <a:pPr>
              <a:buNone/>
            </a:pPr>
            <a:r>
              <a:rPr lang="ru-RU" sz="2400" dirty="0" smtClean="0">
                <a:latin typeface="Times New Roman" pitchFamily="18" charset="0"/>
                <a:cs typeface="Times New Roman" pitchFamily="18" charset="0"/>
              </a:rPr>
              <a:t>Табл.6</a:t>
            </a:r>
          </a:p>
          <a:p>
            <a:pPr>
              <a:buNone/>
            </a:pPr>
            <a:endParaRPr lang="ru-RU" dirty="0"/>
          </a:p>
        </p:txBody>
      </p:sp>
      <p:graphicFrame>
        <p:nvGraphicFramePr>
          <p:cNvPr id="4" name="Таблица 3"/>
          <p:cNvGraphicFramePr>
            <a:graphicFrameLocks noGrp="1"/>
          </p:cNvGraphicFramePr>
          <p:nvPr/>
        </p:nvGraphicFramePr>
        <p:xfrm>
          <a:off x="0" y="3899529"/>
          <a:ext cx="9144000" cy="2980696"/>
        </p:xfrm>
        <a:graphic>
          <a:graphicData uri="http://schemas.openxmlformats.org/drawingml/2006/table">
            <a:tbl>
              <a:tblPr firstRow="1" bandRow="1">
                <a:tableStyleId>{5C22544A-7EE6-4342-B048-85BDC9FD1C3A}</a:tableStyleId>
              </a:tblPr>
              <a:tblGrid>
                <a:gridCol w="1142976"/>
                <a:gridCol w="1500198"/>
                <a:gridCol w="4714908"/>
                <a:gridCol w="1785918"/>
              </a:tblGrid>
              <a:tr h="1228096">
                <a:tc>
                  <a:txBody>
                    <a:bodyPr/>
                    <a:lstStyle/>
                    <a:p>
                      <a:pPr>
                        <a:lnSpc>
                          <a:spcPct val="115000"/>
                        </a:lnSpc>
                        <a:spcAft>
                          <a:spcPts val="750"/>
                        </a:spcAft>
                      </a:pPr>
                      <a:r>
                        <a:rPr lang="ru-RU" sz="2000" dirty="0">
                          <a:latin typeface="Times New Roman"/>
                          <a:ea typeface="Times New Roman"/>
                          <a:cs typeface="Times New Roman"/>
                        </a:rPr>
                        <a:t>Валюта</a:t>
                      </a:r>
                      <a:endParaRPr lang="ru-RU" sz="2000" dirty="0">
                        <a:latin typeface="Calibri"/>
                        <a:ea typeface="Calibri"/>
                        <a:cs typeface="Times New Roman"/>
                      </a:endParaRPr>
                    </a:p>
                  </a:txBody>
                  <a:tcPr marL="68580" marR="68580" marT="0" marB="0" anchor="ctr"/>
                </a:tc>
                <a:tc>
                  <a:txBody>
                    <a:bodyPr/>
                    <a:lstStyle/>
                    <a:p>
                      <a:pPr algn="ctr">
                        <a:lnSpc>
                          <a:spcPct val="115000"/>
                        </a:lnSpc>
                        <a:spcAft>
                          <a:spcPts val="750"/>
                        </a:spcAft>
                      </a:pPr>
                      <a:r>
                        <a:rPr lang="ru-RU" sz="2000" dirty="0">
                          <a:latin typeface="Times New Roman"/>
                          <a:ea typeface="Times New Roman"/>
                          <a:cs typeface="Times New Roman"/>
                        </a:rPr>
                        <a:t>Срок</a:t>
                      </a:r>
                      <a:endParaRPr lang="ru-RU" sz="2000" dirty="0">
                        <a:latin typeface="Calibri"/>
                        <a:ea typeface="Calibri"/>
                        <a:cs typeface="Times New Roman"/>
                      </a:endParaRPr>
                    </a:p>
                  </a:txBody>
                  <a:tcPr marL="68580" marR="68580" marT="0" marB="0" anchor="ctr"/>
                </a:tc>
                <a:tc>
                  <a:txBody>
                    <a:bodyPr/>
                    <a:lstStyle/>
                    <a:p>
                      <a:pPr algn="ctr">
                        <a:lnSpc>
                          <a:spcPct val="115000"/>
                        </a:lnSpc>
                        <a:spcAft>
                          <a:spcPts val="750"/>
                        </a:spcAft>
                      </a:pPr>
                      <a:r>
                        <a:rPr lang="ru-RU" sz="2000" dirty="0">
                          <a:latin typeface="Times New Roman"/>
                          <a:ea typeface="Times New Roman"/>
                          <a:cs typeface="Times New Roman"/>
                        </a:rPr>
                        <a:t>Максимальная сумма</a:t>
                      </a:r>
                      <a:endParaRPr lang="ru-RU" sz="2000" dirty="0">
                        <a:latin typeface="Calibri"/>
                        <a:ea typeface="Calibri"/>
                        <a:cs typeface="Times New Roman"/>
                      </a:endParaRPr>
                    </a:p>
                  </a:txBody>
                  <a:tcPr marL="68580" marR="68580" marT="0" marB="0" anchor="ctr"/>
                </a:tc>
                <a:tc>
                  <a:txBody>
                    <a:bodyPr/>
                    <a:lstStyle/>
                    <a:p>
                      <a:pPr>
                        <a:lnSpc>
                          <a:spcPct val="115000"/>
                        </a:lnSpc>
                        <a:spcAft>
                          <a:spcPts val="750"/>
                        </a:spcAft>
                      </a:pPr>
                      <a:r>
                        <a:rPr lang="ru-RU" sz="2000" dirty="0" err="1" smtClean="0">
                          <a:latin typeface="Times New Roman"/>
                          <a:ea typeface="Times New Roman"/>
                          <a:cs typeface="Times New Roman"/>
                        </a:rPr>
                        <a:t>Максималь</a:t>
                      </a:r>
                      <a:r>
                        <a:rPr lang="ru-RU" sz="2000" dirty="0" smtClean="0">
                          <a:latin typeface="Times New Roman"/>
                          <a:ea typeface="Times New Roman"/>
                          <a:cs typeface="Times New Roman"/>
                        </a:rPr>
                        <a:t>-</a:t>
                      </a:r>
                    </a:p>
                    <a:p>
                      <a:pPr>
                        <a:lnSpc>
                          <a:spcPct val="115000"/>
                        </a:lnSpc>
                        <a:spcAft>
                          <a:spcPts val="750"/>
                        </a:spcAft>
                      </a:pPr>
                      <a:r>
                        <a:rPr lang="ru-RU" sz="2000" dirty="0" err="1" smtClean="0">
                          <a:latin typeface="Times New Roman"/>
                          <a:ea typeface="Times New Roman"/>
                          <a:cs typeface="Times New Roman"/>
                        </a:rPr>
                        <a:t>ная</a:t>
                      </a:r>
                      <a:r>
                        <a:rPr lang="ru-RU" sz="2000" baseline="0" dirty="0" smtClean="0">
                          <a:latin typeface="Calibri"/>
                          <a:ea typeface="Times New Roman"/>
                          <a:cs typeface="Times New Roman"/>
                        </a:rPr>
                        <a:t>  </a:t>
                      </a:r>
                      <a:r>
                        <a:rPr lang="ru-RU" sz="2000" dirty="0" smtClean="0">
                          <a:latin typeface="Times New Roman"/>
                          <a:ea typeface="Times New Roman"/>
                          <a:cs typeface="Times New Roman"/>
                        </a:rPr>
                        <a:t>ставка</a:t>
                      </a:r>
                      <a:endParaRPr lang="ru-RU" sz="2000" dirty="0">
                        <a:latin typeface="Calibri"/>
                        <a:ea typeface="Calibri"/>
                        <a:cs typeface="Times New Roman"/>
                      </a:endParaRPr>
                    </a:p>
                  </a:txBody>
                  <a:tcPr marL="68580" marR="68580" marT="0" marB="0" anchor="ctr"/>
                </a:tc>
              </a:tr>
              <a:tr h="1228096">
                <a:tc>
                  <a:txBody>
                    <a:bodyPr/>
                    <a:lstStyle/>
                    <a:p>
                      <a:pPr>
                        <a:lnSpc>
                          <a:spcPct val="115000"/>
                        </a:lnSpc>
                        <a:spcAft>
                          <a:spcPts val="750"/>
                        </a:spcAft>
                      </a:pPr>
                      <a:r>
                        <a:rPr lang="ru-RU" sz="2000">
                          <a:latin typeface="Times New Roman"/>
                          <a:ea typeface="Times New Roman"/>
                          <a:cs typeface="Times New Roman"/>
                        </a:rPr>
                        <a:t>Рубли РФ</a:t>
                      </a:r>
                      <a:endParaRPr lang="ru-RU" sz="2000">
                        <a:latin typeface="Calibri"/>
                        <a:ea typeface="Calibri"/>
                        <a:cs typeface="Times New Roman"/>
                      </a:endParaRPr>
                    </a:p>
                  </a:txBody>
                  <a:tcPr marL="68580" marR="68580" marT="0" marB="0" anchor="ctr"/>
                </a:tc>
                <a:tc>
                  <a:txBody>
                    <a:bodyPr/>
                    <a:lstStyle/>
                    <a:p>
                      <a:pPr>
                        <a:lnSpc>
                          <a:spcPct val="115000"/>
                        </a:lnSpc>
                        <a:spcAft>
                          <a:spcPts val="750"/>
                        </a:spcAft>
                      </a:pPr>
                      <a:r>
                        <a:rPr lang="ru-RU" sz="2000">
                          <a:latin typeface="Times New Roman"/>
                          <a:ea typeface="Times New Roman"/>
                          <a:cs typeface="Times New Roman"/>
                        </a:rPr>
                        <a:t>бессрочно</a:t>
                      </a:r>
                      <a:endParaRPr lang="ru-RU" sz="2000">
                        <a:latin typeface="Calibri"/>
                        <a:ea typeface="Calibri"/>
                        <a:cs typeface="Times New Roman"/>
                      </a:endParaRPr>
                    </a:p>
                  </a:txBody>
                  <a:tcPr marL="68580" marR="68580" marT="0" marB="0" anchor="ctr"/>
                </a:tc>
                <a:tc>
                  <a:txBody>
                    <a:bodyPr/>
                    <a:lstStyle/>
                    <a:p>
                      <a:pPr>
                        <a:lnSpc>
                          <a:spcPct val="115000"/>
                        </a:lnSpc>
                        <a:spcAft>
                          <a:spcPts val="750"/>
                        </a:spcAft>
                      </a:pPr>
                      <a:r>
                        <a:rPr lang="ru-RU" sz="2000" dirty="0">
                          <a:latin typeface="Times New Roman"/>
                          <a:ea typeface="Times New Roman"/>
                          <a:cs typeface="Times New Roman"/>
                        </a:rPr>
                        <a:t>1 000 000 рублей, на сумму, превышающую максимальное значение, проценты начисляются по ставке 0,1% годовых на минимальный остаток на счете за предыдущий месяц</a:t>
                      </a:r>
                      <a:endParaRPr lang="ru-RU" sz="2000" dirty="0">
                        <a:latin typeface="Calibri"/>
                        <a:ea typeface="Calibri"/>
                        <a:cs typeface="Times New Roman"/>
                      </a:endParaRPr>
                    </a:p>
                  </a:txBody>
                  <a:tcPr marL="68580" marR="68580" marT="0" marB="0" anchor="ctr"/>
                </a:tc>
                <a:tc>
                  <a:txBody>
                    <a:bodyPr/>
                    <a:lstStyle/>
                    <a:p>
                      <a:pPr algn="ctr">
                        <a:lnSpc>
                          <a:spcPct val="115000"/>
                        </a:lnSpc>
                        <a:spcAft>
                          <a:spcPts val="750"/>
                        </a:spcAft>
                      </a:pPr>
                      <a:r>
                        <a:rPr lang="ru-RU" sz="2000" dirty="0">
                          <a:latin typeface="Times New Roman"/>
                          <a:ea typeface="Times New Roman"/>
                          <a:cs typeface="Times New Roman"/>
                        </a:rPr>
                        <a:t>4,00 %</a:t>
                      </a:r>
                      <a:endParaRPr lang="ru-RU" sz="2000" dirty="0">
                        <a:latin typeface="Calibri"/>
                        <a:ea typeface="Calibri"/>
                        <a:cs typeface="Times New Roman"/>
                      </a:endParaRPr>
                    </a:p>
                  </a:txBody>
                  <a:tcPr marL="68580" marR="68580" marT="0" marB="0" anchor="ctr"/>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304800" y="-857280"/>
            <a:ext cx="8686800" cy="357190"/>
          </a:xfrm>
        </p:spPr>
        <p:txBody>
          <a:bodyPr>
            <a:normAutofit fontScale="90000"/>
          </a:bodyPr>
          <a:lstStyle/>
          <a:p>
            <a:endParaRPr lang="ru-RU" dirty="0"/>
          </a:p>
        </p:txBody>
      </p:sp>
      <p:sp>
        <p:nvSpPr>
          <p:cNvPr id="3" name="Содержимое 2"/>
          <p:cNvSpPr>
            <a:spLocks noGrp="1"/>
          </p:cNvSpPr>
          <p:nvPr>
            <p:ph idx="1"/>
          </p:nvPr>
        </p:nvSpPr>
        <p:spPr>
          <a:xfrm>
            <a:off x="0" y="0"/>
            <a:ext cx="9144000" cy="6858000"/>
          </a:xfrm>
        </p:spPr>
        <p:txBody>
          <a:bodyPr>
            <a:normAutofit/>
          </a:bodyPr>
          <a:lstStyle/>
          <a:p>
            <a:pPr>
              <a:buNone/>
            </a:pPr>
            <a:r>
              <a:rPr lang="ru-RU" sz="2400" dirty="0" smtClean="0"/>
              <a:t>-Вероника, если ты положишь 3000 рублей, то вот «твоя картина» через 5 лет:</a:t>
            </a:r>
          </a:p>
          <a:p>
            <a:pPr>
              <a:buNone/>
            </a:pPr>
            <a:r>
              <a:rPr lang="ru-RU" sz="2400" dirty="0" smtClean="0"/>
              <a:t> </a:t>
            </a:r>
          </a:p>
          <a:p>
            <a:pPr>
              <a:buNone/>
            </a:pPr>
            <a:r>
              <a:rPr lang="ru-RU" sz="2400" u="sng" dirty="0" smtClean="0"/>
              <a:t>Доход за 3 месяца:</a:t>
            </a:r>
            <a:r>
              <a:rPr lang="ru-RU" sz="2400" dirty="0" smtClean="0"/>
              <a:t>    3000*0,0175*1/4 = 13(руб.)</a:t>
            </a:r>
          </a:p>
          <a:p>
            <a:pPr>
              <a:buNone/>
            </a:pPr>
            <a:r>
              <a:rPr lang="ru-RU" sz="2400" u="sng" dirty="0" smtClean="0"/>
              <a:t>Доход за 9 месяцев</a:t>
            </a:r>
            <a:r>
              <a:rPr lang="ru-RU" sz="2400" dirty="0" smtClean="0"/>
              <a:t>:  3000*0,0176*3/4  = 40(руб.)</a:t>
            </a:r>
          </a:p>
          <a:p>
            <a:pPr>
              <a:buNone/>
            </a:pPr>
            <a:r>
              <a:rPr lang="ru-RU" sz="2400" u="sng" dirty="0" smtClean="0"/>
              <a:t>Доход за 1год</a:t>
            </a:r>
            <a:r>
              <a:rPr lang="ru-RU" sz="2400" dirty="0" smtClean="0"/>
              <a:t>:            3000*0,0176*1 = 53(руб.)</a:t>
            </a:r>
          </a:p>
          <a:p>
            <a:pPr>
              <a:buNone/>
            </a:pPr>
            <a:r>
              <a:rPr lang="ru-RU" sz="2400" u="sng" dirty="0" smtClean="0"/>
              <a:t>Доход за 2 года: </a:t>
            </a:r>
            <a:r>
              <a:rPr lang="ru-RU" sz="2400" dirty="0" smtClean="0"/>
              <a:t>        3000*0,0178*2 = 107(руб.)</a:t>
            </a:r>
          </a:p>
          <a:p>
            <a:pPr>
              <a:buNone/>
            </a:pPr>
            <a:r>
              <a:rPr lang="ru-RU" sz="2400" u="sng" dirty="0" smtClean="0"/>
              <a:t>Доход за 3 года</a:t>
            </a:r>
            <a:r>
              <a:rPr lang="ru-RU" sz="2400" dirty="0" smtClean="0"/>
              <a:t>:         3000*0,018*3 = 162(руб.)</a:t>
            </a:r>
          </a:p>
          <a:p>
            <a:pPr>
              <a:buNone/>
            </a:pPr>
            <a:r>
              <a:rPr lang="ru-RU" sz="2400" u="sng" dirty="0" smtClean="0"/>
              <a:t>Доход за 4 года: </a:t>
            </a:r>
            <a:r>
              <a:rPr lang="ru-RU" sz="2400" dirty="0" smtClean="0"/>
              <a:t>        3000*0,0181*4 = 217(руб.)</a:t>
            </a:r>
          </a:p>
          <a:p>
            <a:pPr>
              <a:buNone/>
            </a:pPr>
            <a:r>
              <a:rPr lang="ru-RU" sz="2400" u="sng" dirty="0" smtClean="0"/>
              <a:t>Доход за 5 лет</a:t>
            </a:r>
            <a:r>
              <a:rPr lang="ru-RU" sz="2400" dirty="0" smtClean="0"/>
              <a:t>:           3000*0,0183*5 = 274(руб.)</a:t>
            </a:r>
          </a:p>
          <a:p>
            <a:pPr algn="ctr">
              <a:buNone/>
            </a:pPr>
            <a:r>
              <a:rPr lang="ru-RU" sz="2400" u="sng" dirty="0" smtClean="0">
                <a:solidFill>
                  <a:srgbClr val="FF0000"/>
                </a:solidFill>
              </a:rPr>
              <a:t>ИТОГО: 3274 рубля</a:t>
            </a:r>
          </a:p>
          <a:p>
            <a:pPr>
              <a:buNone/>
            </a:pPr>
            <a:r>
              <a:rPr lang="ru-RU" sz="2400" dirty="0" smtClean="0"/>
              <a:t>    </a:t>
            </a:r>
            <a:r>
              <a:rPr lang="ru-RU" sz="2400" dirty="0" smtClean="0">
                <a:latin typeface="Times New Roman" pitchFamily="18" charset="0"/>
                <a:cs typeface="Times New Roman" pitchFamily="18" charset="0"/>
              </a:rPr>
              <a:t>- Егор, проценты опять отличаются от табличных. В этом вкладе есть капитализация тоже?</a:t>
            </a:r>
          </a:p>
          <a:p>
            <a:pPr>
              <a:buNone/>
            </a:pPr>
            <a:r>
              <a:rPr lang="ru-RU" sz="2400" dirty="0" smtClean="0">
                <a:latin typeface="Times New Roman" pitchFamily="18" charset="0"/>
                <a:cs typeface="Times New Roman" pitchFamily="18" charset="0"/>
              </a:rPr>
              <a:t>    -Да! И я тебе покажу разницу</a:t>
            </a:r>
          </a:p>
          <a:p>
            <a:pPr>
              <a:buNone/>
            </a:pPr>
            <a:endParaRPr lang="ru-RU" sz="24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304800" y="-571528"/>
            <a:ext cx="8686800" cy="71438"/>
          </a:xfrm>
        </p:spPr>
        <p:txBody>
          <a:bodyPr>
            <a:normAutofit fontScale="90000"/>
          </a:bodyPr>
          <a:lstStyle/>
          <a:p>
            <a:endParaRPr lang="ru-RU" dirty="0"/>
          </a:p>
        </p:txBody>
      </p:sp>
      <p:sp>
        <p:nvSpPr>
          <p:cNvPr id="3" name="Содержимое 2"/>
          <p:cNvSpPr>
            <a:spLocks noGrp="1"/>
          </p:cNvSpPr>
          <p:nvPr>
            <p:ph idx="1"/>
          </p:nvPr>
        </p:nvSpPr>
        <p:spPr>
          <a:xfrm>
            <a:off x="0" y="0"/>
            <a:ext cx="9144000" cy="6858000"/>
          </a:xfrm>
        </p:spPr>
        <p:txBody>
          <a:bodyPr>
            <a:normAutofit/>
          </a:bodyPr>
          <a:lstStyle/>
          <a:p>
            <a:pPr algn="ctr">
              <a:buNone/>
            </a:pPr>
            <a:r>
              <a:rPr lang="ru-RU" sz="2400" dirty="0" smtClean="0">
                <a:latin typeface="Times New Roman" pitchFamily="18" charset="0"/>
                <a:cs typeface="Times New Roman" pitchFamily="18" charset="0"/>
              </a:rPr>
              <a:t>Смотри: по формуле простых процентов:</a:t>
            </a:r>
          </a:p>
          <a:p>
            <a:pPr>
              <a:buNone/>
            </a:pPr>
            <a:r>
              <a:rPr lang="ru-RU"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S</a:t>
            </a:r>
            <a:r>
              <a:rPr lang="ru-RU" sz="2400" dirty="0" smtClean="0">
                <a:latin typeface="Times New Roman" pitchFamily="18" charset="0"/>
                <a:cs typeface="Times New Roman" pitchFamily="18" charset="0"/>
              </a:rPr>
              <a:t>=(1+      ), где     </a:t>
            </a:r>
            <a:r>
              <a:rPr lang="en-US" sz="2400" dirty="0" smtClean="0">
                <a:latin typeface="Times New Roman" pitchFamily="18" charset="0"/>
                <a:cs typeface="Times New Roman" pitchFamily="18" charset="0"/>
              </a:rPr>
              <a:t>n</a:t>
            </a:r>
            <a:r>
              <a:rPr lang="ru-RU" sz="2400" dirty="0" smtClean="0">
                <a:latin typeface="Times New Roman" pitchFamily="18" charset="0"/>
                <a:cs typeface="Times New Roman" pitchFamily="18" charset="0"/>
              </a:rPr>
              <a:t>-срок вложения, </a:t>
            </a:r>
            <a:r>
              <a:rPr lang="en-US" sz="2400" dirty="0" smtClean="0">
                <a:latin typeface="Times New Roman" pitchFamily="18" charset="0"/>
                <a:cs typeface="Times New Roman" pitchFamily="18" charset="0"/>
              </a:rPr>
              <a:t>P</a:t>
            </a:r>
            <a:r>
              <a:rPr lang="ru-RU" sz="2400" dirty="0" smtClean="0">
                <a:latin typeface="Times New Roman" pitchFamily="18" charset="0"/>
                <a:cs typeface="Times New Roman" pitchFamily="18" charset="0"/>
              </a:rPr>
              <a:t>-начисляемый процент </a:t>
            </a:r>
          </a:p>
          <a:p>
            <a:pPr>
              <a:buNone/>
            </a:pPr>
            <a:r>
              <a:rPr lang="ru-RU" sz="2400" dirty="0" smtClean="0">
                <a:latin typeface="Times New Roman" pitchFamily="18" charset="0"/>
                <a:cs typeface="Times New Roman" pitchFamily="18" charset="0"/>
              </a:rPr>
              <a:t>    Простой процент означает, что начисление дополнительного </a:t>
            </a:r>
            <a:r>
              <a:rPr lang="ru-RU" sz="2400" dirty="0" err="1" smtClean="0">
                <a:latin typeface="Times New Roman" pitchFamily="18" charset="0"/>
                <a:cs typeface="Times New Roman" pitchFamily="18" charset="0"/>
              </a:rPr>
              <a:t>до-хода</a:t>
            </a:r>
            <a:r>
              <a:rPr lang="ru-RU" sz="2400" dirty="0" smtClean="0">
                <a:latin typeface="Times New Roman" pitchFamily="18" charset="0"/>
                <a:cs typeface="Times New Roman" pitchFamily="18" charset="0"/>
              </a:rPr>
              <a:t> происходит </a:t>
            </a:r>
            <a:r>
              <a:rPr lang="ru-RU" sz="2400" dirty="0" err="1" smtClean="0">
                <a:latin typeface="Times New Roman" pitchFamily="18" charset="0"/>
                <a:cs typeface="Times New Roman" pitchFamily="18" charset="0"/>
              </a:rPr>
              <a:t>единоразово</a:t>
            </a:r>
            <a:r>
              <a:rPr lang="ru-RU" sz="2400" dirty="0" smtClean="0">
                <a:latin typeface="Times New Roman" pitchFamily="18" charset="0"/>
                <a:cs typeface="Times New Roman" pitchFamily="18" charset="0"/>
              </a:rPr>
              <a:t> по окончании периода хранения средств. При этом, если действие депозитного договора </a:t>
            </a:r>
            <a:r>
              <a:rPr lang="ru-RU" sz="2400" dirty="0" err="1" smtClean="0">
                <a:latin typeface="Times New Roman" pitchFamily="18" charset="0"/>
                <a:cs typeface="Times New Roman" pitchFamily="18" charset="0"/>
              </a:rPr>
              <a:t>автома-тически</a:t>
            </a:r>
            <a:r>
              <a:rPr lang="ru-RU" sz="2400" dirty="0" smtClean="0">
                <a:latin typeface="Times New Roman" pitchFamily="18" charset="0"/>
                <a:cs typeface="Times New Roman" pitchFamily="18" charset="0"/>
              </a:rPr>
              <a:t> продляется, доход за следующий период будет </a:t>
            </a:r>
            <a:r>
              <a:rPr lang="ru-RU" sz="2400" dirty="0" err="1" smtClean="0">
                <a:latin typeface="Times New Roman" pitchFamily="18" charset="0"/>
                <a:cs typeface="Times New Roman" pitchFamily="18" charset="0"/>
              </a:rPr>
              <a:t>начис-ляться</a:t>
            </a:r>
            <a:r>
              <a:rPr lang="ru-RU" sz="2400" dirty="0" smtClean="0">
                <a:latin typeface="Times New Roman" pitchFamily="18" charset="0"/>
                <a:cs typeface="Times New Roman" pitchFamily="18" charset="0"/>
              </a:rPr>
              <a:t> на первоначальную сумму взноса, без учета процентов за прошлый срок. «Тело» вклада не увеличивается  и за 5 лет ты бы получила: </a:t>
            </a:r>
            <a:r>
              <a:rPr lang="en-US" sz="2400" dirty="0" smtClean="0">
                <a:latin typeface="Times New Roman" pitchFamily="18" charset="0"/>
                <a:cs typeface="Times New Roman" pitchFamily="18" charset="0"/>
              </a:rPr>
              <a:t>S</a:t>
            </a:r>
            <a:r>
              <a:rPr lang="ru-RU" sz="2400" dirty="0" smtClean="0">
                <a:latin typeface="Times New Roman" pitchFamily="18" charset="0"/>
                <a:cs typeface="Times New Roman" pitchFamily="18" charset="0"/>
              </a:rPr>
              <a:t>= 3000*(1+ 0,017*5)=3255(руб.). Разница не большая, но есть. 19 рублей. Данные по вкладу «</a:t>
            </a:r>
            <a:r>
              <a:rPr lang="ru-RU" sz="2400" dirty="0" err="1" smtClean="0">
                <a:latin typeface="Times New Roman" pitchFamily="18" charset="0"/>
                <a:cs typeface="Times New Roman" pitchFamily="18" charset="0"/>
              </a:rPr>
              <a:t>НаКопи</a:t>
            </a:r>
            <a:r>
              <a:rPr lang="ru-RU" sz="2400" dirty="0" smtClean="0">
                <a:latin typeface="Times New Roman" pitchFamily="18" charset="0"/>
                <a:cs typeface="Times New Roman" pitchFamily="18" charset="0"/>
              </a:rPr>
              <a:t>» в табл.7:</a:t>
            </a:r>
          </a:p>
          <a:p>
            <a:pPr>
              <a:buNone/>
            </a:pPr>
            <a:r>
              <a:rPr lang="ru-RU" sz="2400" dirty="0" smtClean="0">
                <a:latin typeface="Times New Roman" pitchFamily="18" charset="0"/>
                <a:cs typeface="Times New Roman" pitchFamily="18" charset="0"/>
              </a:rPr>
              <a:t>    -Вероника, твои даны по вкладу «</a:t>
            </a:r>
            <a:r>
              <a:rPr lang="ru-RU" sz="2400" dirty="0" err="1" smtClean="0">
                <a:latin typeface="Times New Roman" pitchFamily="18" charset="0"/>
                <a:cs typeface="Times New Roman" pitchFamily="18" charset="0"/>
              </a:rPr>
              <a:t>НаКопи</a:t>
            </a:r>
            <a:r>
              <a:rPr lang="ru-RU" sz="2400" dirty="0" smtClean="0">
                <a:latin typeface="Times New Roman" pitchFamily="18" charset="0"/>
                <a:cs typeface="Times New Roman" pitchFamily="18" charset="0"/>
              </a:rPr>
              <a:t>» в таблице7:</a:t>
            </a:r>
          </a:p>
          <a:p>
            <a:pPr>
              <a:buNone/>
            </a:pPr>
            <a:endParaRPr lang="ru-RU" sz="2400" dirty="0"/>
          </a:p>
        </p:txBody>
      </p:sp>
      <p:sp>
        <p:nvSpPr>
          <p:cNvPr id="266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6"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428729" y="500043"/>
            <a:ext cx="246064" cy="357189"/>
          </a:xfrm>
          <a:prstGeom prst="rect">
            <a:avLst/>
          </a:prstGeom>
          <a:noFill/>
        </p:spPr>
      </p:pic>
      <p:graphicFrame>
        <p:nvGraphicFramePr>
          <p:cNvPr id="7" name="Таблица 6"/>
          <p:cNvGraphicFramePr>
            <a:graphicFrameLocks noGrp="1"/>
          </p:cNvGraphicFramePr>
          <p:nvPr/>
        </p:nvGraphicFramePr>
        <p:xfrm>
          <a:off x="0" y="3857628"/>
          <a:ext cx="9144000" cy="3000371"/>
        </p:xfrm>
        <a:graphic>
          <a:graphicData uri="http://schemas.openxmlformats.org/drawingml/2006/table">
            <a:tbl>
              <a:tblPr firstRow="1" bandRow="1">
                <a:tableStyleId>{5C22544A-7EE6-4342-B048-85BDC9FD1C3A}</a:tableStyleId>
              </a:tblPr>
              <a:tblGrid>
                <a:gridCol w="1524000"/>
                <a:gridCol w="1524000"/>
                <a:gridCol w="1524000"/>
                <a:gridCol w="1524000"/>
                <a:gridCol w="1524000"/>
                <a:gridCol w="1524000"/>
              </a:tblGrid>
              <a:tr h="1419831">
                <a:tc>
                  <a:txBody>
                    <a:bodyPr/>
                    <a:lstStyle/>
                    <a:p>
                      <a:pPr>
                        <a:lnSpc>
                          <a:spcPct val="150000"/>
                        </a:lnSpc>
                        <a:spcAft>
                          <a:spcPts val="0"/>
                        </a:spcAft>
                      </a:pPr>
                      <a:r>
                        <a:rPr lang="ru-RU" sz="2000" dirty="0">
                          <a:solidFill>
                            <a:srgbClr val="2D2D2D"/>
                          </a:solidFill>
                          <a:latin typeface="Times New Roman"/>
                          <a:ea typeface="Calibri"/>
                          <a:cs typeface="Times New Roman"/>
                        </a:rPr>
                        <a:t>Вклад 3000руб.</a:t>
                      </a:r>
                      <a:endParaRPr lang="ru-RU" sz="2000" dirty="0">
                        <a:latin typeface="Calibri"/>
                        <a:ea typeface="Calibri"/>
                        <a:cs typeface="Times New Roman"/>
                      </a:endParaRPr>
                    </a:p>
                  </a:txBody>
                  <a:tcPr marL="68580" marR="68580" marT="0" marB="0"/>
                </a:tc>
                <a:tc>
                  <a:txBody>
                    <a:bodyPr/>
                    <a:lstStyle/>
                    <a:p>
                      <a:pPr>
                        <a:lnSpc>
                          <a:spcPct val="150000"/>
                        </a:lnSpc>
                        <a:spcAft>
                          <a:spcPts val="0"/>
                        </a:spcAft>
                      </a:pPr>
                      <a:r>
                        <a:rPr lang="ru-RU" sz="2000" dirty="0">
                          <a:solidFill>
                            <a:srgbClr val="2D2D2D"/>
                          </a:solidFill>
                          <a:latin typeface="Times New Roman"/>
                          <a:ea typeface="Calibri"/>
                          <a:cs typeface="Times New Roman"/>
                        </a:rPr>
                        <a:t>1год</a:t>
                      </a:r>
                      <a:endParaRPr lang="ru-RU" sz="2000" dirty="0">
                        <a:latin typeface="Calibri"/>
                        <a:ea typeface="Calibri"/>
                        <a:cs typeface="Times New Roman"/>
                      </a:endParaRPr>
                    </a:p>
                    <a:p>
                      <a:pPr>
                        <a:lnSpc>
                          <a:spcPct val="150000"/>
                        </a:lnSpc>
                        <a:spcAft>
                          <a:spcPts val="0"/>
                        </a:spcAft>
                      </a:pPr>
                      <a:r>
                        <a:rPr lang="ru-RU" sz="2000" dirty="0">
                          <a:solidFill>
                            <a:srgbClr val="2D2D2D"/>
                          </a:solidFill>
                          <a:latin typeface="Times New Roman"/>
                          <a:ea typeface="Calibri"/>
                          <a:cs typeface="Times New Roman"/>
                        </a:rPr>
                        <a:t>Ставка 1,76%</a:t>
                      </a:r>
                      <a:endParaRPr lang="ru-RU" sz="2000" dirty="0">
                        <a:latin typeface="Calibri"/>
                        <a:ea typeface="Calibri"/>
                        <a:cs typeface="Times New Roman"/>
                      </a:endParaRPr>
                    </a:p>
                  </a:txBody>
                  <a:tcPr marL="68580" marR="68580" marT="0" marB="0"/>
                </a:tc>
                <a:tc>
                  <a:txBody>
                    <a:bodyPr/>
                    <a:lstStyle/>
                    <a:p>
                      <a:pPr>
                        <a:lnSpc>
                          <a:spcPct val="150000"/>
                        </a:lnSpc>
                        <a:spcAft>
                          <a:spcPts val="0"/>
                        </a:spcAft>
                      </a:pPr>
                      <a:r>
                        <a:rPr lang="ru-RU" sz="2000">
                          <a:solidFill>
                            <a:srgbClr val="2D2D2D"/>
                          </a:solidFill>
                          <a:latin typeface="Times New Roman"/>
                          <a:ea typeface="Calibri"/>
                          <a:cs typeface="Times New Roman"/>
                        </a:rPr>
                        <a:t>2 года</a:t>
                      </a:r>
                      <a:endParaRPr lang="ru-RU" sz="2000">
                        <a:latin typeface="Calibri"/>
                        <a:ea typeface="Calibri"/>
                        <a:cs typeface="Times New Roman"/>
                      </a:endParaRPr>
                    </a:p>
                    <a:p>
                      <a:pPr>
                        <a:lnSpc>
                          <a:spcPct val="150000"/>
                        </a:lnSpc>
                        <a:spcAft>
                          <a:spcPts val="0"/>
                        </a:spcAft>
                      </a:pPr>
                      <a:r>
                        <a:rPr lang="ru-RU" sz="2000">
                          <a:solidFill>
                            <a:srgbClr val="2D2D2D"/>
                          </a:solidFill>
                          <a:latin typeface="Times New Roman"/>
                          <a:ea typeface="Calibri"/>
                          <a:cs typeface="Times New Roman"/>
                        </a:rPr>
                        <a:t>Ставка 1,78%</a:t>
                      </a:r>
                      <a:endParaRPr lang="ru-RU" sz="2000">
                        <a:latin typeface="Calibri"/>
                        <a:ea typeface="Calibri"/>
                        <a:cs typeface="Times New Roman"/>
                      </a:endParaRPr>
                    </a:p>
                  </a:txBody>
                  <a:tcPr marL="68580" marR="68580" marT="0" marB="0"/>
                </a:tc>
                <a:tc>
                  <a:txBody>
                    <a:bodyPr/>
                    <a:lstStyle/>
                    <a:p>
                      <a:pPr>
                        <a:lnSpc>
                          <a:spcPct val="150000"/>
                        </a:lnSpc>
                        <a:spcAft>
                          <a:spcPts val="0"/>
                        </a:spcAft>
                      </a:pPr>
                      <a:r>
                        <a:rPr lang="ru-RU" sz="2000">
                          <a:solidFill>
                            <a:srgbClr val="2D2D2D"/>
                          </a:solidFill>
                          <a:latin typeface="Times New Roman"/>
                          <a:ea typeface="Calibri"/>
                          <a:cs typeface="Times New Roman"/>
                        </a:rPr>
                        <a:t>3 года</a:t>
                      </a:r>
                      <a:endParaRPr lang="ru-RU" sz="2000">
                        <a:latin typeface="Calibri"/>
                        <a:ea typeface="Calibri"/>
                        <a:cs typeface="Times New Roman"/>
                      </a:endParaRPr>
                    </a:p>
                    <a:p>
                      <a:pPr>
                        <a:lnSpc>
                          <a:spcPct val="150000"/>
                        </a:lnSpc>
                        <a:spcAft>
                          <a:spcPts val="0"/>
                        </a:spcAft>
                      </a:pPr>
                      <a:r>
                        <a:rPr lang="ru-RU" sz="2000">
                          <a:solidFill>
                            <a:srgbClr val="2D2D2D"/>
                          </a:solidFill>
                          <a:latin typeface="Times New Roman"/>
                          <a:ea typeface="Calibri"/>
                          <a:cs typeface="Times New Roman"/>
                        </a:rPr>
                        <a:t>Ставка 1,8%</a:t>
                      </a:r>
                      <a:endParaRPr lang="ru-RU" sz="2000">
                        <a:latin typeface="Calibri"/>
                        <a:ea typeface="Calibri"/>
                        <a:cs typeface="Times New Roman"/>
                      </a:endParaRPr>
                    </a:p>
                  </a:txBody>
                  <a:tcPr marL="68580" marR="68580" marT="0" marB="0"/>
                </a:tc>
                <a:tc>
                  <a:txBody>
                    <a:bodyPr/>
                    <a:lstStyle/>
                    <a:p>
                      <a:pPr>
                        <a:lnSpc>
                          <a:spcPct val="150000"/>
                        </a:lnSpc>
                        <a:spcAft>
                          <a:spcPts val="0"/>
                        </a:spcAft>
                      </a:pPr>
                      <a:r>
                        <a:rPr lang="ru-RU" sz="2000">
                          <a:solidFill>
                            <a:srgbClr val="2D2D2D"/>
                          </a:solidFill>
                          <a:latin typeface="Times New Roman"/>
                          <a:ea typeface="Calibri"/>
                          <a:cs typeface="Times New Roman"/>
                        </a:rPr>
                        <a:t>4 года</a:t>
                      </a:r>
                      <a:endParaRPr lang="ru-RU" sz="2000">
                        <a:latin typeface="Calibri"/>
                        <a:ea typeface="Calibri"/>
                        <a:cs typeface="Times New Roman"/>
                      </a:endParaRPr>
                    </a:p>
                    <a:p>
                      <a:pPr>
                        <a:lnSpc>
                          <a:spcPct val="150000"/>
                        </a:lnSpc>
                        <a:spcAft>
                          <a:spcPts val="0"/>
                        </a:spcAft>
                      </a:pPr>
                      <a:r>
                        <a:rPr lang="ru-RU" sz="2000">
                          <a:solidFill>
                            <a:srgbClr val="2D2D2D"/>
                          </a:solidFill>
                          <a:latin typeface="Times New Roman"/>
                          <a:ea typeface="Calibri"/>
                          <a:cs typeface="Times New Roman"/>
                        </a:rPr>
                        <a:t>Ставка 1,81%</a:t>
                      </a:r>
                      <a:endParaRPr lang="ru-RU" sz="2000">
                        <a:latin typeface="Calibri"/>
                        <a:ea typeface="Calibri"/>
                        <a:cs typeface="Times New Roman"/>
                      </a:endParaRPr>
                    </a:p>
                  </a:txBody>
                  <a:tcPr marL="68580" marR="68580" marT="0" marB="0"/>
                </a:tc>
                <a:tc>
                  <a:txBody>
                    <a:bodyPr/>
                    <a:lstStyle/>
                    <a:p>
                      <a:pPr>
                        <a:lnSpc>
                          <a:spcPct val="150000"/>
                        </a:lnSpc>
                        <a:spcAft>
                          <a:spcPts val="0"/>
                        </a:spcAft>
                      </a:pPr>
                      <a:r>
                        <a:rPr lang="ru-RU" sz="2000">
                          <a:solidFill>
                            <a:srgbClr val="2D2D2D"/>
                          </a:solidFill>
                          <a:latin typeface="Times New Roman"/>
                          <a:ea typeface="Calibri"/>
                          <a:cs typeface="Times New Roman"/>
                        </a:rPr>
                        <a:t>5лет</a:t>
                      </a:r>
                      <a:endParaRPr lang="ru-RU" sz="2000">
                        <a:latin typeface="Calibri"/>
                        <a:ea typeface="Calibri"/>
                        <a:cs typeface="Times New Roman"/>
                      </a:endParaRPr>
                    </a:p>
                    <a:p>
                      <a:pPr>
                        <a:lnSpc>
                          <a:spcPct val="150000"/>
                        </a:lnSpc>
                        <a:spcAft>
                          <a:spcPts val="0"/>
                        </a:spcAft>
                      </a:pPr>
                      <a:r>
                        <a:rPr lang="ru-RU" sz="2000">
                          <a:solidFill>
                            <a:srgbClr val="2D2D2D"/>
                          </a:solidFill>
                          <a:latin typeface="Times New Roman"/>
                          <a:ea typeface="Calibri"/>
                          <a:cs typeface="Times New Roman"/>
                        </a:rPr>
                        <a:t>Ставка 1,83%</a:t>
                      </a:r>
                      <a:endParaRPr lang="ru-RU" sz="2000">
                        <a:latin typeface="Calibri"/>
                        <a:ea typeface="Calibri"/>
                        <a:cs typeface="Times New Roman"/>
                      </a:endParaRPr>
                    </a:p>
                  </a:txBody>
                  <a:tcPr marL="68580" marR="68580" marT="0" marB="0"/>
                </a:tc>
              </a:tr>
              <a:tr h="790270">
                <a:tc>
                  <a:txBody>
                    <a:bodyPr/>
                    <a:lstStyle/>
                    <a:p>
                      <a:pPr>
                        <a:lnSpc>
                          <a:spcPct val="150000"/>
                        </a:lnSpc>
                        <a:spcAft>
                          <a:spcPts val="0"/>
                        </a:spcAft>
                      </a:pPr>
                      <a:r>
                        <a:rPr lang="ru-RU" sz="2000">
                          <a:solidFill>
                            <a:srgbClr val="2D2D2D"/>
                          </a:solidFill>
                          <a:latin typeface="Times New Roman"/>
                          <a:ea typeface="Calibri"/>
                          <a:cs typeface="Times New Roman"/>
                        </a:rPr>
                        <a:t>Доход(руб.)</a:t>
                      </a:r>
                      <a:endParaRPr lang="ru-RU" sz="2000">
                        <a:latin typeface="Calibri"/>
                        <a:ea typeface="Calibri"/>
                        <a:cs typeface="Times New Roman"/>
                      </a:endParaRPr>
                    </a:p>
                  </a:txBody>
                  <a:tcPr marL="68580" marR="68580" marT="0" marB="0"/>
                </a:tc>
                <a:tc>
                  <a:txBody>
                    <a:bodyPr/>
                    <a:lstStyle/>
                    <a:p>
                      <a:pPr algn="ctr">
                        <a:lnSpc>
                          <a:spcPct val="150000"/>
                        </a:lnSpc>
                        <a:spcAft>
                          <a:spcPts val="0"/>
                        </a:spcAft>
                      </a:pPr>
                      <a:r>
                        <a:rPr lang="ru-RU" sz="2000" dirty="0">
                          <a:solidFill>
                            <a:srgbClr val="2D2D2D"/>
                          </a:solidFill>
                          <a:latin typeface="Times New Roman"/>
                          <a:ea typeface="Calibri"/>
                          <a:cs typeface="Times New Roman"/>
                        </a:rPr>
                        <a:t>53</a:t>
                      </a:r>
                      <a:endParaRPr lang="ru-RU" sz="2000" dirty="0">
                        <a:latin typeface="Calibri"/>
                        <a:ea typeface="Calibri"/>
                        <a:cs typeface="Times New Roman"/>
                      </a:endParaRPr>
                    </a:p>
                  </a:txBody>
                  <a:tcPr marL="68580" marR="68580" marT="0" marB="0"/>
                </a:tc>
                <a:tc>
                  <a:txBody>
                    <a:bodyPr/>
                    <a:lstStyle/>
                    <a:p>
                      <a:pPr algn="ctr">
                        <a:lnSpc>
                          <a:spcPct val="150000"/>
                        </a:lnSpc>
                        <a:spcAft>
                          <a:spcPts val="0"/>
                        </a:spcAft>
                      </a:pPr>
                      <a:r>
                        <a:rPr lang="ru-RU" sz="2000" dirty="0">
                          <a:solidFill>
                            <a:srgbClr val="2D2D2D"/>
                          </a:solidFill>
                          <a:latin typeface="Times New Roman"/>
                          <a:ea typeface="Calibri"/>
                          <a:cs typeface="Times New Roman"/>
                        </a:rPr>
                        <a:t>107</a:t>
                      </a:r>
                      <a:endParaRPr lang="ru-RU" sz="2000" dirty="0">
                        <a:latin typeface="Calibri"/>
                        <a:ea typeface="Calibri"/>
                        <a:cs typeface="Times New Roman"/>
                      </a:endParaRPr>
                    </a:p>
                  </a:txBody>
                  <a:tcPr marL="68580" marR="68580" marT="0" marB="0"/>
                </a:tc>
                <a:tc>
                  <a:txBody>
                    <a:bodyPr/>
                    <a:lstStyle/>
                    <a:p>
                      <a:pPr algn="ctr">
                        <a:lnSpc>
                          <a:spcPct val="150000"/>
                        </a:lnSpc>
                        <a:spcAft>
                          <a:spcPts val="0"/>
                        </a:spcAft>
                      </a:pPr>
                      <a:r>
                        <a:rPr lang="ru-RU" sz="2000">
                          <a:solidFill>
                            <a:srgbClr val="2D2D2D"/>
                          </a:solidFill>
                          <a:latin typeface="Times New Roman"/>
                          <a:ea typeface="Calibri"/>
                          <a:cs typeface="Times New Roman"/>
                        </a:rPr>
                        <a:t>162</a:t>
                      </a:r>
                      <a:endParaRPr lang="ru-RU" sz="2000">
                        <a:latin typeface="Calibri"/>
                        <a:ea typeface="Calibri"/>
                        <a:cs typeface="Times New Roman"/>
                      </a:endParaRPr>
                    </a:p>
                  </a:txBody>
                  <a:tcPr marL="68580" marR="68580" marT="0" marB="0"/>
                </a:tc>
                <a:tc>
                  <a:txBody>
                    <a:bodyPr/>
                    <a:lstStyle/>
                    <a:p>
                      <a:pPr algn="ctr">
                        <a:lnSpc>
                          <a:spcPct val="150000"/>
                        </a:lnSpc>
                        <a:spcAft>
                          <a:spcPts val="0"/>
                        </a:spcAft>
                      </a:pPr>
                      <a:r>
                        <a:rPr lang="ru-RU" sz="2000">
                          <a:solidFill>
                            <a:srgbClr val="2D2D2D"/>
                          </a:solidFill>
                          <a:latin typeface="Times New Roman"/>
                          <a:ea typeface="Calibri"/>
                          <a:cs typeface="Times New Roman"/>
                        </a:rPr>
                        <a:t>217</a:t>
                      </a:r>
                      <a:endParaRPr lang="ru-RU" sz="2000">
                        <a:latin typeface="Calibri"/>
                        <a:ea typeface="Calibri"/>
                        <a:cs typeface="Times New Roman"/>
                      </a:endParaRPr>
                    </a:p>
                  </a:txBody>
                  <a:tcPr marL="68580" marR="68580" marT="0" marB="0"/>
                </a:tc>
                <a:tc>
                  <a:txBody>
                    <a:bodyPr/>
                    <a:lstStyle/>
                    <a:p>
                      <a:pPr algn="ctr">
                        <a:lnSpc>
                          <a:spcPct val="150000"/>
                        </a:lnSpc>
                        <a:spcAft>
                          <a:spcPts val="0"/>
                        </a:spcAft>
                      </a:pPr>
                      <a:r>
                        <a:rPr lang="ru-RU" sz="2000" dirty="0">
                          <a:solidFill>
                            <a:srgbClr val="2D2D2D"/>
                          </a:solidFill>
                          <a:latin typeface="Times New Roman"/>
                          <a:ea typeface="Calibri"/>
                          <a:cs typeface="Times New Roman"/>
                        </a:rPr>
                        <a:t>274</a:t>
                      </a:r>
                      <a:endParaRPr lang="ru-RU" sz="2000" dirty="0">
                        <a:latin typeface="Calibri"/>
                        <a:ea typeface="Calibri"/>
                        <a:cs typeface="Times New Roman"/>
                      </a:endParaRPr>
                    </a:p>
                  </a:txBody>
                  <a:tcPr marL="68580" marR="68580" marT="0" marB="0"/>
                </a:tc>
              </a:tr>
              <a:tr h="790270">
                <a:tc>
                  <a:txBody>
                    <a:bodyPr/>
                    <a:lstStyle/>
                    <a:p>
                      <a:pPr>
                        <a:lnSpc>
                          <a:spcPct val="150000"/>
                        </a:lnSpc>
                        <a:spcAft>
                          <a:spcPts val="0"/>
                        </a:spcAft>
                      </a:pPr>
                      <a:r>
                        <a:rPr lang="ru-RU" sz="2000" dirty="0">
                          <a:solidFill>
                            <a:srgbClr val="2D2D2D"/>
                          </a:solidFill>
                          <a:latin typeface="Times New Roman"/>
                          <a:ea typeface="Calibri"/>
                          <a:cs typeface="Times New Roman"/>
                        </a:rPr>
                        <a:t>Сумма(руб.)</a:t>
                      </a:r>
                      <a:endParaRPr lang="ru-RU" sz="2000" dirty="0">
                        <a:latin typeface="Calibri"/>
                        <a:ea typeface="Calibri"/>
                        <a:cs typeface="Times New Roman"/>
                      </a:endParaRPr>
                    </a:p>
                  </a:txBody>
                  <a:tcPr marL="68580" marR="68580" marT="0" marB="0"/>
                </a:tc>
                <a:tc>
                  <a:txBody>
                    <a:bodyPr/>
                    <a:lstStyle/>
                    <a:p>
                      <a:pPr algn="ctr">
                        <a:lnSpc>
                          <a:spcPct val="150000"/>
                        </a:lnSpc>
                        <a:spcAft>
                          <a:spcPts val="0"/>
                        </a:spcAft>
                      </a:pPr>
                      <a:r>
                        <a:rPr lang="ru-RU" sz="2000">
                          <a:solidFill>
                            <a:srgbClr val="2D2D2D"/>
                          </a:solidFill>
                          <a:latin typeface="Times New Roman"/>
                          <a:ea typeface="Calibri"/>
                          <a:cs typeface="Times New Roman"/>
                        </a:rPr>
                        <a:t>3053</a:t>
                      </a:r>
                      <a:endParaRPr lang="ru-RU" sz="2000">
                        <a:latin typeface="Calibri"/>
                        <a:ea typeface="Calibri"/>
                        <a:cs typeface="Times New Roman"/>
                      </a:endParaRPr>
                    </a:p>
                  </a:txBody>
                  <a:tcPr marL="68580" marR="68580" marT="0" marB="0"/>
                </a:tc>
                <a:tc>
                  <a:txBody>
                    <a:bodyPr/>
                    <a:lstStyle/>
                    <a:p>
                      <a:pPr algn="ctr">
                        <a:lnSpc>
                          <a:spcPct val="150000"/>
                        </a:lnSpc>
                        <a:spcAft>
                          <a:spcPts val="0"/>
                        </a:spcAft>
                      </a:pPr>
                      <a:r>
                        <a:rPr lang="ru-RU" sz="2000" dirty="0">
                          <a:solidFill>
                            <a:srgbClr val="2D2D2D"/>
                          </a:solidFill>
                          <a:latin typeface="Times New Roman"/>
                          <a:ea typeface="Calibri"/>
                          <a:cs typeface="Times New Roman"/>
                        </a:rPr>
                        <a:t>3107</a:t>
                      </a:r>
                      <a:endParaRPr lang="ru-RU" sz="2000" dirty="0">
                        <a:latin typeface="Calibri"/>
                        <a:ea typeface="Calibri"/>
                        <a:cs typeface="Times New Roman"/>
                      </a:endParaRPr>
                    </a:p>
                  </a:txBody>
                  <a:tcPr marL="68580" marR="68580" marT="0" marB="0"/>
                </a:tc>
                <a:tc>
                  <a:txBody>
                    <a:bodyPr/>
                    <a:lstStyle/>
                    <a:p>
                      <a:pPr algn="ctr">
                        <a:lnSpc>
                          <a:spcPct val="150000"/>
                        </a:lnSpc>
                        <a:spcAft>
                          <a:spcPts val="0"/>
                        </a:spcAft>
                      </a:pPr>
                      <a:r>
                        <a:rPr lang="ru-RU" sz="2000" dirty="0">
                          <a:solidFill>
                            <a:srgbClr val="2D2D2D"/>
                          </a:solidFill>
                          <a:latin typeface="Times New Roman"/>
                          <a:ea typeface="Calibri"/>
                          <a:cs typeface="Times New Roman"/>
                        </a:rPr>
                        <a:t>3162</a:t>
                      </a:r>
                      <a:endParaRPr lang="ru-RU" sz="2000" dirty="0">
                        <a:latin typeface="Calibri"/>
                        <a:ea typeface="Calibri"/>
                        <a:cs typeface="Times New Roman"/>
                      </a:endParaRPr>
                    </a:p>
                  </a:txBody>
                  <a:tcPr marL="68580" marR="68580" marT="0" marB="0"/>
                </a:tc>
                <a:tc>
                  <a:txBody>
                    <a:bodyPr/>
                    <a:lstStyle/>
                    <a:p>
                      <a:pPr algn="ctr">
                        <a:lnSpc>
                          <a:spcPct val="150000"/>
                        </a:lnSpc>
                        <a:spcAft>
                          <a:spcPts val="0"/>
                        </a:spcAft>
                      </a:pPr>
                      <a:r>
                        <a:rPr lang="ru-RU" sz="2000" dirty="0">
                          <a:solidFill>
                            <a:srgbClr val="2D2D2D"/>
                          </a:solidFill>
                          <a:latin typeface="Times New Roman"/>
                          <a:ea typeface="Calibri"/>
                          <a:cs typeface="Times New Roman"/>
                        </a:rPr>
                        <a:t>3217</a:t>
                      </a:r>
                      <a:endParaRPr lang="ru-RU" sz="2000" dirty="0">
                        <a:latin typeface="Calibri"/>
                        <a:ea typeface="Calibri"/>
                        <a:cs typeface="Times New Roman"/>
                      </a:endParaRPr>
                    </a:p>
                  </a:txBody>
                  <a:tcPr marL="68580" marR="68580" marT="0" marB="0"/>
                </a:tc>
                <a:tc>
                  <a:txBody>
                    <a:bodyPr/>
                    <a:lstStyle/>
                    <a:p>
                      <a:pPr algn="ctr">
                        <a:lnSpc>
                          <a:spcPct val="150000"/>
                        </a:lnSpc>
                        <a:spcAft>
                          <a:spcPts val="0"/>
                        </a:spcAft>
                      </a:pPr>
                      <a:r>
                        <a:rPr lang="ru-RU" sz="2000" dirty="0">
                          <a:solidFill>
                            <a:srgbClr val="2D2D2D"/>
                          </a:solidFill>
                          <a:latin typeface="Times New Roman"/>
                          <a:ea typeface="Calibri"/>
                          <a:cs typeface="Times New Roman"/>
                        </a:rPr>
                        <a:t>3274</a:t>
                      </a:r>
                      <a:endParaRPr lang="ru-RU" sz="2000" dirty="0">
                        <a:latin typeface="Calibri"/>
                        <a:ea typeface="Calibri"/>
                        <a:cs typeface="Times New Roman"/>
                      </a:endParaRPr>
                    </a:p>
                  </a:txBody>
                  <a:tcPr marL="68580" marR="68580" marT="0" marB="0"/>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500090"/>
            <a:ext cx="8991600" cy="71438"/>
          </a:xfrm>
        </p:spPr>
        <p:txBody>
          <a:bodyPr>
            <a:normAutofit fontScale="90000"/>
          </a:bodyPr>
          <a:lstStyle/>
          <a:p>
            <a:endParaRPr lang="ru-RU" dirty="0"/>
          </a:p>
        </p:txBody>
      </p:sp>
      <p:sp>
        <p:nvSpPr>
          <p:cNvPr id="3" name="Содержимое 2"/>
          <p:cNvSpPr>
            <a:spLocks noGrp="1"/>
          </p:cNvSpPr>
          <p:nvPr>
            <p:ph idx="1"/>
          </p:nvPr>
        </p:nvSpPr>
        <p:spPr>
          <a:xfrm>
            <a:off x="0" y="0"/>
            <a:ext cx="9144000" cy="6858000"/>
          </a:xfrm>
        </p:spPr>
        <p:txBody>
          <a:bodyPr>
            <a:normAutofit/>
          </a:bodyPr>
          <a:lstStyle/>
          <a:p>
            <a:pPr>
              <a:buNone/>
            </a:pP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Да,Егор</a:t>
            </a:r>
            <a:r>
              <a:rPr lang="ru-RU" sz="2400" dirty="0" smtClean="0">
                <a:latin typeface="Times New Roman" pitchFamily="18" charset="0"/>
                <a:cs typeface="Times New Roman" pitchFamily="18" charset="0"/>
              </a:rPr>
              <a:t>, не много, но зато могу снимать, когда захочу. Да, мне же будут дарить за эти 5 лет(надеюсь) и я буду докладывать на свой счёт. Тогда и доход увеличится!</a:t>
            </a:r>
          </a:p>
          <a:p>
            <a:pPr>
              <a:buNone/>
            </a:pPr>
            <a:r>
              <a:rPr lang="ru-RU" sz="2400" dirty="0" smtClean="0">
                <a:latin typeface="Times New Roman" pitchFamily="18" charset="0"/>
                <a:cs typeface="Times New Roman" pitchFamily="18" charset="0"/>
              </a:rPr>
              <a:t>    Егор, на твоём счёте   сумма больше! : 3704 </a:t>
            </a:r>
            <a:r>
              <a:rPr lang="ru-RU" sz="2400" b="1" dirty="0" smtClean="0">
                <a:solidFill>
                  <a:srgbClr val="FF0000"/>
                </a:solidFill>
                <a:latin typeface="Times New Roman" pitchFamily="18" charset="0"/>
                <a:cs typeface="Times New Roman" pitchFamily="18" charset="0"/>
              </a:rPr>
              <a:t>&gt;</a:t>
            </a:r>
            <a:r>
              <a:rPr lang="ru-RU" sz="2400" dirty="0" smtClean="0">
                <a:latin typeface="Times New Roman" pitchFamily="18" charset="0"/>
                <a:cs typeface="Times New Roman" pitchFamily="18" charset="0"/>
              </a:rPr>
              <a:t> 3274! Разница большая! Я подумаю на какой счёт положить деньги.</a:t>
            </a:r>
          </a:p>
          <a:p>
            <a:pPr algn="ctr">
              <a:buNone/>
            </a:pPr>
            <a:r>
              <a:rPr lang="ru-RU" sz="2400" u="sng" dirty="0" smtClean="0">
                <a:solidFill>
                  <a:srgbClr val="7030A0"/>
                </a:solidFill>
              </a:rPr>
              <a:t>ЗАКЛЮЧЕНИЕ</a:t>
            </a:r>
          </a:p>
          <a:p>
            <a:pPr>
              <a:buNone/>
            </a:pPr>
            <a:r>
              <a:rPr lang="ru-RU" sz="2400" dirty="0" smtClean="0"/>
              <a:t>    </a:t>
            </a:r>
            <a:r>
              <a:rPr lang="ru-RU" sz="2400" dirty="0" smtClean="0">
                <a:latin typeface="Times New Roman" pitchFamily="18" charset="0"/>
                <a:cs typeface="Times New Roman" pitchFamily="18" charset="0"/>
              </a:rPr>
              <a:t>При подготовке и выполнении работы мы осознали, насколько важно быть финансово грамотным гражданином. Финансовую грамотность развивать  надо с детского сада, со школьной скамьи. В работе в доступной форме мы показали, что важно уметь анализировать информацию, критично относиться к рекламным объявлениям, грамотно распоряжаться своим финансовым ресурсом.</a:t>
            </a:r>
          </a:p>
          <a:p>
            <a:pPr algn="ctr">
              <a:buNone/>
            </a:pPr>
            <a:endParaRPr lang="ru-RU" sz="2400" dirty="0">
              <a:solidFill>
                <a:srgbClr val="FF0000"/>
              </a:solidFill>
              <a:latin typeface="Times New Roman" pitchFamily="18" charset="0"/>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solidFill>
                  <a:srgbClr val="00B050"/>
                </a:solidFill>
              </a:rPr>
              <a:t>Спасибо за внимание  !!!</a:t>
            </a:r>
            <a:endParaRPr lang="ru-RU" dirty="0">
              <a:solidFill>
                <a:srgbClr val="00B050"/>
              </a:solidFill>
            </a:endParaRPr>
          </a:p>
        </p:txBody>
      </p:sp>
      <p:pic>
        <p:nvPicPr>
          <p:cNvPr id="4" name="Содержимое 3" descr="https://1obl.ru/upload/iblock/4a9/karmannye_dengi_prevrashchayut_rebenka_v_zhadinu_.jpg"/>
          <p:cNvPicPr>
            <a:picLocks noGrp="1"/>
          </p:cNvPicPr>
          <p:nvPr>
            <p:ph idx="1"/>
          </p:nvPr>
        </p:nvPicPr>
        <p:blipFill>
          <a:blip r:embed="rId2"/>
          <a:srcRect/>
          <a:stretch>
            <a:fillRect/>
          </a:stretch>
        </p:blipFill>
        <p:spPr bwMode="auto">
          <a:xfrm>
            <a:off x="0" y="1571612"/>
            <a:ext cx="9144000" cy="5286387"/>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281</TotalTime>
  <Words>1333</Words>
  <Application>Microsoft Office PowerPoint</Application>
  <PresentationFormat>Экран (4:3)</PresentationFormat>
  <Paragraphs>266</Paragraphs>
  <Slides>22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22</vt:i4>
      </vt:variant>
    </vt:vector>
  </HeadingPairs>
  <TitlesOfParts>
    <vt:vector size="23" baseType="lpstr">
      <vt:lpstr>Трек</vt:lpstr>
      <vt:lpstr>Трилогия «Проценты среди нас» часть 3 Банковские вклады «подарки» </vt:lpstr>
      <vt:lpstr>Слайд 2</vt:lpstr>
      <vt:lpstr>Слайд 3</vt:lpstr>
      <vt:lpstr>Слайд 4</vt:lpstr>
      <vt:lpstr>Слайд 5</vt:lpstr>
      <vt:lpstr>Слайд 6</vt:lpstr>
      <vt:lpstr>     Вклад «Растущий %» Срочный вклад в рублях РФ с процентной ставкой, растущей каждые 150 дней.    </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Спасибо за внимание  !!!</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Трилогия «Проценты среди нас» часть 3 Подарки</dc:title>
  <dc:creator>User</dc:creator>
  <cp:lastModifiedBy>User</cp:lastModifiedBy>
  <cp:revision>30</cp:revision>
  <dcterms:created xsi:type="dcterms:W3CDTF">2019-05-02T14:50:18Z</dcterms:created>
  <dcterms:modified xsi:type="dcterms:W3CDTF">2019-05-12T17:28:50Z</dcterms:modified>
</cp:coreProperties>
</file>