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3" r:id="rId2"/>
    <p:sldId id="256" r:id="rId3"/>
    <p:sldId id="261" r:id="rId4"/>
    <p:sldId id="267" r:id="rId5"/>
    <p:sldId id="262" r:id="rId6"/>
    <p:sldId id="266" r:id="rId7"/>
    <p:sldId id="271" r:id="rId8"/>
    <p:sldId id="263" r:id="rId9"/>
    <p:sldId id="264" r:id="rId10"/>
    <p:sldId id="278" r:id="rId11"/>
    <p:sldId id="275" r:id="rId12"/>
    <p:sldId id="274" r:id="rId13"/>
    <p:sldId id="276" r:id="rId14"/>
    <p:sldId id="277" r:id="rId15"/>
    <p:sldId id="260" r:id="rId16"/>
    <p:sldId id="265" r:id="rId17"/>
    <p:sldId id="272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00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208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5665B-D7E9-4DEF-8FC5-CF97FB764938}" type="datetimeFigureOut">
              <a:rPr lang="zh-CN" altLang="en-US" smtClean="0"/>
              <a:pPr/>
              <a:t>2021/11/1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10D62A-0EDC-4DC8-9C32-FB765812F04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4472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795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54786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78956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93754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9101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347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8724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3470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2643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7270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Учащийся -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является наиболее значимым участником среды, центральным элементом, на чье развитие и благополучие направлена деятельность всей системы дистанционного обучения. Принимает активное участие в построение собственной образовательной траектории.</a:t>
            </a:r>
          </a:p>
          <a:p>
            <a:r>
              <a:rPr lang="ru-RU" sz="1200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Учитель -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реализует работу с учащимся в сфере базовой части индивидуальной образовательной траектории учащегося. Имея учебно-тематическое планирование, созданные с учетом образовательной программы в учебном процессе, учитель осуществляет надомное взаимодействие с учащимся. В ходе обучения он использует учебные материалы, пособия, в том числе, материалы лабораторных работ, практические задания и др.</a:t>
            </a:r>
          </a:p>
          <a:p>
            <a:r>
              <a:rPr lang="ru-RU" sz="1200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Родители -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важный участник, являющийся значимыми в жизни и образовании ребенка. Родители могут играть заметную роль в процессе мотивации работы с ребенком. Имея доступ к информационным, учебным и учебно-методическим материалам родители могут стать активными участникам процесса социализации и адаптации ребенка в мире.</a:t>
            </a:r>
          </a:p>
          <a:p>
            <a:r>
              <a:rPr lang="ru-RU" sz="1200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Учитель-</a:t>
            </a:r>
            <a:r>
              <a:rPr lang="ru-RU" sz="1200" i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тьютор</a:t>
            </a:r>
            <a:r>
              <a:rPr lang="ru-RU" sz="1200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осуществляет работу с учащимся в сфере дополнительной части индивидуальной образовательной траектории. Используя учебные материалы, учитель-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тъютор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обучает с использованием дистанционных технологий, удаленно координирует образовательный процесс учащегося. В ходе взаимодействия учитель-тьютор оказывает психологическую поддержку учащемуся.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3860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 обучающихся формируются:</a:t>
            </a:r>
            <a:b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-умения организовывать свою деятельность, определять её цели и задачи, выбирать средства реализации цели и применять их на практике, оценивать достигнутые результаты;</a:t>
            </a:r>
            <a:b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-умение работать с разными источниками информации.</a:t>
            </a:r>
            <a:b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Ключевой особенностью дистанционного обучения является цель максимально способствовать удовлетворению и развитию образовательных потребностей обучающихся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0D62A-0EDC-4DC8-9C32-FB765812F04D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4302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2571750" y="142875"/>
            <a:ext cx="6357938" cy="15716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表格占位符 13"/>
          <p:cNvSpPr>
            <a:spLocks noGrp="1"/>
          </p:cNvSpPr>
          <p:nvPr>
            <p:ph type="tbl" sz="quarter" idx="10"/>
          </p:nvPr>
        </p:nvSpPr>
        <p:spPr>
          <a:xfrm>
            <a:off x="3143239" y="2714625"/>
            <a:ext cx="5572165" cy="2857515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таблицы</a:t>
            </a:r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28596" y="428604"/>
            <a:ext cx="2500313" cy="2214563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рисунка</a:t>
            </a:r>
            <a:endParaRPr lang="zh-CN" altLang="en-US"/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2"/>
          </p:nvPr>
        </p:nvSpPr>
        <p:spPr>
          <a:xfrm>
            <a:off x="3143240" y="1428736"/>
            <a:ext cx="5572136" cy="1143014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3143250" y="500063"/>
            <a:ext cx="3714750" cy="785812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martArt 占位符 6"/>
          <p:cNvSpPr>
            <a:spLocks noGrp="1"/>
          </p:cNvSpPr>
          <p:nvPr>
            <p:ph type="dgm" sz="quarter" idx="10"/>
          </p:nvPr>
        </p:nvSpPr>
        <p:spPr>
          <a:xfrm>
            <a:off x="3071802" y="571480"/>
            <a:ext cx="5214974" cy="4071966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рисунка SmartArt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1"/>
          </p:nvPr>
        </p:nvSpPr>
        <p:spPr>
          <a:xfrm>
            <a:off x="714375" y="571480"/>
            <a:ext cx="2143125" cy="400052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2"/>
          </p:nvPr>
        </p:nvSpPr>
        <p:spPr>
          <a:xfrm>
            <a:off x="3071813" y="4786313"/>
            <a:ext cx="3429000" cy="7858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表占位符 2"/>
          <p:cNvSpPr>
            <a:spLocks noGrp="1"/>
          </p:cNvSpPr>
          <p:nvPr>
            <p:ph type="chart" sz="quarter" idx="10"/>
          </p:nvPr>
        </p:nvSpPr>
        <p:spPr>
          <a:xfrm>
            <a:off x="1785918" y="714356"/>
            <a:ext cx="5572125" cy="4143375"/>
          </a:xfrm>
          <a:prstGeom prst="rect">
            <a:avLst/>
          </a:prstGeom>
        </p:spPr>
        <p:txBody>
          <a:bodyPr/>
          <a:lstStyle/>
          <a:p>
            <a:r>
              <a:rPr lang="ru-RU" altLang="zh-CN" smtClean="0"/>
              <a:t>Вставка диаграммы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1"/>
          </p:nvPr>
        </p:nvSpPr>
        <p:spPr>
          <a:xfrm>
            <a:off x="4500563" y="5000625"/>
            <a:ext cx="2857500" cy="8572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500063" y="1143000"/>
            <a:ext cx="8143875" cy="1428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3857620" y="142875"/>
            <a:ext cx="5000630" cy="16430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52"/>
            <a:ext cx="9144000" cy="928670"/>
          </a:xfrm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28596" y="1357298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>
              <a:defRPr sz="24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2pPr>
            <a:lvl3pPr>
              <a:defRPr sz="20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3pPr>
            <a:lvl4pPr>
              <a:defRPr sz="18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4pPr>
            <a:lvl5pPr>
              <a:defRPr sz="18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3438" y="1357298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>
              <a:defRPr sz="24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2pPr>
            <a:lvl3pPr>
              <a:defRPr sz="20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3pPr>
            <a:lvl4pPr>
              <a:defRPr sz="18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4pPr>
            <a:lvl5pPr>
              <a:defRPr sz="18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000892" y="6572272"/>
            <a:ext cx="2143108" cy="285728"/>
          </a:xfrm>
          <a:prstGeom prst="rect">
            <a:avLst/>
          </a:prstGeom>
        </p:spPr>
        <p:txBody>
          <a:bodyPr/>
          <a:lstStyle/>
          <a:p>
            <a:fld id="{1883AB00-DFFB-46D0-9D96-D8D9E05BD4DF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857356" y="6143644"/>
            <a:ext cx="5072098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54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07504" y="285752"/>
            <a:ext cx="8928992" cy="1127024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Формирование субъектности обучающихся в условиях реализации ФГОС ООО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sz="half" idx="1"/>
          </p:nvPr>
        </p:nvSpPr>
        <p:spPr>
          <a:xfrm>
            <a:off x="395536" y="1556792"/>
            <a:ext cx="4038600" cy="273630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marL="0" algn="ctr">
              <a:spcBef>
                <a:spcPts val="0"/>
              </a:spcBef>
              <a:buNone/>
            </a:pPr>
            <a:endParaRPr lang="ru-RU" altLang="zh-CN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ru-RU" altLang="zh-CN" b="1" dirty="0" smtClean="0">
                <a:latin typeface="Times New Roman" pitchFamily="18" charset="0"/>
                <a:cs typeface="Times New Roman" pitchFamily="18" charset="0"/>
              </a:rPr>
              <a:t>Дистанционные </a:t>
            </a:r>
          </a:p>
          <a:p>
            <a:pPr marL="0" algn="ctr">
              <a:spcBef>
                <a:spcPts val="0"/>
              </a:spcBef>
              <a:buNone/>
            </a:pPr>
            <a:endParaRPr lang="ru-RU" altLang="zh-CN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ru-RU" altLang="zh-CN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altLang="zh-CN" b="1" dirty="0" smtClean="0">
                <a:latin typeface="Times New Roman" pitchFamily="18" charset="0"/>
                <a:cs typeface="Times New Roman" pitchFamily="18" charset="0"/>
              </a:rPr>
              <a:t>бразовательные</a:t>
            </a:r>
          </a:p>
          <a:p>
            <a:pPr marL="0" algn="ctr">
              <a:spcBef>
                <a:spcPts val="0"/>
              </a:spcBef>
              <a:buNone/>
            </a:pPr>
            <a:endParaRPr lang="ru-RU" altLang="zh-CN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ru-RU" altLang="zh-CN" b="1" dirty="0" smtClean="0">
                <a:latin typeface="Times New Roman" pitchFamily="18" charset="0"/>
                <a:cs typeface="Times New Roman" pitchFamily="18" charset="0"/>
              </a:rPr>
              <a:t>  технологии</a:t>
            </a:r>
            <a:endParaRPr lang="ru-RU" altLang="zh-CN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r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Кулякина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ЛарисаИвановна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читель русского языка и литературы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МКОУ «Средняя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школа 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10»</a:t>
            </a:r>
          </a:p>
          <a:p>
            <a:pPr marL="0" indent="0" algn="r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Светлогорск Туруханского района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05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539552" y="404664"/>
            <a:ext cx="8208912" cy="151216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>
              <a:buNone/>
            </a:pPr>
            <a:r>
              <a:rPr lang="ru-RU" altLang="zh-CN" b="1" dirty="0" smtClean="0">
                <a:latin typeface="Times New Roman" pitchFamily="18" charset="0"/>
                <a:cs typeface="Times New Roman" pitchFamily="18" charset="0"/>
              </a:rPr>
              <a:t>Организация процесса обучения с применением дистанционных технологий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282" y="285728"/>
            <a:ext cx="8643998" cy="44291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85720" y="214290"/>
            <a:ext cx="8643998" cy="4214842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Дистанционное обучение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–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способ организации процесса обучения, основанный на использовании современных информационных и телекоммуникационных технологий, позволяющих осуществлять обучение на расстоянии без непосредственного контакта между преподавателем и учащимся.</a:t>
            </a:r>
            <a:endParaRPr lang="ru-RU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356992"/>
            <a:ext cx="3782224" cy="30878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79512" y="188640"/>
            <a:ext cx="8677472" cy="424847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609600" indent="-609600">
              <a:lnSpc>
                <a:spcPct val="110000"/>
              </a:lnSpc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11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дополнительного образовательного пространства</a:t>
            </a: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развитие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таких навыков, как толерантность, критическое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мышление</a:t>
            </a: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11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познавательной активности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самостоятельности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11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выбор индивидуальных темпов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изучения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материала</a:t>
            </a: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8596" y="714356"/>
            <a:ext cx="8358246" cy="35719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500034" y="642918"/>
            <a:ext cx="8215370" cy="4286280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Технология дистанционного обучения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заключается в том, что обучение и контроль  за усвоением материала происходит с помощью компьютерной сети Интернет,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используя современные технологии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effectLst/>
                <a:latin typeface="Times New Roman" pitchFamily="18" charset="0"/>
                <a:cs typeface="Times New Roman" pitchFamily="18" charset="0"/>
              </a:rPr>
              <a:t>«Плюсы" и "минусы" дистанционного обучения</a:t>
            </a:r>
            <a:endParaRPr lang="ru-RU" sz="32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0" y="908720"/>
            <a:ext cx="4396064" cy="367240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endParaRPr lang="ru-RU" sz="36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dirty="0" smtClean="0">
                <a:effectLst/>
                <a:latin typeface="Times New Roman" pitchFamily="18" charset="0"/>
                <a:cs typeface="Times New Roman" pitchFamily="18" charset="0"/>
              </a:rPr>
              <a:t>удобство планирования времени;</a:t>
            </a:r>
          </a:p>
          <a:p>
            <a:r>
              <a:rPr lang="ru-RU" sz="8000" dirty="0">
                <a:effectLst/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8000" dirty="0" smtClean="0">
                <a:effectLst/>
                <a:latin typeface="Times New Roman" pitchFamily="18" charset="0"/>
                <a:cs typeface="Times New Roman" pitchFamily="18" charset="0"/>
              </a:rPr>
              <a:t>ичная заинтересованность в получении образования;</a:t>
            </a:r>
          </a:p>
          <a:p>
            <a:r>
              <a:rPr lang="ru-RU" sz="8000" dirty="0" smtClean="0">
                <a:effectLst/>
                <a:latin typeface="Times New Roman" pitchFamily="18" charset="0"/>
                <a:cs typeface="Times New Roman" pitchFamily="18" charset="0"/>
              </a:rPr>
              <a:t>удобство места обучения;</a:t>
            </a:r>
          </a:p>
          <a:p>
            <a:r>
              <a:rPr lang="ru-RU" sz="8000" dirty="0" smtClean="0">
                <a:effectLst/>
                <a:latin typeface="Times New Roman" pitchFamily="18" charset="0"/>
                <a:cs typeface="Times New Roman" pitchFamily="18" charset="0"/>
              </a:rPr>
              <a:t>разнообразие и большой объем доступных информационных ресурсов;</a:t>
            </a:r>
          </a:p>
          <a:p>
            <a:r>
              <a:rPr lang="ru-RU" sz="8000" dirty="0" smtClean="0">
                <a:effectLst/>
                <a:latin typeface="Times New Roman" pitchFamily="18" charset="0"/>
                <a:cs typeface="Times New Roman" pitchFamily="18" charset="0"/>
              </a:rPr>
              <a:t>широкое использование компьютерных и телекоммуникационных технологий в доставке учебных материалов</a:t>
            </a:r>
          </a:p>
          <a:p>
            <a:endParaRPr lang="ru-RU" sz="7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429124" y="928670"/>
            <a:ext cx="4714876" cy="5214974"/>
          </a:xfr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у слушателей возникает соблазн отложить работу до лучших времен;</a:t>
            </a:r>
          </a:p>
          <a:p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сложность встраивания мотивационных компонентов (которые должны постоянно поддерживать высокий уровень интереса к процессу) обучения в дистанционные формы;</a:t>
            </a:r>
          </a:p>
          <a:p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отсутствие навыков самоорганизации учебной деятельности вне прямого контакта с преподавателем;</a:t>
            </a:r>
          </a:p>
          <a:p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временные ограничения;</a:t>
            </a:r>
          </a:p>
          <a:p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вопрос доступности их для слушателя в условиях цифрового неравенства регионов России</a:t>
            </a:r>
          </a:p>
          <a:p>
            <a:endParaRPr lang="ru-RU" sz="2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1538" y="1142984"/>
            <a:ext cx="7215238" cy="501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683568" y="285728"/>
            <a:ext cx="8280920" cy="785812"/>
          </a:xfr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Схема дистанционного обучения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00034" y="1071546"/>
            <a:ext cx="8215370" cy="35095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571472" y="1357298"/>
            <a:ext cx="8001056" cy="3439854"/>
          </a:xfrm>
        </p:spPr>
        <p:txBody>
          <a:bodyPr/>
          <a:lstStyle/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создание образовательного пространства для самостоятельной работы обучающегося;</a:t>
            </a:r>
          </a:p>
          <a:p>
            <a:pPr lvl="0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ндивидуальное расписание, в удобное время;</a:t>
            </a:r>
          </a:p>
          <a:p>
            <a:pPr lvl="0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озможность в любой момент поддержать диалог с учителем с помощью современных средств коммуникаций</a:t>
            </a:r>
          </a:p>
          <a:p>
            <a:pPr>
              <a:buNone/>
            </a:pP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285728"/>
            <a:ext cx="6954566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4000" b="1" u="sng" dirty="0" smtClean="0">
                <a:latin typeface="Times New Roman" pitchFamily="18" charset="0"/>
                <a:cs typeface="Times New Roman" pitchFamily="18" charset="0"/>
              </a:rPr>
              <a:t>Достоинства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28662" y="714356"/>
            <a:ext cx="7429552" cy="41434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285852" y="1071546"/>
            <a:ext cx="7643866" cy="4143404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электронная почта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Skype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«Сетевой город»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видео уроки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ресурсы мировой сети Интернет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видеоконференции  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1538" y="1124744"/>
            <a:ext cx="7215238" cy="5035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107504" y="285728"/>
            <a:ext cx="8856984" cy="622992"/>
          </a:xfr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Дистанционное образование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67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611560" y="285752"/>
            <a:ext cx="8424936" cy="9286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sz="28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effectLst/>
                <a:latin typeface="Times New Roman" pitchFamily="18" charset="0"/>
                <a:cs typeface="Times New Roman" pitchFamily="18" charset="0"/>
              </a:rPr>
              <a:t>Черты </a:t>
            </a:r>
            <a:r>
              <a:rPr lang="ru-RU" sz="2800" b="1" dirty="0">
                <a:effectLst/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800" b="1" dirty="0" smtClean="0">
                <a:effectLst/>
                <a:latin typeface="Times New Roman" pitchFamily="18" charset="0"/>
                <a:cs typeface="Times New Roman" pitchFamily="18" charset="0"/>
              </a:rPr>
              <a:t>истанционного обучения </a:t>
            </a:r>
            <a:r>
              <a:rPr lang="ru-RU" sz="2800" b="1" dirty="0"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800" b="1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Объект 11"/>
          <p:cNvSpPr>
            <a:spLocks noGrp="1"/>
          </p:cNvSpPr>
          <p:nvPr>
            <p:ph sz="half" idx="1"/>
          </p:nvPr>
        </p:nvSpPr>
        <p:spPr>
          <a:xfrm>
            <a:off x="611560" y="1340768"/>
            <a:ext cx="4038600" cy="3295837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>
                <a:effectLst/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  <a:t>ибкость</a:t>
            </a:r>
          </a:p>
          <a:p>
            <a:r>
              <a:rPr lang="ru-RU" dirty="0">
                <a:effectLst/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  <a:t>одульность</a:t>
            </a:r>
          </a:p>
          <a:p>
            <a:r>
              <a:rPr lang="ru-RU" dirty="0">
                <a:effectLst/>
                <a:latin typeface="Times New Roman" pitchFamily="18" charset="0"/>
                <a:cs typeface="Times New Roman" pitchFamily="18" charset="0"/>
              </a:rPr>
              <a:t>экономичность</a:t>
            </a:r>
          </a:p>
          <a:p>
            <a:r>
              <a:rPr lang="ru-RU" dirty="0">
                <a:effectLst/>
                <a:latin typeface="Times New Roman" pitchFamily="18" charset="0"/>
                <a:cs typeface="Times New Roman" pitchFamily="18" charset="0"/>
              </a:rPr>
              <a:t>технологичность</a:t>
            </a:r>
          </a:p>
          <a:p>
            <a:r>
              <a:rPr lang="ru-RU" dirty="0">
                <a:effectLst/>
                <a:latin typeface="Times New Roman" pitchFamily="18" charset="0"/>
                <a:cs typeface="Times New Roman" pitchFamily="18" charset="0"/>
              </a:rPr>
              <a:t>социальное равноправие </a:t>
            </a:r>
          </a:p>
          <a:p>
            <a:endParaRPr lang="ru-RU" dirty="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  <a:t>новая роль преподавателя</a:t>
            </a:r>
          </a:p>
          <a:p>
            <a:r>
              <a:rPr lang="ru-RU" dirty="0">
                <a:effectLst/>
                <a:latin typeface="Times New Roman" pitchFamily="18" charset="0"/>
                <a:cs typeface="Times New Roman" pitchFamily="18" charset="0"/>
              </a:rPr>
              <a:t>охват обеспечивает одновременное обращение ко многим источникам учебной информации</a:t>
            </a:r>
          </a:p>
          <a:p>
            <a:endParaRPr lang="ru-RU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67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51520" y="285752"/>
            <a:ext cx="8640960" cy="92867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b="1" dirty="0" smtClean="0">
                <a:effectLst/>
                <a:latin typeface="Times New Roman" pitchFamily="18" charset="0"/>
                <a:cs typeface="Times New Roman" pitchFamily="18" charset="0"/>
              </a:rPr>
              <a:t>истанционное </a:t>
            </a:r>
            <a:r>
              <a:rPr lang="ru-RU" sz="2400" b="1" dirty="0">
                <a:effectLst/>
                <a:latin typeface="Times New Roman" pitchFamily="18" charset="0"/>
                <a:cs typeface="Times New Roman" pitchFamily="18" charset="0"/>
              </a:rPr>
              <a:t>обучение отличается от традиционных форм </a:t>
            </a:r>
            <a:r>
              <a:rPr lang="ru-RU" sz="2400" b="1" dirty="0" smtClean="0">
                <a:effectLst/>
                <a:latin typeface="Times New Roman" pitchFamily="18" charset="0"/>
                <a:cs typeface="Times New Roman" pitchFamily="18" charset="0"/>
              </a:rPr>
              <a:t>обучения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428596" y="1124743"/>
            <a:ext cx="4038600" cy="3384377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lvl="0"/>
            <a:r>
              <a:rPr lang="ru-RU" sz="2400" dirty="0">
                <a:effectLst/>
              </a:rPr>
              <a:t>в большем объеме самостоятельной деятельности обучающегося;</a:t>
            </a:r>
          </a:p>
          <a:p>
            <a:pPr lvl="0"/>
            <a:r>
              <a:rPr lang="ru-RU" sz="2400" dirty="0">
                <a:effectLst/>
              </a:rPr>
              <a:t>в более осознанном уровне мотивации потребителя образовательных </a:t>
            </a:r>
            <a:r>
              <a:rPr lang="ru-RU" sz="2400" dirty="0" smtClean="0">
                <a:effectLst/>
              </a:rPr>
              <a:t>услуг</a:t>
            </a:r>
            <a:endParaRPr lang="ru-RU" sz="2400" dirty="0">
              <a:effectLst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4572000" y="1124744"/>
            <a:ext cx="4110038" cy="4896544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lvl="0"/>
            <a:r>
              <a:rPr lang="ru-RU" sz="2400" dirty="0">
                <a:effectLst/>
              </a:rPr>
              <a:t>в необходимости наличия навыков грамотной работы на компьютере, как учителя, так и обучающегося;</a:t>
            </a:r>
          </a:p>
          <a:p>
            <a:pPr lvl="0"/>
            <a:r>
              <a:rPr lang="ru-RU" sz="2400" dirty="0">
                <a:effectLst/>
              </a:rPr>
              <a:t>в наличии интерактивной коммуникации;</a:t>
            </a:r>
          </a:p>
          <a:p>
            <a:pPr lvl="0"/>
            <a:r>
              <a:rPr lang="ru-RU" sz="2400" dirty="0">
                <a:effectLst/>
              </a:rPr>
              <a:t>в использовании всевозможных форм учебно-методического </a:t>
            </a:r>
            <a:r>
              <a:rPr lang="ru-RU" sz="2400" dirty="0" smtClean="0">
                <a:effectLst/>
              </a:rPr>
              <a:t>обеспечения в </a:t>
            </a:r>
            <a:r>
              <a:rPr lang="ru-RU" sz="2400" dirty="0">
                <a:effectLst/>
              </a:rPr>
              <a:t>создание комфортных условий для изучения </a:t>
            </a:r>
            <a:r>
              <a:rPr lang="ru-RU" sz="2400" dirty="0" smtClean="0">
                <a:effectLst/>
              </a:rPr>
              <a:t>материала</a:t>
            </a:r>
            <a:endParaRPr lang="ru-RU" sz="2400" dirty="0">
              <a:effectLst/>
            </a:endParaRPr>
          </a:p>
          <a:p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67758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475656" y="116633"/>
            <a:ext cx="6192688" cy="1152127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роли участников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дистанционного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обучения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404126" y="1772816"/>
            <a:ext cx="2520280" cy="237626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Ученик</a:t>
            </a:r>
            <a:endParaRPr lang="ru-RU" sz="2800" b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940152" y="1772816"/>
            <a:ext cx="266429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203848" y="3162563"/>
            <a:ext cx="302433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Родители</a:t>
            </a:r>
            <a:endParaRPr lang="ru-RU" sz="2800" b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940152" y="4509120"/>
            <a:ext cx="2721944" cy="15161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Учитель - тьютор</a:t>
            </a:r>
            <a:endParaRPr lang="ru-RU" sz="2400" b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flipH="1">
            <a:off x="2915816" y="2492896"/>
            <a:ext cx="2952328" cy="720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 flipV="1">
            <a:off x="2915816" y="2132855"/>
            <a:ext cx="3024336" cy="13702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 flipH="1" flipV="1">
            <a:off x="2915816" y="2996952"/>
            <a:ext cx="913523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 flipH="1" flipV="1">
            <a:off x="1934550" y="4261327"/>
            <a:ext cx="4176464" cy="13681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2522652" y="3858587"/>
            <a:ext cx="602910" cy="1936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1547664" y="4261327"/>
            <a:ext cx="4563350" cy="15439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Диаграмма 3" descr="http://png-school1.ucoz.ru/web_update1/fhoto/5-29.jpg"/>
          <p:cNvPicPr>
            <a:picLocks noGrp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556792"/>
            <a:ext cx="4182616" cy="460851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ru-RU" sz="3200" b="1" dirty="0">
                <a:effectLst/>
                <a:latin typeface="Times New Roman" pitchFamily="18" charset="0"/>
                <a:cs typeface="Times New Roman" pitchFamily="18" charset="0"/>
              </a:rPr>
              <a:t>Формирование универсальных учебных действий на дистанционном занятии</a:t>
            </a:r>
            <a: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sz="half" idx="2"/>
          </p:nvPr>
        </p:nvSpPr>
        <p:spPr>
          <a:xfrm>
            <a:off x="4716016" y="1556792"/>
            <a:ext cx="4038600" cy="4597971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i="1" dirty="0">
                <a:effectLst/>
              </a:rPr>
              <a:t> </a:t>
            </a:r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личностные</a:t>
            </a:r>
          </a:p>
          <a:p>
            <a:pPr marL="0" indent="0">
              <a:buNone/>
            </a:pPr>
            <a:endParaRPr lang="ru-RU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регулятивные</a:t>
            </a:r>
          </a:p>
          <a:p>
            <a:pPr marL="0" indent="0">
              <a:buNone/>
            </a:pPr>
            <a:endParaRPr lang="ru-RU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познавательные</a:t>
            </a:r>
          </a:p>
          <a:p>
            <a:pPr marL="0" indent="0">
              <a:buNone/>
            </a:pP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коммуникативные</a:t>
            </a:r>
          </a:p>
          <a:p>
            <a:endParaRPr lang="ru-RU" i="1" dirty="0" smtClean="0">
              <a:effectLst/>
            </a:endParaRPr>
          </a:p>
          <a:p>
            <a:pPr marL="0" indent="0">
              <a:buNone/>
            </a:pPr>
            <a:endParaRPr lang="ru-RU" dirty="0">
              <a:effectLst/>
            </a:endParaRPr>
          </a:p>
          <a:p>
            <a:endParaRPr lang="ru-RU" dirty="0" smtClean="0">
              <a:effectLst/>
            </a:endParaRPr>
          </a:p>
          <a:p>
            <a:pPr marL="0" indent="0">
              <a:buNone/>
            </a:pPr>
            <a:endParaRPr lang="ru-RU" dirty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174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051720" y="1556792"/>
            <a:ext cx="6999214" cy="36416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1835696" y="1556792"/>
            <a:ext cx="6984776" cy="4248472"/>
          </a:xfrm>
        </p:spPr>
        <p:txBody>
          <a:bodyPr/>
          <a:lstStyle/>
          <a:p>
            <a:pPr marL="54900" indent="0">
              <a:spcBef>
                <a:spcPct val="5000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* дети –инвалиды;</a:t>
            </a:r>
          </a:p>
          <a:p>
            <a:pPr marL="54900" indent="0">
              <a:spcBef>
                <a:spcPct val="50000"/>
              </a:spcBef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* часто болеющие дети (карантин);</a:t>
            </a:r>
          </a:p>
          <a:p>
            <a:pPr marL="54900" indent="0">
              <a:spcBef>
                <a:spcPct val="50000"/>
              </a:spcBef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* дети, желающие пройти самоподготовку к ЕГЭ;</a:t>
            </a:r>
          </a:p>
          <a:p>
            <a:pPr marL="54900" indent="0">
              <a:spcBef>
                <a:spcPct val="50000"/>
              </a:spcBef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* одаренные дети;</a:t>
            </a:r>
          </a:p>
          <a:p>
            <a:pPr marL="54900" indent="0">
              <a:spcBef>
                <a:spcPct val="50000"/>
              </a:spcBef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* дети, выезжающие вместе с родителями за границу    </a:t>
            </a:r>
          </a:p>
          <a:p>
            <a:pPr marL="54900" indent="0">
              <a:spcBef>
                <a:spcPct val="50000"/>
              </a:spcBef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на отдых;</a:t>
            </a:r>
          </a:p>
          <a:p>
            <a:pPr marL="54900" indent="0">
              <a:spcBef>
                <a:spcPct val="50000"/>
              </a:spcBef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* дети, выезжающие на спортивные тренировочные      </a:t>
            </a:r>
          </a:p>
          <a:p>
            <a:pPr marL="54900" indent="0">
              <a:spcBef>
                <a:spcPct val="50000"/>
              </a:spcBef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сборы и соревнования в другие города.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323528" y="214290"/>
            <a:ext cx="8534752" cy="1142987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Категории детей , нуждающихся в образовании по системе дистанционного обучения:</a:t>
            </a:r>
          </a:p>
          <a:p>
            <a:pPr algn="ctr"/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42976" y="428604"/>
            <a:ext cx="7358114" cy="42862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357290" y="500042"/>
            <a:ext cx="6500858" cy="400907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i="1" dirty="0" smtClean="0"/>
              <a:t> 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истанционное 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обучение – это обучение для всех и 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каждого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83568" y="692696"/>
            <a:ext cx="7837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>
                  <a:solidFill>
                    <a:srgbClr val="002060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СПАСИБО ЗА ВНИМАНИЕ.</a:t>
            </a:r>
            <a:endParaRPr lang="ru-RU" sz="5400" b="1" cap="all" dirty="0">
              <a:ln>
                <a:solidFill>
                  <a:srgbClr val="002060"/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ining-0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training-01</Template>
  <TotalTime>731</TotalTime>
  <Words>584</Words>
  <Application>Microsoft Office PowerPoint</Application>
  <PresentationFormat>Экран (4:3)</PresentationFormat>
  <Paragraphs>108</Paragraphs>
  <Slides>17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宋体</vt:lpstr>
      <vt:lpstr>Arial</vt:lpstr>
      <vt:lpstr>Arial Black</vt:lpstr>
      <vt:lpstr>Calibri</vt:lpstr>
      <vt:lpstr>Times New Roman</vt:lpstr>
      <vt:lpstr>training-01</vt:lpstr>
      <vt:lpstr>Формирование субъектности обучающихся в условиях реализации ФГОС ООО</vt:lpstr>
      <vt:lpstr>Презентация PowerPoint</vt:lpstr>
      <vt:lpstr>Презентация PowerPoint</vt:lpstr>
      <vt:lpstr>Презентация PowerPoint</vt:lpstr>
      <vt:lpstr>Презентация PowerPoint</vt:lpstr>
      <vt:lpstr>«Плюсы" и "минусы" дистанционного обучения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 Черты дистанционного обучения : </vt:lpstr>
      <vt:lpstr>Дистанционное обучение отличается от традиционных форм обучения</vt:lpstr>
      <vt:lpstr>Презентация PowerPoint</vt:lpstr>
      <vt:lpstr>Формирование универсальных учебных действий на дистанционном занятии 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Larisa</cp:lastModifiedBy>
  <cp:revision>58</cp:revision>
  <dcterms:created xsi:type="dcterms:W3CDTF">2012-07-31T13:58:46Z</dcterms:created>
  <dcterms:modified xsi:type="dcterms:W3CDTF">2021-11-01T06:03:21Z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193013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