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notesMasterIdLst>
    <p:notesMasterId r:id="rId12"/>
  </p:notesMasterIdLst>
  <p:sldIdLst>
    <p:sldId id="256" r:id="rId2"/>
    <p:sldId id="257" r:id="rId3"/>
    <p:sldId id="258" r:id="rId4"/>
    <p:sldId id="278" r:id="rId5"/>
    <p:sldId id="273" r:id="rId6"/>
    <p:sldId id="277" r:id="rId7"/>
    <p:sldId id="260" r:id="rId8"/>
    <p:sldId id="272" r:id="rId9"/>
    <p:sldId id="276" r:id="rId10"/>
    <p:sldId id="271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48" y="5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313899-E6D4-43F0-AF1F-C24631C4DFC1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945B7E-D0E2-4390-B03D-3E8A910386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4384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данном слайде продемонстрированы типы суицидального поведения,</a:t>
            </a:r>
            <a:r>
              <a:rPr lang="ru-RU" baseline="0" dirty="0" smtClean="0"/>
              <a:t> где: 1. Истинный тип – у ребенка есть цель и он ее пытается достигнуть различными способами, 2 Демонстративный тип – процесс ребенка изменить что-либо вокруг себя или повлиять на кого-либо. 3 – Маскировочный тип – скрытое желание причинять себе вред, у которого нет границы, за «Маской» различной деятельностью (К примеру: различная опасная деятельность: прыжки с парашюта, прыжки с каких-либо поверхностей или объектов, которые потенциально </a:t>
            </a:r>
            <a:r>
              <a:rPr lang="ru-RU" baseline="0" dirty="0" err="1" smtClean="0"/>
              <a:t>моогут</a:t>
            </a:r>
            <a:r>
              <a:rPr lang="ru-RU" baseline="0" dirty="0" smtClean="0"/>
              <a:t> принести вред)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5B7E-D0E2-4390-B03D-3E8A9103865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419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данном слайде продемонстрированы</a:t>
            </a:r>
            <a:r>
              <a:rPr lang="ru-RU" baseline="0" dirty="0" smtClean="0"/>
              <a:t> причины, которые могут спровоцировать появление суицидальных мыслей у детей. Внутренние, когда ребенок проходя через свои собственные </a:t>
            </a:r>
            <a:r>
              <a:rPr lang="ru-RU" baseline="0" dirty="0" err="1" smtClean="0"/>
              <a:t>эмоциольно</a:t>
            </a:r>
            <a:r>
              <a:rPr lang="ru-RU" baseline="0" dirty="0" smtClean="0"/>
              <a:t>-личностные переживания, провоцирует появление суицидальные мысли. И внутренние, где различные внешние процессы или факторы провоцируют появление суицидальных мыслей.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5B7E-D0E2-4390-B03D-3E8A9103865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855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данном слайде продемонстрированы первые симптомы</a:t>
            </a:r>
            <a:r>
              <a:rPr lang="ru-RU" baseline="0" dirty="0" smtClean="0"/>
              <a:t>, которые педагог может увидеть или заметить у подростка потенциально подверженный суицидальным мыслям или возможным их возникновением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5B7E-D0E2-4390-B03D-3E8A9103865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035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данном</a:t>
            </a:r>
            <a:r>
              <a:rPr lang="ru-RU" baseline="0" dirty="0" smtClean="0"/>
              <a:t> слайде продемонстрированы маркеры, которые являются явным признаком того, что ребенок уже задумывается о том, что жить – тяжело, он нуждается в поддержке. А также алгоритм-инструкция для педагога, если данные маркеры были выявлены у ребенка с его намерениями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5B7E-D0E2-4390-B03D-3E8A9103865D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70677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данном слайде продемонстрированы маркеры</a:t>
            </a:r>
            <a:r>
              <a:rPr lang="ru-RU" baseline="0" dirty="0" smtClean="0"/>
              <a:t> возникновения суицидального поведения в сети, ведь интернет-пространство сейчас не менее актуально отслеживать, чем «Живое» пространство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5B7E-D0E2-4390-B03D-3E8A9103865D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83980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данном слайде продемонстрирован</a:t>
            </a:r>
            <a:r>
              <a:rPr lang="ru-RU" baseline="0" dirty="0" smtClean="0"/>
              <a:t> алгоритм действий педагога в классе при уже выявленной попытке или намерении совершить суицидальное действие ребенка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5B7E-D0E2-4390-B03D-3E8A9103865D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2287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данном слайде продемонстрирована крайне важная особенность суицидального поведения</a:t>
            </a:r>
            <a:r>
              <a:rPr lang="ru-RU" baseline="0" dirty="0" smtClean="0"/>
              <a:t> детей-подростков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5B7E-D0E2-4390-B03D-3E8A9103865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3234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данном слайде продемонстрированы</a:t>
            </a:r>
            <a:r>
              <a:rPr lang="ru-RU" baseline="0" dirty="0" smtClean="0"/>
              <a:t> номера и службы, к которым можно и нужно обратиться при суицидальных случаях ребенка-подростка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945B7E-D0E2-4390-B03D-3E8A9103865D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060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313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052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709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4213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392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9029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4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676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259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0954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8297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6D6B4-F5BF-40B1-A330-06C88DAA10F8}" type="datetimeFigureOut">
              <a:rPr lang="ru-RU" smtClean="0"/>
              <a:t>01.09.2025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6CC120-2E78-46AF-B051-59416B816B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531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f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75913" y="2741888"/>
            <a:ext cx="9855200" cy="18262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Профилактика суицидального поведения подростков </a:t>
            </a:r>
            <a:br>
              <a:rPr lang="ru-RU" dirty="0" smtClean="0"/>
            </a:br>
            <a:r>
              <a:rPr lang="ru-RU" sz="2200" dirty="0" smtClean="0"/>
              <a:t>для педагогов ОУ</a:t>
            </a:r>
            <a:endParaRPr lang="ru-RU" sz="22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54619" y="4858937"/>
            <a:ext cx="3830595" cy="967014"/>
          </a:xfrm>
        </p:spPr>
        <p:txBody>
          <a:bodyPr>
            <a:noAutofit/>
          </a:bodyPr>
          <a:lstStyle/>
          <a:p>
            <a:pPr algn="l"/>
            <a:r>
              <a:rPr lang="ru-RU" dirty="0"/>
              <a:t>Лосев Марк </a:t>
            </a:r>
            <a:r>
              <a:rPr lang="ru-RU" dirty="0" smtClean="0"/>
              <a:t>Евгеньевич, </a:t>
            </a:r>
            <a:endParaRPr lang="ru-RU" dirty="0"/>
          </a:p>
          <a:p>
            <a:pPr algn="l"/>
            <a:r>
              <a:rPr lang="ru-RU" sz="2400" dirty="0" smtClean="0">
                <a:solidFill>
                  <a:schemeClr val="tx1"/>
                </a:solidFill>
              </a:rPr>
              <a:t>педагог-психолог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66875" y="406178"/>
            <a:ext cx="80455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Муниципальное автономное образовательное </a:t>
            </a:r>
          </a:p>
          <a:p>
            <a:pPr algn="ctr"/>
            <a:r>
              <a:rPr lang="ru-RU" dirty="0" smtClean="0"/>
              <a:t>учреждение дополнительного образования  </a:t>
            </a:r>
          </a:p>
          <a:p>
            <a:pPr algn="ctr"/>
            <a:r>
              <a:rPr lang="ru-RU" dirty="0" smtClean="0"/>
              <a:t>Дом детства м юношества «ФАКЕЛ» г. Томска</a:t>
            </a:r>
          </a:p>
          <a:p>
            <a:pPr algn="ctr"/>
            <a:r>
              <a:rPr lang="ru-RU" dirty="0"/>
              <a:t>Ц</a:t>
            </a:r>
            <a:r>
              <a:rPr lang="ru-RU" dirty="0" smtClean="0"/>
              <a:t>ентр </a:t>
            </a:r>
            <a:r>
              <a:rPr lang="ru-RU" dirty="0"/>
              <a:t>профилактики девиантного поведения </a:t>
            </a:r>
            <a:r>
              <a:rPr lang="ru-RU" dirty="0" smtClean="0"/>
              <a:t> детей и подростков «Альтернатива</a:t>
            </a:r>
            <a:r>
              <a:rPr lang="ru-RU" dirty="0"/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12005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-16793" y="0"/>
            <a:ext cx="12630754" cy="685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6310" y="365503"/>
            <a:ext cx="5664873" cy="1144495"/>
          </a:xfrm>
        </p:spPr>
        <p:txBody>
          <a:bodyPr/>
          <a:lstStyle/>
          <a:p>
            <a:pPr algn="l"/>
            <a:r>
              <a:rPr lang="ru-RU" dirty="0" smtClean="0"/>
              <a:t>Начнем с начала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4545" y="1875501"/>
            <a:ext cx="5225302" cy="162341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Суицидальное поведение – поведение, направленное на причинение вреда самому себе с целью прерывания жизни.</a:t>
            </a:r>
            <a:endParaRPr lang="ru-RU" sz="2400" dirty="0">
              <a:solidFill>
                <a:schemeClr val="tx1"/>
              </a:solidFill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5715397" y="0"/>
            <a:ext cx="2215137" cy="6740769"/>
            <a:chOff x="5715397" y="0"/>
            <a:chExt cx="2215137" cy="6740769"/>
          </a:xfrm>
        </p:grpSpPr>
        <p:sp useBgFill="1">
          <p:nvSpPr>
            <p:cNvPr id="15" name="Скругленный прямоугольник 14"/>
            <p:cNvSpPr/>
            <p:nvPr/>
          </p:nvSpPr>
          <p:spPr>
            <a:xfrm>
              <a:off x="5715397" y="0"/>
              <a:ext cx="2215137" cy="623816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" name="Скругленный прямоугольник 3"/>
            <p:cNvSpPr/>
            <p:nvPr/>
          </p:nvSpPr>
          <p:spPr>
            <a:xfrm>
              <a:off x="5715397" y="6238160"/>
              <a:ext cx="2215137" cy="50260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Истинный тип</a:t>
              </a:r>
              <a:endParaRPr lang="ru-RU" dirty="0"/>
            </a:p>
          </p:txBody>
        </p:sp>
      </p:grpSp>
      <p:grpSp>
        <p:nvGrpSpPr>
          <p:cNvPr id="7" name="Группа 6"/>
          <p:cNvGrpSpPr/>
          <p:nvPr/>
        </p:nvGrpSpPr>
        <p:grpSpPr>
          <a:xfrm>
            <a:off x="7873912" y="0"/>
            <a:ext cx="2215137" cy="6584733"/>
            <a:chOff x="7873912" y="0"/>
            <a:chExt cx="2215137" cy="6584733"/>
          </a:xfrm>
        </p:grpSpPr>
        <p:sp useBgFill="1">
          <p:nvSpPr>
            <p:cNvPr id="16" name="Скругленный прямоугольник 15"/>
            <p:cNvSpPr/>
            <p:nvPr/>
          </p:nvSpPr>
          <p:spPr>
            <a:xfrm>
              <a:off x="7913075" y="0"/>
              <a:ext cx="2119351" cy="6058537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/>
          </p:nvSpPr>
          <p:spPr>
            <a:xfrm>
              <a:off x="7873912" y="6082124"/>
              <a:ext cx="2215137" cy="50260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Демонстративный тип</a:t>
              </a:r>
              <a:endParaRPr lang="ru-RU" dirty="0"/>
            </a:p>
          </p:txBody>
        </p:sp>
      </p:grpSp>
      <p:grpSp>
        <p:nvGrpSpPr>
          <p:cNvPr id="8" name="Группа 7"/>
          <p:cNvGrpSpPr/>
          <p:nvPr/>
        </p:nvGrpSpPr>
        <p:grpSpPr>
          <a:xfrm>
            <a:off x="10032426" y="-23587"/>
            <a:ext cx="2215137" cy="6201742"/>
            <a:chOff x="10032426" y="1"/>
            <a:chExt cx="2215137" cy="6201742"/>
          </a:xfrm>
        </p:grpSpPr>
        <p:sp useBgFill="1">
          <p:nvSpPr>
            <p:cNvPr id="9" name="Скругленный прямоугольник 8"/>
            <p:cNvSpPr/>
            <p:nvPr/>
          </p:nvSpPr>
          <p:spPr>
            <a:xfrm>
              <a:off x="10032430" y="1"/>
              <a:ext cx="2163547" cy="5699133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/>
          </p:nvSpPr>
          <p:spPr>
            <a:xfrm>
              <a:off x="10032426" y="5699134"/>
              <a:ext cx="2215137" cy="50260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 smtClean="0"/>
                <a:t>Маскировочный тип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23016702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83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0" y="0"/>
            <a:ext cx="12722303" cy="685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4642231" y="1094533"/>
            <a:ext cx="2017262" cy="6867161"/>
          </a:xfrm>
          <a:prstGeom prst="downArrow">
            <a:avLst/>
          </a:prstGeom>
          <a:solidFill>
            <a:schemeClr val="accent3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7231" y="271094"/>
            <a:ext cx="11957538" cy="70479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Причины суицидального поведения </a:t>
            </a:r>
            <a:endParaRPr lang="ru-RU" dirty="0"/>
          </a:p>
        </p:txBody>
      </p:sp>
      <p:sp>
        <p:nvSpPr>
          <p:cNvPr id="18" name="Стрелка вправо 17"/>
          <p:cNvSpPr/>
          <p:nvPr/>
        </p:nvSpPr>
        <p:spPr>
          <a:xfrm>
            <a:off x="1" y="857192"/>
            <a:ext cx="12672646" cy="936439"/>
          </a:xfrm>
          <a:prstGeom prst="rightArrow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8325901" y="1094533"/>
            <a:ext cx="2131069" cy="461888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400" b="1" dirty="0" smtClean="0">
                <a:solidFill>
                  <a:schemeClr val="tx2"/>
                </a:solidFill>
              </a:rPr>
              <a:t>Внешние </a:t>
            </a:r>
            <a:endParaRPr lang="ru-RU" sz="2400" b="1" dirty="0">
              <a:solidFill>
                <a:schemeClr val="tx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46163" y="1094533"/>
            <a:ext cx="2131069" cy="451098"/>
          </a:xfrm>
          <a:solidFill>
            <a:schemeClr val="bg1"/>
          </a:solidFill>
          <a:ln>
            <a:solidFill>
              <a:schemeClr val="accent3"/>
            </a:solidFill>
          </a:ln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Внутренние </a:t>
            </a:r>
            <a:endParaRPr lang="ru-RU" sz="2400" dirty="0">
              <a:solidFill>
                <a:schemeClr val="tx1"/>
              </a:solidFill>
            </a:endParaRPr>
          </a:p>
        </p:txBody>
      </p:sp>
      <p:grpSp>
        <p:nvGrpSpPr>
          <p:cNvPr id="21" name="Группа 20"/>
          <p:cNvGrpSpPr/>
          <p:nvPr/>
        </p:nvGrpSpPr>
        <p:grpSpPr>
          <a:xfrm>
            <a:off x="307825" y="2079579"/>
            <a:ext cx="4590746" cy="3523419"/>
            <a:chOff x="307825" y="2079579"/>
            <a:chExt cx="4590746" cy="3523419"/>
          </a:xfrm>
        </p:grpSpPr>
        <p:sp>
          <p:nvSpPr>
            <p:cNvPr id="5" name="Подзаголовок 2"/>
            <p:cNvSpPr txBox="1">
              <a:spLocks/>
            </p:cNvSpPr>
            <p:nvPr/>
          </p:nvSpPr>
          <p:spPr>
            <a:xfrm>
              <a:off x="307825" y="2079579"/>
              <a:ext cx="2468032" cy="1213426"/>
            </a:xfrm>
            <a:prstGeom prst="rect">
              <a:avLst/>
            </a:prstGeom>
            <a:ln>
              <a:solidFill>
                <a:schemeClr val="accent3"/>
              </a:solidFill>
            </a:ln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8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2400" dirty="0" smtClean="0">
                  <a:solidFill>
                    <a:schemeClr val="tx1"/>
                  </a:solidFill>
                </a:rPr>
                <a:t>Чрезвычайное количество стресса</a:t>
              </a:r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6" name="Подзаголовок 2"/>
            <p:cNvSpPr txBox="1">
              <a:spLocks/>
            </p:cNvSpPr>
            <p:nvPr/>
          </p:nvSpPr>
          <p:spPr>
            <a:xfrm>
              <a:off x="307825" y="3578953"/>
              <a:ext cx="2468032" cy="890263"/>
            </a:xfrm>
            <a:prstGeom prst="rect">
              <a:avLst/>
            </a:prstGeom>
            <a:ln>
              <a:solidFill>
                <a:schemeClr val="accent3"/>
              </a:solidFill>
            </a:ln>
          </p:spPr>
          <p:txBody>
            <a:bodyPr vert="horz" lIns="91440" tIns="45720" rIns="91440" bIns="45720" rtlCol="0" anchor="t">
              <a:noAutofit/>
            </a:bodyPr>
            <a:lstStyle>
              <a:lvl1pPr marL="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8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2400" dirty="0" smtClean="0">
                  <a:solidFill>
                    <a:schemeClr val="tx1"/>
                  </a:solidFill>
                </a:rPr>
                <a:t>Психические заболевани</a:t>
              </a:r>
              <a:r>
                <a:rPr lang="ru-RU" sz="2400" dirty="0">
                  <a:solidFill>
                    <a:schemeClr val="tx1"/>
                  </a:solidFill>
                </a:rPr>
                <a:t>я</a:t>
              </a:r>
              <a:r>
                <a:rPr lang="ru-RU" sz="2400" dirty="0" smtClean="0">
                  <a:solidFill>
                    <a:schemeClr val="tx1"/>
                  </a:solidFill>
                </a:rPr>
                <a:t> </a:t>
              </a:r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07825" y="4772001"/>
              <a:ext cx="2468032" cy="830997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ru-RU" sz="2400" dirty="0" smtClean="0"/>
                <a:t>Психологические особенности</a:t>
              </a:r>
              <a:endParaRPr lang="ru-RU" sz="2400" dirty="0"/>
            </a:p>
          </p:txBody>
        </p:sp>
        <p:sp useBgFill="1">
          <p:nvSpPr>
            <p:cNvPr id="20" name="Скругленный прямоугольник 19"/>
            <p:cNvSpPr/>
            <p:nvPr/>
          </p:nvSpPr>
          <p:spPr>
            <a:xfrm>
              <a:off x="3077232" y="2087135"/>
              <a:ext cx="1821339" cy="3515863"/>
            </a:xfrm>
            <a:prstGeom prst="roundRect">
              <a:avLst/>
            </a:prstGeom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6463570" y="2087135"/>
            <a:ext cx="4509707" cy="3515863"/>
            <a:chOff x="6764945" y="2087135"/>
            <a:chExt cx="4509707" cy="3515863"/>
          </a:xfrm>
        </p:grpSpPr>
        <p:sp>
          <p:nvSpPr>
            <p:cNvPr id="8" name="Подзаголовок 2"/>
            <p:cNvSpPr txBox="1">
              <a:spLocks/>
            </p:cNvSpPr>
            <p:nvPr/>
          </p:nvSpPr>
          <p:spPr>
            <a:xfrm>
              <a:off x="8885423" y="3029174"/>
              <a:ext cx="2389229" cy="1096684"/>
            </a:xfrm>
            <a:prstGeom prst="rect">
              <a:avLst/>
            </a:prstGeom>
            <a:ln>
              <a:solidFill>
                <a:schemeClr val="accent3"/>
              </a:solidFill>
            </a:ln>
          </p:spPr>
          <p:txBody>
            <a:bodyPr vert="horz" lIns="91440" tIns="45720" rIns="91440" bIns="45720" rtlCol="0" anchor="t">
              <a:normAutofit/>
            </a:bodyPr>
            <a:lstStyle>
              <a:lvl1pPr marL="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8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2400" dirty="0" err="1" smtClean="0">
                  <a:solidFill>
                    <a:schemeClr val="tx1"/>
                  </a:solidFill>
                </a:rPr>
                <a:t>Буллинг</a:t>
              </a:r>
              <a:r>
                <a:rPr lang="ru-RU" sz="2400" dirty="0" smtClean="0">
                  <a:solidFill>
                    <a:schemeClr val="tx1"/>
                  </a:solidFill>
                </a:rPr>
                <a:t> или насилие </a:t>
              </a:r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9" name="Подзаголовок 2"/>
            <p:cNvSpPr txBox="1">
              <a:spLocks/>
            </p:cNvSpPr>
            <p:nvPr/>
          </p:nvSpPr>
          <p:spPr>
            <a:xfrm>
              <a:off x="8885424" y="2087135"/>
              <a:ext cx="2389228" cy="666932"/>
            </a:xfrm>
            <a:prstGeom prst="rect">
              <a:avLst/>
            </a:prstGeom>
            <a:ln>
              <a:solidFill>
                <a:schemeClr val="accent3"/>
              </a:solidFill>
            </a:ln>
          </p:spPr>
          <p:txBody>
            <a:bodyPr vert="horz" lIns="91440" tIns="45720" rIns="91440" bIns="45720" rtlCol="0" anchor="t">
              <a:normAutofit fontScale="92500" lnSpcReduction="20000"/>
            </a:bodyPr>
            <a:lstStyle>
              <a:lvl1pPr marL="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8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2400" dirty="0" smtClean="0">
                  <a:solidFill>
                    <a:schemeClr val="tx1"/>
                  </a:solidFill>
                </a:rPr>
                <a:t>Академическая неуспеваемость</a:t>
              </a:r>
              <a:endParaRPr lang="ru-RU" sz="2400" dirty="0">
                <a:solidFill>
                  <a:schemeClr val="tx1"/>
                </a:solidFill>
              </a:endParaRPr>
            </a:p>
          </p:txBody>
        </p:sp>
        <p:sp>
          <p:nvSpPr>
            <p:cNvPr id="10" name="Подзаголовок 2"/>
            <p:cNvSpPr txBox="1">
              <a:spLocks/>
            </p:cNvSpPr>
            <p:nvPr/>
          </p:nvSpPr>
          <p:spPr>
            <a:xfrm>
              <a:off x="8885422" y="4528113"/>
              <a:ext cx="2389229" cy="846444"/>
            </a:xfrm>
            <a:prstGeom prst="rect">
              <a:avLst/>
            </a:prstGeom>
            <a:ln>
              <a:solidFill>
                <a:schemeClr val="accent3"/>
              </a:solidFill>
            </a:ln>
          </p:spPr>
          <p:txBody>
            <a:bodyPr vert="horz" lIns="91440" tIns="45720" rIns="91440" bIns="45720" rtlCol="0" anchor="t">
              <a:normAutofit/>
            </a:bodyPr>
            <a:lstStyle>
              <a:lvl1pPr marL="0" indent="0" algn="l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80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6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ts val="1000"/>
                </a:spcBef>
                <a:spcAft>
                  <a:spcPts val="0"/>
                </a:spcAft>
                <a:buClr>
                  <a:schemeClr val="accent1"/>
                </a:buClr>
                <a:buFont typeface="Wingdings 3" charset="2"/>
                <a:buNone/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sz="2400" dirty="0" smtClean="0">
                  <a:solidFill>
                    <a:schemeClr val="tx1"/>
                  </a:solidFill>
                </a:rPr>
                <a:t>Семейные проблемы</a:t>
              </a:r>
              <a:endParaRPr lang="ru-RU" sz="2400" dirty="0">
                <a:solidFill>
                  <a:schemeClr val="tx1"/>
                </a:solidFill>
              </a:endParaRPr>
            </a:p>
          </p:txBody>
        </p:sp>
        <p:sp useBgFill="1">
          <p:nvSpPr>
            <p:cNvPr id="22" name="Скругленный прямоугольник 21"/>
            <p:cNvSpPr/>
            <p:nvPr/>
          </p:nvSpPr>
          <p:spPr>
            <a:xfrm>
              <a:off x="6764945" y="2087135"/>
              <a:ext cx="1821339" cy="3515863"/>
            </a:xfrm>
            <a:prstGeom prst="roundRect">
              <a:avLst/>
            </a:prstGeom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0533268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 animBg="1"/>
      <p:bldP spid="4" grpId="0" animBg="1"/>
      <p:bldP spid="3" grpId="0" uiExpan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0970" y="199627"/>
            <a:ext cx="10515600" cy="1325563"/>
          </a:xfrm>
        </p:spPr>
        <p:txBody>
          <a:bodyPr/>
          <a:lstStyle/>
          <a:p>
            <a:r>
              <a:rPr lang="ru-RU" dirty="0" smtClean="0"/>
              <a:t>Первые симптомы суицидальных мыслей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771" y="2287001"/>
            <a:ext cx="6514283" cy="4351338"/>
          </a:xfrm>
        </p:spPr>
      </p:pic>
      <p:sp>
        <p:nvSpPr>
          <p:cNvPr id="5" name="Стрелка вправо 4"/>
          <p:cNvSpPr/>
          <p:nvPr/>
        </p:nvSpPr>
        <p:spPr>
          <a:xfrm>
            <a:off x="246184" y="1291360"/>
            <a:ext cx="11820128" cy="1078523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821723" y="1525190"/>
            <a:ext cx="7151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+mj-lt"/>
              </a:rPr>
              <a:t>Основные симптомы</a:t>
            </a:r>
            <a:endParaRPr lang="ru-RU" sz="3200" dirty="0">
              <a:latin typeface="+mj-lt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46185" y="2369883"/>
            <a:ext cx="4161692" cy="6449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Перепады настроения</a:t>
            </a:r>
            <a:endParaRPr lang="ru-RU" sz="32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46185" y="3271186"/>
            <a:ext cx="4161692" cy="6449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Нарушение сна</a:t>
            </a:r>
            <a:endParaRPr lang="ru-RU" sz="32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46185" y="4140193"/>
            <a:ext cx="4161692" cy="6449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Дискомфорт (физ.)</a:t>
            </a:r>
            <a:endParaRPr lang="ru-RU" sz="3200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46184" y="5011147"/>
            <a:ext cx="4759569" cy="6449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Проблемы с вниманием</a:t>
            </a:r>
            <a:endParaRPr lang="ru-RU" sz="3200" dirty="0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46185" y="5882101"/>
            <a:ext cx="4759568" cy="6449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Биполярность характера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6335529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586" y="107278"/>
            <a:ext cx="11133001" cy="1325563"/>
          </a:xfrm>
        </p:spPr>
        <p:txBody>
          <a:bodyPr/>
          <a:lstStyle/>
          <a:p>
            <a:r>
              <a:rPr lang="ru-RU" dirty="0" smtClean="0"/>
              <a:t>Маркеры суицидального поведения в разговоре с ребенком 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b="50493"/>
          <a:stretch/>
        </p:blipFill>
        <p:spPr>
          <a:xfrm>
            <a:off x="261096" y="1285875"/>
            <a:ext cx="5354258" cy="275858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/>
          <a:srcRect t="51543"/>
          <a:stretch/>
        </p:blipFill>
        <p:spPr>
          <a:xfrm>
            <a:off x="261096" y="4071937"/>
            <a:ext cx="5354258" cy="269264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6450" y="1285875"/>
            <a:ext cx="5629275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6605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8359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/>
          </a:p>
          <a:p>
            <a:pPr algn="ctr"/>
            <a:endParaRPr lang="ru-RU" dirty="0"/>
          </a:p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24277"/>
            <a:ext cx="10515600" cy="1325563"/>
          </a:xfrm>
        </p:spPr>
        <p:txBody>
          <a:bodyPr/>
          <a:lstStyle/>
          <a:p>
            <a:r>
              <a:rPr lang="ru-RU" dirty="0" smtClean="0"/>
              <a:t>Основные маркеры в сети:</a:t>
            </a: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192707" y="4471339"/>
            <a:ext cx="6879641" cy="6982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 smtClean="0"/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1174499" y="7398806"/>
            <a:ext cx="6879641" cy="6036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000" dirty="0" smtClean="0"/>
          </a:p>
        </p:txBody>
      </p:sp>
      <p:sp>
        <p:nvSpPr>
          <p:cNvPr id="7" name="Объект 2"/>
          <p:cNvSpPr txBox="1">
            <a:spLocks/>
          </p:cNvSpPr>
          <p:nvPr/>
        </p:nvSpPr>
        <p:spPr>
          <a:xfrm>
            <a:off x="237842" y="3074834"/>
            <a:ext cx="6879641" cy="704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2000" dirty="0" smtClean="0"/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5505067" y="5786211"/>
            <a:ext cx="6879641" cy="9651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sz="2000" dirty="0" smtClean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97117" y="1450779"/>
            <a:ext cx="4495539" cy="4336371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3" name="Группа 12"/>
          <p:cNvGrpSpPr/>
          <p:nvPr/>
        </p:nvGrpSpPr>
        <p:grpSpPr>
          <a:xfrm>
            <a:off x="9430600" y="-17667"/>
            <a:ext cx="2215137" cy="6238160"/>
            <a:chOff x="6881600" y="-17667"/>
            <a:chExt cx="2215137" cy="6238160"/>
          </a:xfrm>
        </p:grpSpPr>
        <p:sp useBgFill="1">
          <p:nvSpPr>
            <p:cNvPr id="14" name="Скругленный прямоугольник 13"/>
            <p:cNvSpPr/>
            <p:nvPr/>
          </p:nvSpPr>
          <p:spPr>
            <a:xfrm>
              <a:off x="6881600" y="-17667"/>
              <a:ext cx="2215137" cy="623816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Скругленный прямоугольник 14"/>
            <p:cNvSpPr/>
            <p:nvPr/>
          </p:nvSpPr>
          <p:spPr>
            <a:xfrm>
              <a:off x="6881600" y="4786704"/>
              <a:ext cx="2215137" cy="1277258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Ограничение доступа к Интернет аккаунту, удаление «</a:t>
              </a:r>
              <a:r>
                <a:rPr lang="ru-RU" dirty="0" err="1"/>
                <a:t>Аватара</a:t>
              </a:r>
              <a:r>
                <a:rPr lang="ru-RU" dirty="0"/>
                <a:t>».</a:t>
              </a: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6456566" y="513185"/>
            <a:ext cx="2215137" cy="6238160"/>
            <a:chOff x="6881600" y="-17667"/>
            <a:chExt cx="2215137" cy="6238160"/>
          </a:xfrm>
        </p:grpSpPr>
        <p:sp useBgFill="1">
          <p:nvSpPr>
            <p:cNvPr id="17" name="Скругленный прямоугольник 16"/>
            <p:cNvSpPr/>
            <p:nvPr/>
          </p:nvSpPr>
          <p:spPr>
            <a:xfrm>
              <a:off x="6881600" y="-17667"/>
              <a:ext cx="2215137" cy="623816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/>
          </p:nvSpPr>
          <p:spPr>
            <a:xfrm>
              <a:off x="6881600" y="4466789"/>
              <a:ext cx="2215137" cy="1597173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Новые друзья в социальных сетях, разделяющие интерес ребенка к </a:t>
              </a:r>
              <a:r>
                <a:rPr lang="ru-RU" dirty="0" err="1"/>
                <a:t>дестр</a:t>
              </a:r>
              <a:r>
                <a:rPr lang="ru-RU" dirty="0"/>
                <a:t>./</a:t>
              </a:r>
              <a:r>
                <a:rPr lang="ru-RU" dirty="0" err="1"/>
                <a:t>аутодестр</a:t>
              </a:r>
              <a:r>
                <a:rPr lang="ru-RU" dirty="0"/>
                <a:t>. </a:t>
              </a:r>
              <a:r>
                <a:rPr lang="ru-RU" dirty="0" smtClean="0"/>
                <a:t>идеологии </a:t>
              </a:r>
              <a:endParaRPr lang="ru-RU" dirty="0"/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3512668" y="1301398"/>
            <a:ext cx="2219817" cy="5316542"/>
            <a:chOff x="3512668" y="1301398"/>
            <a:chExt cx="2219817" cy="5316542"/>
          </a:xfrm>
        </p:grpSpPr>
        <p:sp useBgFill="1">
          <p:nvSpPr>
            <p:cNvPr id="21" name="Скругленный прямоугольник 20"/>
            <p:cNvSpPr/>
            <p:nvPr/>
          </p:nvSpPr>
          <p:spPr>
            <a:xfrm>
              <a:off x="3517348" y="1301398"/>
              <a:ext cx="2215137" cy="5316542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Скругленный прямоугольник 21"/>
            <p:cNvSpPr/>
            <p:nvPr/>
          </p:nvSpPr>
          <p:spPr>
            <a:xfrm>
              <a:off x="3512668" y="4373396"/>
              <a:ext cx="2215137" cy="213940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Подписка на группы и сообщества в социальных сетях, посвященные </a:t>
              </a:r>
              <a:r>
                <a:rPr lang="ru-RU" dirty="0" err="1"/>
                <a:t>дестр</a:t>
              </a:r>
              <a:r>
                <a:rPr lang="ru-RU" dirty="0"/>
                <a:t>./</a:t>
              </a:r>
              <a:r>
                <a:rPr lang="ru-RU" dirty="0" err="1"/>
                <a:t>аутодестр</a:t>
              </a:r>
              <a:r>
                <a:rPr lang="ru-RU" dirty="0"/>
                <a:t>. идеологии или </a:t>
              </a:r>
              <a:r>
                <a:rPr lang="ru-RU" dirty="0" smtClean="0"/>
                <a:t>движению</a:t>
              </a:r>
              <a:endParaRPr lang="ru-RU" dirty="0"/>
            </a:p>
          </p:txBody>
        </p:sp>
      </p:grpSp>
      <p:grpSp>
        <p:nvGrpSpPr>
          <p:cNvPr id="29" name="Группа 28"/>
          <p:cNvGrpSpPr/>
          <p:nvPr/>
        </p:nvGrpSpPr>
        <p:grpSpPr>
          <a:xfrm>
            <a:off x="543314" y="1434803"/>
            <a:ext cx="2215137" cy="5316542"/>
            <a:chOff x="543314" y="1434803"/>
            <a:chExt cx="2215137" cy="5316542"/>
          </a:xfrm>
        </p:grpSpPr>
        <p:sp useBgFill="1">
          <p:nvSpPr>
            <p:cNvPr id="26" name="Скругленный прямоугольник 25"/>
            <p:cNvSpPr/>
            <p:nvPr/>
          </p:nvSpPr>
          <p:spPr>
            <a:xfrm>
              <a:off x="543314" y="1434803"/>
              <a:ext cx="2215137" cy="5316542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Скругленный прямоугольник 26"/>
            <p:cNvSpPr/>
            <p:nvPr/>
          </p:nvSpPr>
          <p:spPr>
            <a:xfrm>
              <a:off x="543314" y="4478533"/>
              <a:ext cx="2215137" cy="213940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Публикация и </a:t>
              </a:r>
              <a:r>
                <a:rPr lang="ru-RU" dirty="0" err="1"/>
                <a:t>репостинг</a:t>
              </a:r>
              <a:r>
                <a:rPr lang="ru-RU" dirty="0"/>
                <a:t> материалов, отражающих содержание идей </a:t>
              </a:r>
              <a:r>
                <a:rPr lang="ru-RU" dirty="0" err="1"/>
                <a:t>дестр</a:t>
              </a:r>
              <a:r>
                <a:rPr lang="ru-RU" dirty="0"/>
                <a:t>. /</a:t>
              </a:r>
              <a:r>
                <a:rPr lang="ru-RU" dirty="0" err="1"/>
                <a:t>аутодестр</a:t>
              </a:r>
              <a:r>
                <a:rPr lang="ru-RU" dirty="0"/>
                <a:t>. </a:t>
              </a:r>
              <a:r>
                <a:rPr lang="ru-RU" dirty="0" smtClean="0"/>
                <a:t>сообщества </a:t>
              </a:r>
              <a:endParaRPr lang="ru-RU" dirty="0"/>
            </a:p>
          </p:txBody>
        </p:sp>
      </p:grpSp>
    </p:spTree>
    <p:extLst>
      <p:ext uri="{BB962C8B-B14F-4D97-AF65-F5344CB8AC3E}">
        <p14:creationId xmlns:p14="http://schemas.microsoft.com/office/powerpoint/2010/main" val="1893050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9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50" r="17782"/>
          <a:stretch/>
        </p:blipFill>
        <p:spPr>
          <a:xfrm rot="10800000">
            <a:off x="7440822" y="-6940408"/>
            <a:ext cx="10563910" cy="1563425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982" y="-617064"/>
            <a:ext cx="11271052" cy="1317489"/>
          </a:xfrm>
        </p:spPr>
        <p:txBody>
          <a:bodyPr>
            <a:noAutofit/>
          </a:bodyPr>
          <a:lstStyle/>
          <a:p>
            <a:r>
              <a:rPr lang="ru-RU" sz="4800" dirty="0" smtClean="0"/>
              <a:t>Алгоритм действий для педагогов в классе</a:t>
            </a:r>
            <a:endParaRPr lang="ru-RU" sz="4800" dirty="0"/>
          </a:p>
        </p:txBody>
      </p:sp>
      <p:sp>
        <p:nvSpPr>
          <p:cNvPr id="12" name="Подзаголовок 2"/>
          <p:cNvSpPr txBox="1">
            <a:spLocks/>
          </p:cNvSpPr>
          <p:nvPr/>
        </p:nvSpPr>
        <p:spPr>
          <a:xfrm>
            <a:off x="2119059" y="-1273202"/>
            <a:ext cx="6399443" cy="865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dirty="0"/>
          </a:p>
        </p:txBody>
      </p:sp>
      <p:sp>
        <p:nvSpPr>
          <p:cNvPr id="13" name="Подзаголовок 2"/>
          <p:cNvSpPr txBox="1">
            <a:spLocks/>
          </p:cNvSpPr>
          <p:nvPr/>
        </p:nvSpPr>
        <p:spPr>
          <a:xfrm>
            <a:off x="-885400" y="-2711511"/>
            <a:ext cx="6399443" cy="865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dirty="0"/>
          </a:p>
        </p:txBody>
      </p:sp>
      <p:sp>
        <p:nvSpPr>
          <p:cNvPr id="14" name="Подзаголовок 2"/>
          <p:cNvSpPr txBox="1">
            <a:spLocks/>
          </p:cNvSpPr>
          <p:nvPr/>
        </p:nvSpPr>
        <p:spPr>
          <a:xfrm>
            <a:off x="3888194" y="-2301255"/>
            <a:ext cx="6399443" cy="865415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4400" dirty="0"/>
              <a:t>Формирование позитивного образа будущего</a:t>
            </a:r>
            <a:endParaRPr lang="ru-RU" dirty="0" smtClean="0"/>
          </a:p>
          <a:p>
            <a:pPr algn="l"/>
            <a:endParaRPr lang="ru-RU" dirty="0"/>
          </a:p>
        </p:txBody>
      </p:sp>
      <p:sp>
        <p:nvSpPr>
          <p:cNvPr id="15" name="Подзаголовок 2"/>
          <p:cNvSpPr txBox="1">
            <a:spLocks/>
          </p:cNvSpPr>
          <p:nvPr/>
        </p:nvSpPr>
        <p:spPr>
          <a:xfrm>
            <a:off x="192284" y="5851016"/>
            <a:ext cx="6399443" cy="8654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dirty="0"/>
          </a:p>
        </p:txBody>
      </p:sp>
      <p:sp useBgFill="1">
        <p:nvSpPr>
          <p:cNvPr id="21" name="Скругленный прямоугольник 20"/>
          <p:cNvSpPr/>
          <p:nvPr/>
        </p:nvSpPr>
        <p:spPr>
          <a:xfrm rot="16200000">
            <a:off x="2992330" y="-2178998"/>
            <a:ext cx="1059543" cy="6689164"/>
          </a:xfrm>
          <a:prstGeom prst="roundRect">
            <a:avLst/>
          </a:prstGeom>
          <a:ln>
            <a:solidFill>
              <a:schemeClr val="accent3">
                <a:alpha val="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Наблюдение за эмоциональным состояние обучающего</a:t>
            </a:r>
          </a:p>
          <a:p>
            <a:pPr algn="ctr"/>
            <a:endParaRPr lang="ru-RU" dirty="0"/>
          </a:p>
        </p:txBody>
      </p:sp>
      <p:sp useBgFill="1">
        <p:nvSpPr>
          <p:cNvPr id="22" name="Скругленный прямоугольник 21"/>
          <p:cNvSpPr/>
          <p:nvPr/>
        </p:nvSpPr>
        <p:spPr>
          <a:xfrm rot="16200000">
            <a:off x="2955735" y="-907942"/>
            <a:ext cx="1132729" cy="6689164"/>
          </a:xfrm>
          <a:prstGeom prst="roundRect">
            <a:avLst/>
          </a:prstGeom>
          <a:ln>
            <a:solidFill>
              <a:schemeClr val="accent3">
                <a:alpha val="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Поддержка, в том числе от близкого детского окружения </a:t>
            </a:r>
          </a:p>
          <a:p>
            <a:pPr algn="ctr"/>
            <a:endParaRPr lang="ru-RU" dirty="0"/>
          </a:p>
        </p:txBody>
      </p:sp>
      <p:sp useBgFill="1">
        <p:nvSpPr>
          <p:cNvPr id="23" name="Скругленный прямоугольник 22"/>
          <p:cNvSpPr/>
          <p:nvPr/>
        </p:nvSpPr>
        <p:spPr>
          <a:xfrm rot="16200000">
            <a:off x="2955734" y="333627"/>
            <a:ext cx="1132729" cy="6689164"/>
          </a:xfrm>
          <a:prstGeom prst="roundRect">
            <a:avLst/>
          </a:prstGeom>
          <a:ln>
            <a:solidFill>
              <a:schemeClr val="accent3">
                <a:alpha val="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ru-RU" sz="3200" dirty="0">
                <a:solidFill>
                  <a:schemeClr val="tx1"/>
                </a:solidFill>
              </a:rPr>
              <a:t>Создание </a:t>
            </a:r>
            <a:r>
              <a:rPr lang="ru-RU" sz="3200" dirty="0" smtClean="0">
                <a:solidFill>
                  <a:schemeClr val="tx1"/>
                </a:solidFill>
              </a:rPr>
              <a:t>благоприятного </a:t>
            </a:r>
            <a:r>
              <a:rPr lang="ru-RU" sz="3200" dirty="0">
                <a:solidFill>
                  <a:schemeClr val="tx1"/>
                </a:solidFill>
              </a:rPr>
              <a:t>климата в классе </a:t>
            </a:r>
          </a:p>
          <a:p>
            <a:pPr algn="ctr"/>
            <a:endParaRPr lang="ru-RU" dirty="0"/>
          </a:p>
        </p:txBody>
      </p:sp>
      <p:sp useBgFill="1">
        <p:nvSpPr>
          <p:cNvPr id="24" name="Скругленный прямоугольник 23"/>
          <p:cNvSpPr/>
          <p:nvPr/>
        </p:nvSpPr>
        <p:spPr>
          <a:xfrm rot="16200000">
            <a:off x="2955733" y="1554943"/>
            <a:ext cx="1132729" cy="6689164"/>
          </a:xfrm>
          <a:prstGeom prst="roundRect">
            <a:avLst/>
          </a:prstGeom>
          <a:ln>
            <a:solidFill>
              <a:schemeClr val="accent3">
                <a:alpha val="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lvl="0" algn="ctr"/>
            <a:r>
              <a:rPr lang="ru-RU" sz="3200" dirty="0">
                <a:solidFill>
                  <a:prstClr val="black"/>
                </a:solidFill>
              </a:rPr>
              <a:t>Вовлечение в активную социальную деятельность</a:t>
            </a:r>
          </a:p>
          <a:p>
            <a:pPr algn="ctr"/>
            <a:endParaRPr lang="ru-RU" dirty="0"/>
          </a:p>
        </p:txBody>
      </p:sp>
      <p:sp useBgFill="1">
        <p:nvSpPr>
          <p:cNvPr id="26" name="Скругленный прямоугольник 25"/>
          <p:cNvSpPr/>
          <p:nvPr/>
        </p:nvSpPr>
        <p:spPr>
          <a:xfrm rot="16200000">
            <a:off x="2970962" y="2765517"/>
            <a:ext cx="1102271" cy="6689164"/>
          </a:xfrm>
          <a:prstGeom prst="roundRect">
            <a:avLst/>
          </a:prstGeom>
          <a:ln>
            <a:solidFill>
              <a:schemeClr val="accent3">
                <a:alpha val="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lvl="0" algn="ctr"/>
            <a:r>
              <a:rPr lang="ru-RU" sz="3200" dirty="0">
                <a:solidFill>
                  <a:prstClr val="black"/>
                </a:solidFill>
              </a:rPr>
              <a:t>Вовлечение в активную социальную деятельность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23675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1" grpId="0" animBg="1"/>
      <p:bldP spid="22" grpId="0" animBg="1"/>
      <p:bldP spid="23" grpId="0" animBg="1"/>
      <p:bldP spid="24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/>
              <a:t>Стоит отметить</a:t>
            </a:r>
            <a:endParaRPr lang="ru-RU" sz="6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680161"/>
            <a:ext cx="6404429" cy="4880295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Основная повод любого суицидального поведения – поиск решения любых проблем.</a:t>
            </a:r>
          </a:p>
          <a:p>
            <a:r>
              <a:rPr lang="ru-RU" dirty="0"/>
              <a:t>Механизмы, которые естественным образом помогают детям и взрослым успокаиваться, у подростков усугубляют психологическое состояние. Тревога усиливает тревогу. Грусть провоцирует еще большую грусть. </a:t>
            </a:r>
            <a:r>
              <a:rPr lang="ru-RU" dirty="0" smtClean="0"/>
              <a:t>И так </a:t>
            </a:r>
            <a:r>
              <a:rPr lang="ru-RU" dirty="0"/>
              <a:t>со многими другими эмоциями и </a:t>
            </a:r>
            <a:r>
              <a:rPr lang="ru-RU" dirty="0" smtClean="0"/>
              <a:t>чувствами.</a:t>
            </a:r>
            <a:endParaRPr lang="ru-RU" dirty="0"/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7706" y="754743"/>
            <a:ext cx="4121454" cy="5311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646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10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73667" y="463379"/>
            <a:ext cx="8915399" cy="226278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Профилактика «</a:t>
            </a:r>
            <a:r>
              <a:rPr lang="ru-RU" dirty="0" err="1" smtClean="0"/>
              <a:t>Аутоагрессивного</a:t>
            </a:r>
            <a:r>
              <a:rPr lang="ru-RU" dirty="0" smtClean="0"/>
              <a:t>» поведения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07178" y="5185152"/>
            <a:ext cx="3830595" cy="1672848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Подготовил: педагог-психолог центра  «Альтернатива»: Лосев Марк Евгеньевич 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062" y="0"/>
            <a:ext cx="12274062" cy="674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579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26254</TotalTime>
  <Words>550</Words>
  <Application>Microsoft Office PowerPoint</Application>
  <PresentationFormat>Широкоэкранный</PresentationFormat>
  <Paragraphs>63</Paragraphs>
  <Slides>10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 3</vt:lpstr>
      <vt:lpstr>Тема Office</vt:lpstr>
      <vt:lpstr>Профилактика суицидального поведения подростков  для педагогов ОУ</vt:lpstr>
      <vt:lpstr>Начнем с начала </vt:lpstr>
      <vt:lpstr>Причины суицидального поведения </vt:lpstr>
      <vt:lpstr>Первые симптомы суицидальных мыслей</vt:lpstr>
      <vt:lpstr>Маркеры суицидального поведения в разговоре с ребенком  </vt:lpstr>
      <vt:lpstr>Основные маркеры в сети:</vt:lpstr>
      <vt:lpstr>Алгоритм действий для педагогов в классе</vt:lpstr>
      <vt:lpstr>Стоит отметить</vt:lpstr>
      <vt:lpstr>Презентация PowerPoint</vt:lpstr>
      <vt:lpstr>Профилактика «Аутоагрессивного» поведения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Mark</dc:creator>
  <cp:lastModifiedBy>Mark</cp:lastModifiedBy>
  <cp:revision>78</cp:revision>
  <dcterms:created xsi:type="dcterms:W3CDTF">2025-01-27T05:39:41Z</dcterms:created>
  <dcterms:modified xsi:type="dcterms:W3CDTF">2025-09-01T04:26:27Z</dcterms:modified>
</cp:coreProperties>
</file>