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8" r:id="rId2"/>
    <p:sldId id="258" r:id="rId3"/>
    <p:sldId id="259" r:id="rId4"/>
    <p:sldId id="270" r:id="rId5"/>
    <p:sldId id="269" r:id="rId6"/>
    <p:sldId id="260" r:id="rId7"/>
    <p:sldId id="275" r:id="rId8"/>
    <p:sldId id="262" r:id="rId9"/>
    <p:sldId id="271" r:id="rId10"/>
    <p:sldId id="272" r:id="rId11"/>
    <p:sldId id="273" r:id="rId12"/>
    <p:sldId id="274" r:id="rId13"/>
    <p:sldId id="267" r:id="rId14"/>
    <p:sldId id="266" r:id="rId15"/>
    <p:sldId id="261" r:id="rId16"/>
    <p:sldId id="265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3330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AA022F5-9703-4B90-8B21-0C65ABD44F7E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63FFE7F-C917-439A-8026-3D301EB5CC2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541C1F1-A08D-408C-828C-5DFF929E3B24}" type="datetime1">
              <a:rPr lang="ru-RU" noProof="0" smtClean="0"/>
              <a:t>05.03.2024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EC0B30D-C07A-425B-A90C-BA7BEB191079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1870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2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45531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3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48404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6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80846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8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60823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9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0370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10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4534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11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635138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13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66531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14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81915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15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05190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EC0B30D-C07A-425B-A90C-BA7BEB191079}" type="slidenum">
              <a:rPr lang="ru-RU" noProof="0" smtClean="0"/>
              <a:t>16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5507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6B30942-AF54-4C43-B596-0C50C99B8721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rtlCol="0" anchor="b">
            <a:normAutofit/>
          </a:bodyPr>
          <a:lstStyle>
            <a:lvl1pPr rtl="0">
              <a:defRPr sz="48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C2F214E-7C63-48DE-8A97-7C10AE756013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5BAC24-0F4C-4972-B608-4468E9B3B8B9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12DAB0-1689-47C6-B468-472EFBE3E427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416D4A-7D3C-4EDC-9E62-93A6D001134D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00B32A-A506-4EC1-9ACB-B65F7A3BE5FC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rtlCol="0" anchor="b">
            <a:normAutofit/>
          </a:bodyPr>
          <a:lstStyle>
            <a:lvl1pPr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829B01-D91F-4418-A7A8-E692214653FD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13FBEF-9622-4E6F-91AD-1A84854E32E7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166EC540-81EE-43C0-909D-5BD43B41EC30}" type="datetime1">
              <a:rPr lang="ru-RU" smtClean="0"/>
              <a:t>05.03.2024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11011" y="1552073"/>
            <a:ext cx="6641432" cy="1989220"/>
          </a:xfrm>
        </p:spPr>
        <p:txBody>
          <a:bodyPr rtlCol="0">
            <a:noAutofit/>
          </a:bodyPr>
          <a:lstStyle/>
          <a:p>
            <a: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Я рада видеть каждого из вас</a:t>
            </a:r>
            <a:r>
              <a:rPr lang="ru-RU" sz="3600" i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И пусть весна прохладой в окна дышит,</a:t>
            </a:r>
            <a:b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Нам будет здесь уютно, ведь наш класс,</a:t>
            </a:r>
            <a:b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600" i="1" dirty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Друг друга любит, чувствует и слышит.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25979" y="5001880"/>
            <a:ext cx="8686800" cy="845467"/>
          </a:xfrm>
        </p:spPr>
        <p:txBody>
          <a:bodyPr rtlCol="0">
            <a:noAutofit/>
          </a:bodyPr>
          <a:lstStyle/>
          <a:p>
            <a:pPr rtl="0"/>
            <a:r>
              <a:rPr lang="ru-RU" sz="2800" dirty="0" smtClean="0"/>
              <a:t>Урок обобщения </a:t>
            </a:r>
          </a:p>
          <a:p>
            <a:pPr rtl="0"/>
            <a:r>
              <a:rPr lang="ru-RU" sz="2800" dirty="0" smtClean="0"/>
              <a:t>и систематизации знаний</a:t>
            </a:r>
          </a:p>
          <a:p>
            <a:pPr rtl="0"/>
            <a:endParaRPr lang="ru-RU" sz="2800" dirty="0" smtClean="0"/>
          </a:p>
          <a:p>
            <a:pPr rtl="0"/>
            <a:r>
              <a:rPr lang="ru-RU" sz="2800" dirty="0" smtClean="0"/>
              <a:t>Учитель: </a:t>
            </a:r>
            <a:r>
              <a:rPr lang="ru-RU" sz="2800" dirty="0" err="1" smtClean="0"/>
              <a:t>Вакатова</a:t>
            </a:r>
            <a:r>
              <a:rPr lang="ru-RU" sz="2800" dirty="0" smtClean="0"/>
              <a:t> Ирина Владимировна</a:t>
            </a:r>
            <a:endParaRPr lang="ru-RU" sz="2800" dirty="0"/>
          </a:p>
        </p:txBody>
      </p:sp>
      <p:pic>
        <p:nvPicPr>
          <p:cNvPr id="1028" name="Picture 4" descr="В московских парках распустилась верба - Рамблер/ново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28022" y="948892"/>
            <a:ext cx="6575398" cy="493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7104" y="688133"/>
            <a:ext cx="8221287" cy="5329990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Числа живут на различных предметах: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В календарях и трамвайных билетах,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На циферблатах часов, на домах,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Прячутся числа в книжных томах,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И в магазине, и в телефоне,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И на машине, и на вагоне...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Числа повсюду, числа кругом. 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200" b="1" i="1" dirty="0">
                <a:solidFill>
                  <a:schemeClr val="tx2"/>
                </a:solidFill>
              </a:rPr>
              <a:t>Мы их поищем и сразу найдём.</a:t>
            </a:r>
            <a:endParaRPr lang="ru-RU" sz="3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1028" name="Picture 4" descr="https://img.ttransport.ru/photo/07/61/761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57" y="2136370"/>
            <a:ext cx="1682392" cy="26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un9-54.userapi.com/impg/3mtxYDgJmCrNCtMxNWHvSCK6JbtbYYHGH8kkoQ/8Ui1Kg2rqPA.jpg?size=800x528&amp;quality=96&amp;sign=a3864bacb98c581251f665e393092a43&amp;c_uniq_tag=4XBSpbbmZQkTuWXpuN3ZRCf8efhKA6wHZKH3jgsXAyA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94" y="642369"/>
            <a:ext cx="3269269" cy="174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dn1.ozone.ru/multimedia/10191099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229" y="2685687"/>
            <a:ext cx="1851370" cy="176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regnum.ru/uploads/pictures/news/2021/03/19/regnum_picture_1616152879798190_norm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19" y="4447574"/>
            <a:ext cx="3066870" cy="204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53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58589" y="370135"/>
            <a:ext cx="7189278" cy="563396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 smtClean="0"/>
              <a:t>Блиц- опрос (устный счёт)</a:t>
            </a:r>
            <a:endParaRPr lang="ru-RU" dirty="0"/>
          </a:p>
        </p:txBody>
      </p:sp>
      <p:sp>
        <p:nvSpPr>
          <p:cNvPr id="5" name="Подзаголовок 2"/>
          <p:cNvSpPr>
            <a:spLocks noGrp="1"/>
          </p:cNvSpPr>
          <p:nvPr>
            <p:ph idx="1"/>
          </p:nvPr>
        </p:nvSpPr>
        <p:spPr>
          <a:xfrm>
            <a:off x="3258589" y="1126959"/>
            <a:ext cx="7738274" cy="5241758"/>
          </a:xfrm>
        </p:spPr>
        <p:txBody>
          <a:bodyPr>
            <a:normAutofit fontScale="77500" lnSpcReduction="20000"/>
          </a:bodyPr>
          <a:lstStyle/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(- 2) </a:t>
            </a:r>
            <a:r>
              <a:rPr lang="en-US" altLang="ru-RU" sz="35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 (- 1) </a:t>
            </a:r>
            <a:r>
              <a:rPr lang="en-US" altLang="ru-RU" sz="35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 (- 4);</a:t>
            </a:r>
          </a:p>
          <a:p>
            <a:pPr marL="0" indent="357188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 </a:t>
            </a:r>
            <a:r>
              <a:rPr lang="ru-RU" altLang="ru-RU" sz="3500" b="1" dirty="0">
                <a:solidFill>
                  <a:schemeClr val="tx2"/>
                </a:solidFill>
              </a:rPr>
              <a:t>Что меньше: 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5,08 </a:t>
            </a:r>
            <a:r>
              <a:rPr lang="ru-RU" altLang="ru-RU" sz="3500" b="1" dirty="0">
                <a:solidFill>
                  <a:schemeClr val="tx2"/>
                </a:solidFill>
              </a:rPr>
              <a:t>или 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 5,8;</a:t>
            </a: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12 – 15;</a:t>
            </a: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Что меньше: - 10,3 или – 10,03;</a:t>
            </a: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Корни уравнения </a:t>
            </a:r>
            <a:r>
              <a:rPr lang="en-US" altLang="ru-RU" sz="3500" b="1" dirty="0" smtClean="0">
                <a:solidFill>
                  <a:schemeClr val="tx2"/>
                </a:solidFill>
              </a:rPr>
              <a:t>|x|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=5;</a:t>
            </a:r>
          </a:p>
          <a:p>
            <a:pPr marL="0" indent="357188" eaLnBrk="1" hangingPunct="1">
              <a:buFontTx/>
              <a:buAutoNum type="arabicPeriod"/>
            </a:pPr>
            <a:r>
              <a:rPr lang="en-US" altLang="ru-RU" sz="3500" b="1" dirty="0" smtClean="0">
                <a:solidFill>
                  <a:schemeClr val="tx2"/>
                </a:solidFill>
              </a:rPr>
              <a:t>| -8 | - | -5 |</a:t>
            </a:r>
            <a:r>
              <a:rPr lang="ru-RU" altLang="ru-RU" sz="3500" b="1" dirty="0" smtClean="0">
                <a:solidFill>
                  <a:schemeClr val="tx2"/>
                </a:solidFill>
              </a:rPr>
              <a:t>;</a:t>
            </a: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На какое число нельзя делить?</a:t>
            </a:r>
          </a:p>
          <a:p>
            <a:pPr marL="0" indent="357188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-13</a:t>
            </a:r>
            <a:r>
              <a:rPr lang="en-US" altLang="ru-RU" sz="3500" b="1" dirty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  <a:r>
              <a:rPr lang="en-US" altLang="ru-RU" sz="35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35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(-0,2)</a:t>
            </a:r>
            <a:r>
              <a:rPr lang="ru-RU" altLang="ru-RU" sz="3500" b="1" dirty="0">
                <a:solidFill>
                  <a:schemeClr val="tx2"/>
                </a:solidFill>
              </a:rPr>
              <a:t> ;</a:t>
            </a:r>
            <a:endParaRPr lang="ru-RU" altLang="ru-RU" sz="3500" b="1" dirty="0" smtClean="0">
              <a:solidFill>
                <a:schemeClr val="tx2"/>
              </a:solidFill>
            </a:endParaRP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Наименьшее натуральное число?</a:t>
            </a:r>
          </a:p>
          <a:p>
            <a:pPr marL="0" indent="357188" eaLnBrk="1" hangingPunct="1">
              <a:buFontTx/>
              <a:buAutoNum type="arabicPeriod"/>
            </a:pPr>
            <a:r>
              <a:rPr lang="ru-RU" altLang="ru-RU" sz="3500" b="1" dirty="0" smtClean="0">
                <a:solidFill>
                  <a:schemeClr val="tx2"/>
                </a:solidFill>
              </a:rPr>
              <a:t> -10-(-8).</a:t>
            </a:r>
          </a:p>
          <a:p>
            <a:pPr marL="0" indent="357188" eaLnBrk="1" hangingPunct="1">
              <a:buFontTx/>
              <a:buAutoNum type="arabicPeriod"/>
            </a:pPr>
            <a:endParaRPr lang="ru-RU" altLang="ru-RU" sz="3500" b="1" dirty="0" smtClean="0">
              <a:solidFill>
                <a:schemeClr val="tx2"/>
              </a:solidFill>
            </a:endParaRPr>
          </a:p>
          <a:p>
            <a:pPr marL="0" indent="357188" eaLnBrk="1" hangingPunct="1">
              <a:buFontTx/>
              <a:buAutoNum type="arabicPeriod"/>
            </a:pPr>
            <a:endParaRPr lang="ru-RU" altLang="ru-RU" sz="3500" b="1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73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239975" y="1567562"/>
            <a:ext cx="5678904" cy="32622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dirty="0" smtClean="0"/>
              <a:t>Все арифметические действия с положительными и отрицательными числами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387642" y="409074"/>
            <a:ext cx="31282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</a:rPr>
              <a:t>Тема нашего урока:</a:t>
            </a:r>
            <a:endParaRPr lang="ru-RU" sz="2800" dirty="0">
              <a:solidFill>
                <a:schemeClr val="tx2"/>
              </a:solidFill>
            </a:endParaRPr>
          </a:p>
        </p:txBody>
      </p:sp>
      <p:pic>
        <p:nvPicPr>
          <p:cNvPr id="2050" name="Picture 2" descr="Кто придумал отрицательные числа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01" y="1931071"/>
            <a:ext cx="3951204" cy="395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60609" y="5247750"/>
            <a:ext cx="61008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Лучше</a:t>
            </a:r>
            <a:r>
              <a:rPr lang="ru-RU" dirty="0"/>
              <a:t> </a:t>
            </a:r>
            <a:r>
              <a:rPr lang="ru-RU" b="1" dirty="0"/>
              <a:t>усваиваются</a:t>
            </a:r>
            <a:r>
              <a:rPr lang="ru-RU" dirty="0"/>
              <a:t> </a:t>
            </a:r>
            <a:r>
              <a:rPr lang="ru-RU" b="1" dirty="0"/>
              <a:t>те</a:t>
            </a:r>
            <a:r>
              <a:rPr lang="ru-RU" dirty="0"/>
              <a:t> </a:t>
            </a:r>
            <a:r>
              <a:rPr lang="ru-RU" b="1" dirty="0"/>
              <a:t>знания</a:t>
            </a:r>
            <a:r>
              <a:rPr lang="ru-RU" dirty="0"/>
              <a:t>, </a:t>
            </a:r>
            <a:endParaRPr lang="ru-RU" dirty="0" smtClean="0"/>
          </a:p>
          <a:p>
            <a:r>
              <a:rPr lang="ru-RU" b="1" dirty="0" smtClean="0"/>
              <a:t>которые</a:t>
            </a:r>
            <a:r>
              <a:rPr lang="ru-RU" dirty="0"/>
              <a:t> </a:t>
            </a:r>
            <a:r>
              <a:rPr lang="ru-RU" b="1" dirty="0"/>
              <a:t>поглощаются</a:t>
            </a:r>
            <a:r>
              <a:rPr lang="ru-RU" dirty="0"/>
              <a:t> </a:t>
            </a:r>
            <a:r>
              <a:rPr lang="ru-RU" b="1" dirty="0"/>
              <a:t>с</a:t>
            </a:r>
            <a:r>
              <a:rPr lang="ru-RU" dirty="0"/>
              <a:t> </a:t>
            </a:r>
            <a:r>
              <a:rPr lang="ru-RU" b="1" dirty="0"/>
              <a:t>аппетитом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(А</a:t>
            </a:r>
            <a:r>
              <a:rPr lang="ru-RU" dirty="0"/>
              <a:t>. </a:t>
            </a:r>
            <a:r>
              <a:rPr lang="ru-RU" dirty="0" smtClean="0"/>
              <a:t>Франс).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8151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032" y="229124"/>
            <a:ext cx="10058400" cy="1188720"/>
          </a:xfrm>
        </p:spPr>
        <p:txBody>
          <a:bodyPr/>
          <a:lstStyle/>
          <a:p>
            <a:r>
              <a:rPr lang="ru-RU" dirty="0" smtClean="0"/>
              <a:t>Правила сложения и вычитания в Древней Индии: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410" y="1487906"/>
            <a:ext cx="9384632" cy="4267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tx2"/>
                </a:solidFill>
              </a:rPr>
              <a:t>«Сумма двух имуществ есть имущество</a:t>
            </a:r>
            <a:r>
              <a:rPr lang="ru-RU" sz="3600" dirty="0" smtClean="0">
                <a:solidFill>
                  <a:schemeClr val="tx2"/>
                </a:solidFill>
              </a:rPr>
              <a:t>». 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«</a:t>
            </a:r>
            <a:r>
              <a:rPr lang="ru-RU" sz="3600" dirty="0">
                <a:solidFill>
                  <a:schemeClr val="tx2"/>
                </a:solidFill>
              </a:rPr>
              <a:t>Сумма двух долгов есть долг».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«</a:t>
            </a:r>
            <a:r>
              <a:rPr lang="ru-RU" sz="3600" dirty="0">
                <a:solidFill>
                  <a:schemeClr val="tx2"/>
                </a:solidFill>
              </a:rPr>
              <a:t>Сумма имущества и долга равна их разности».</a:t>
            </a:r>
          </a:p>
          <a:p>
            <a:pPr marL="0" indent="0">
              <a:buNone/>
            </a:pPr>
            <a:endParaRPr lang="ru-RU" sz="36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«</a:t>
            </a:r>
            <a:r>
              <a:rPr lang="ru-RU" sz="3600" dirty="0">
                <a:solidFill>
                  <a:schemeClr val="tx2"/>
                </a:solidFill>
              </a:rPr>
              <a:t>Произведение двух имуществ или двух долгов </a:t>
            </a:r>
            <a:endParaRPr lang="ru-RU" sz="36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есть </a:t>
            </a:r>
            <a:r>
              <a:rPr lang="ru-RU" sz="3600" dirty="0">
                <a:solidFill>
                  <a:schemeClr val="tx2"/>
                </a:solidFill>
              </a:rPr>
              <a:t>имущество</a:t>
            </a:r>
            <a:r>
              <a:rPr lang="ru-RU" sz="3600" dirty="0" smtClean="0">
                <a:solidFill>
                  <a:schemeClr val="tx2"/>
                </a:solidFill>
              </a:rPr>
              <a:t>».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«Произведение имущества и долга есть долг».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79608" y="1413004"/>
            <a:ext cx="20883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(+)+(+)=(+)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583345" y="1978547"/>
            <a:ext cx="18362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(-)+(-)=(-)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738819" y="2489985"/>
            <a:ext cx="254739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rgbClr val="FF0000"/>
                </a:solidFill>
              </a:rPr>
              <a:t>(+)</a:t>
            </a:r>
            <a:r>
              <a:rPr lang="ru-RU" sz="2400" b="1" dirty="0" smtClean="0">
                <a:solidFill>
                  <a:srgbClr val="FF0000"/>
                </a:solidFill>
              </a:rPr>
              <a:t>+(-)=(+)</a:t>
            </a:r>
          </a:p>
          <a:p>
            <a:r>
              <a:rPr lang="ru-RU" sz="3400" b="1" dirty="0" smtClean="0">
                <a:solidFill>
                  <a:srgbClr val="FF0000"/>
                </a:solidFill>
              </a:rPr>
              <a:t>(-)</a:t>
            </a:r>
            <a:r>
              <a:rPr lang="ru-RU" sz="2400" b="1" dirty="0" smtClean="0">
                <a:solidFill>
                  <a:srgbClr val="FF0000"/>
                </a:solidFill>
              </a:rPr>
              <a:t>+(+)=(-)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14440" y="4109893"/>
            <a:ext cx="2268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(+)</a:t>
            </a:r>
            <a:r>
              <a:rPr lang="en-US" altLang="ru-RU" sz="2400" b="1" dirty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  <a:r>
              <a:rPr lang="en-US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(+)= (+)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 (-)</a:t>
            </a:r>
            <a:r>
              <a:rPr lang="en-US" altLang="ru-RU" sz="24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  <a:r>
              <a:rPr lang="en-US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(-) = (+)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933742" y="5409260"/>
            <a:ext cx="22030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(+)</a:t>
            </a:r>
            <a:r>
              <a:rPr lang="en-US" altLang="ru-RU" sz="2400" b="1" dirty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  <a:r>
              <a:rPr lang="en-US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( - )=( - )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( - )</a:t>
            </a:r>
            <a:r>
              <a:rPr lang="en-US" altLang="ru-RU" sz="24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 </a:t>
            </a:r>
            <a:r>
              <a:rPr lang="en-US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·</a:t>
            </a:r>
            <a:r>
              <a:rPr lang="ru-RU" altLang="ru-RU" sz="2400" b="1" dirty="0" smtClean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(+)=( - )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10" name="AutoShape 6" descr="Из истории золотых монет от начала веков до наших дней | Ликбез инвестора |  Золотой Запа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0" name="Picture 10" descr="https://avatars.dzeninfra.ru/get-zen_doc/1923220/pub_5d7ac80cc05c7100ad8cf179_5d7ac81ffc69ab0117821f29/scale_120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" b="18819"/>
          <a:stretch/>
        </p:blipFill>
        <p:spPr bwMode="auto">
          <a:xfrm>
            <a:off x="9500954" y="5187141"/>
            <a:ext cx="2482245" cy="148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07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4801" y="376736"/>
            <a:ext cx="7848600" cy="1420541"/>
          </a:xfrm>
        </p:spPr>
        <p:txBody>
          <a:bodyPr rtlCol="0">
            <a:noAutofit/>
          </a:bodyPr>
          <a:lstStyle/>
          <a:p>
            <a:pPr rtl="0"/>
            <a:r>
              <a:rPr lang="ru-RU" sz="4400" dirty="0" smtClean="0"/>
              <a:t>1. Найди и исправь ошибки в вычислениях:</a:t>
            </a:r>
            <a:endParaRPr lang="ru-RU" sz="4400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942717" y="1884947"/>
            <a:ext cx="3910012" cy="4333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58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544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830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402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15+</a:t>
            </a:r>
            <a:r>
              <a:rPr lang="en-US" sz="3600" dirty="0" smtClean="0">
                <a:solidFill>
                  <a:schemeClr val="tx2"/>
                </a:solidFill>
              </a:rPr>
              <a:t>(-8)=2</a:t>
            </a:r>
            <a:r>
              <a:rPr lang="ru-RU" sz="3600" dirty="0" smtClean="0">
                <a:solidFill>
                  <a:schemeClr val="tx2"/>
                </a:solidFill>
              </a:rPr>
              <a:t>3</a:t>
            </a:r>
            <a:endParaRPr lang="en-US" sz="36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2</a:t>
            </a:r>
            <a:r>
              <a:rPr lang="ru-RU" sz="3600" dirty="0" smtClean="0">
                <a:solidFill>
                  <a:schemeClr val="tx2"/>
                </a:solidFill>
              </a:rPr>
              <a:t>1</a:t>
            </a:r>
            <a:r>
              <a:rPr lang="en-US" sz="3600" dirty="0" smtClean="0">
                <a:solidFill>
                  <a:schemeClr val="tx2"/>
                </a:solidFill>
              </a:rPr>
              <a:t>-(-12)=-</a:t>
            </a:r>
            <a:r>
              <a:rPr lang="ru-RU" sz="3600" dirty="0" smtClean="0">
                <a:solidFill>
                  <a:schemeClr val="tx2"/>
                </a:solidFill>
              </a:rPr>
              <a:t>9</a:t>
            </a:r>
            <a:endParaRPr lang="en-US" sz="36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-20</a:t>
            </a:r>
            <a:r>
              <a:rPr lang="ru-RU" sz="3600" dirty="0" smtClean="0">
                <a:solidFill>
                  <a:schemeClr val="tx2"/>
                </a:solidFill>
                <a:cs typeface="Arial" charset="0"/>
              </a:rPr>
              <a:t>∙(-0,1)=200</a:t>
            </a:r>
          </a:p>
          <a:p>
            <a:pPr>
              <a:buFont typeface="Wingdings" pitchFamily="2" charset="2"/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-42:(-3)</a:t>
            </a:r>
            <a:r>
              <a:rPr lang="en-US" sz="3600" dirty="0" smtClean="0">
                <a:solidFill>
                  <a:schemeClr val="tx2"/>
                </a:solidFill>
              </a:rPr>
              <a:t>=</a:t>
            </a:r>
            <a:r>
              <a:rPr lang="ru-RU" sz="3600" dirty="0" smtClean="0">
                <a:solidFill>
                  <a:schemeClr val="tx2"/>
                </a:solidFill>
              </a:rPr>
              <a:t>-</a:t>
            </a:r>
            <a:r>
              <a:rPr lang="en-US" sz="3600" dirty="0" smtClean="0">
                <a:solidFill>
                  <a:schemeClr val="tx2"/>
                </a:solidFill>
              </a:rPr>
              <a:t>1</a:t>
            </a:r>
            <a:r>
              <a:rPr lang="ru-RU" sz="3600" dirty="0" smtClean="0">
                <a:solidFill>
                  <a:schemeClr val="tx2"/>
                </a:solidFill>
              </a:rPr>
              <a:t>4</a:t>
            </a:r>
            <a:endParaRPr lang="en-US" sz="36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-</a:t>
            </a:r>
            <a:r>
              <a:rPr lang="ru-RU" sz="3600" dirty="0" smtClean="0">
                <a:solidFill>
                  <a:schemeClr val="tx2"/>
                </a:solidFill>
              </a:rPr>
              <a:t>56</a:t>
            </a:r>
            <a:r>
              <a:rPr lang="en-US" sz="3600" dirty="0" smtClean="0">
                <a:solidFill>
                  <a:schemeClr val="tx2"/>
                </a:solidFill>
              </a:rPr>
              <a:t>+(-1</a:t>
            </a:r>
            <a:r>
              <a:rPr lang="ru-RU" sz="3600" dirty="0" smtClean="0">
                <a:solidFill>
                  <a:schemeClr val="tx2"/>
                </a:solidFill>
              </a:rPr>
              <a:t>7</a:t>
            </a:r>
            <a:r>
              <a:rPr lang="en-US" sz="3600" dirty="0" smtClean="0">
                <a:solidFill>
                  <a:schemeClr val="tx2"/>
                </a:solidFill>
              </a:rPr>
              <a:t>)=</a:t>
            </a:r>
            <a:r>
              <a:rPr lang="ru-RU" sz="3600" dirty="0" smtClean="0">
                <a:solidFill>
                  <a:schemeClr val="tx2"/>
                </a:solidFill>
              </a:rPr>
              <a:t>-73</a:t>
            </a:r>
            <a:endParaRPr lang="en-US" sz="3600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-1</a:t>
            </a:r>
            <a:r>
              <a:rPr lang="ru-RU" sz="3600" dirty="0" smtClean="0">
                <a:solidFill>
                  <a:schemeClr val="tx2"/>
                </a:solidFill>
              </a:rPr>
              <a:t>9</a:t>
            </a:r>
            <a:r>
              <a:rPr lang="en-US" sz="3600" dirty="0" smtClean="0">
                <a:solidFill>
                  <a:schemeClr val="tx2"/>
                </a:solidFill>
              </a:rPr>
              <a:t>-(-9)=-</a:t>
            </a:r>
            <a:r>
              <a:rPr lang="ru-RU" sz="3600" dirty="0" smtClean="0">
                <a:solidFill>
                  <a:schemeClr val="tx2"/>
                </a:solidFill>
              </a:rPr>
              <a:t>28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355378" y="1884947"/>
            <a:ext cx="3210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3600" dirty="0">
                <a:solidFill>
                  <a:schemeClr val="tx2"/>
                </a:solidFill>
              </a:rPr>
              <a:t>15+</a:t>
            </a:r>
            <a:r>
              <a:rPr lang="en-US" sz="3600" dirty="0">
                <a:solidFill>
                  <a:schemeClr val="tx2"/>
                </a:solidFill>
              </a:rPr>
              <a:t>(-8</a:t>
            </a:r>
            <a:r>
              <a:rPr lang="en-US" sz="3600" dirty="0" smtClean="0">
                <a:solidFill>
                  <a:schemeClr val="tx2"/>
                </a:solidFill>
              </a:rPr>
              <a:t>)=</a:t>
            </a:r>
            <a:r>
              <a:rPr lang="ru-RU" sz="3600" dirty="0">
                <a:solidFill>
                  <a:schemeClr val="tx2"/>
                </a:solidFill>
              </a:rPr>
              <a:t>7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55378" y="2510547"/>
            <a:ext cx="2819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3600" dirty="0" smtClean="0">
                <a:solidFill>
                  <a:schemeClr val="tx2"/>
                </a:solidFill>
              </a:rPr>
              <a:t>2</a:t>
            </a:r>
            <a:r>
              <a:rPr lang="ru-RU" sz="3600" dirty="0" smtClean="0">
                <a:solidFill>
                  <a:schemeClr val="tx2"/>
                </a:solidFill>
              </a:rPr>
              <a:t>1</a:t>
            </a:r>
            <a:r>
              <a:rPr lang="en-US" sz="3600" dirty="0" smtClean="0">
                <a:solidFill>
                  <a:schemeClr val="tx2"/>
                </a:solidFill>
              </a:rPr>
              <a:t>-</a:t>
            </a:r>
            <a:r>
              <a:rPr lang="en-US" sz="3600" dirty="0">
                <a:solidFill>
                  <a:schemeClr val="tx2"/>
                </a:solidFill>
              </a:rPr>
              <a:t>(-12</a:t>
            </a:r>
            <a:r>
              <a:rPr lang="en-US" sz="3600" dirty="0" smtClean="0">
                <a:solidFill>
                  <a:schemeClr val="tx2"/>
                </a:solidFill>
              </a:rPr>
              <a:t>)=</a:t>
            </a:r>
            <a:r>
              <a:rPr lang="ru-RU" sz="3600" dirty="0" smtClean="0">
                <a:solidFill>
                  <a:schemeClr val="tx2"/>
                </a:solidFill>
              </a:rPr>
              <a:t>33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55378" y="3162878"/>
            <a:ext cx="2582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3600" dirty="0">
                <a:solidFill>
                  <a:schemeClr val="tx2"/>
                </a:solidFill>
              </a:rPr>
              <a:t>-20</a:t>
            </a:r>
            <a:r>
              <a:rPr lang="ru-RU" sz="3600" dirty="0">
                <a:solidFill>
                  <a:schemeClr val="tx2"/>
                </a:solidFill>
                <a:cs typeface="Arial" charset="0"/>
              </a:rPr>
              <a:t>∙(-0,1</a:t>
            </a:r>
            <a:r>
              <a:rPr lang="ru-RU" sz="3600" dirty="0" smtClean="0">
                <a:solidFill>
                  <a:schemeClr val="tx2"/>
                </a:solidFill>
                <a:cs typeface="Arial" charset="0"/>
              </a:rPr>
              <a:t>)=2</a:t>
            </a:r>
            <a:endParaRPr lang="ru-RU" sz="3600" dirty="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355378" y="3850209"/>
            <a:ext cx="2496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3600" dirty="0">
                <a:solidFill>
                  <a:schemeClr val="tx2"/>
                </a:solidFill>
              </a:rPr>
              <a:t>-42:(-3)</a:t>
            </a:r>
            <a:r>
              <a:rPr lang="en-US" sz="3600" dirty="0" smtClean="0">
                <a:solidFill>
                  <a:schemeClr val="tx2"/>
                </a:solidFill>
              </a:rPr>
              <a:t>=1</a:t>
            </a:r>
            <a:r>
              <a:rPr lang="ru-RU" sz="3600" dirty="0">
                <a:solidFill>
                  <a:schemeClr val="tx2"/>
                </a:solidFill>
              </a:rPr>
              <a:t>4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535230" y="4504310"/>
            <a:ext cx="14253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верно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355378" y="5316332"/>
            <a:ext cx="26821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3600" dirty="0">
                <a:solidFill>
                  <a:schemeClr val="tx2"/>
                </a:solidFill>
              </a:rPr>
              <a:t>-</a:t>
            </a:r>
            <a:r>
              <a:rPr lang="en-US" sz="3600" dirty="0" smtClean="0">
                <a:solidFill>
                  <a:schemeClr val="tx2"/>
                </a:solidFill>
              </a:rPr>
              <a:t>1</a:t>
            </a:r>
            <a:r>
              <a:rPr lang="ru-RU" sz="3600" dirty="0" smtClean="0">
                <a:solidFill>
                  <a:schemeClr val="tx2"/>
                </a:solidFill>
              </a:rPr>
              <a:t>9</a:t>
            </a:r>
            <a:r>
              <a:rPr lang="en-US" sz="3600" dirty="0" smtClean="0">
                <a:solidFill>
                  <a:schemeClr val="tx2"/>
                </a:solidFill>
              </a:rPr>
              <a:t>-</a:t>
            </a:r>
            <a:r>
              <a:rPr lang="en-US" sz="3600" dirty="0">
                <a:solidFill>
                  <a:schemeClr val="tx2"/>
                </a:solidFill>
              </a:rPr>
              <a:t>(-9</a:t>
            </a:r>
            <a:r>
              <a:rPr lang="en-US" sz="3600" dirty="0" smtClean="0">
                <a:solidFill>
                  <a:schemeClr val="tx2"/>
                </a:solidFill>
              </a:rPr>
              <a:t>)=-</a:t>
            </a:r>
            <a:r>
              <a:rPr lang="ru-RU" sz="3600" dirty="0" smtClean="0">
                <a:solidFill>
                  <a:schemeClr val="tx2"/>
                </a:solidFill>
              </a:rPr>
              <a:t>10</a:t>
            </a:r>
            <a:endParaRPr lang="ru-RU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78774" y="1072658"/>
            <a:ext cx="9991899" cy="4422977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Учитель </a:t>
            </a:r>
            <a:r>
              <a:rPr lang="ru-RU" sz="3600" dirty="0">
                <a:solidFill>
                  <a:schemeClr val="tx2"/>
                </a:solidFill>
              </a:rPr>
              <a:t>Незнайке задал задачу</a:t>
            </a:r>
            <a:r>
              <a:rPr lang="ru-RU" sz="3600" dirty="0" smtClean="0">
                <a:solidFill>
                  <a:schemeClr val="tx2"/>
                </a:solidFill>
              </a:rPr>
              <a:t>:</a:t>
            </a:r>
          </a:p>
          <a:p>
            <a:pPr marL="0" lvl="0" indent="0">
              <a:buNone/>
            </a:pPr>
            <a:r>
              <a:rPr lang="ru-RU" sz="3600" dirty="0" smtClean="0">
                <a:solidFill>
                  <a:schemeClr val="tx2"/>
                </a:solidFill>
              </a:rPr>
              <a:t> </a:t>
            </a:r>
            <a:r>
              <a:rPr lang="ru-RU" sz="3600" dirty="0">
                <a:solidFill>
                  <a:schemeClr val="tx2"/>
                </a:solidFill>
              </a:rPr>
              <a:t>«Найти сумму всех целых чисел от - 499 до 501». Незнайка как обычно сел за работу, и складывал все числа подряд. Однако дело шло медленно.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2"/>
                </a:solidFill>
              </a:rPr>
              <a:t>Тогда на помощь ему пришли мама, папа, бабушка. </a:t>
            </a:r>
            <a:r>
              <a:rPr lang="ru-RU" sz="3600" dirty="0" smtClean="0">
                <a:solidFill>
                  <a:schemeClr val="tx2"/>
                </a:solidFill>
              </a:rPr>
              <a:t>Вычислять устали…</a:t>
            </a:r>
            <a:endParaRPr lang="ru-RU" sz="36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chemeClr val="tx2"/>
                </a:solidFill>
              </a:rPr>
              <a:t>А вы, ребята, как бы решили такое задание?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73433" y="357445"/>
            <a:ext cx="6802582" cy="715213"/>
          </a:xfrm>
        </p:spPr>
        <p:txBody>
          <a:bodyPr rtlCol="0">
            <a:noAutofit/>
          </a:bodyPr>
          <a:lstStyle/>
          <a:p>
            <a:pPr rtl="0"/>
            <a:r>
              <a:rPr lang="ru-RU" sz="4400" dirty="0"/>
              <a:t>2</a:t>
            </a:r>
            <a:r>
              <a:rPr lang="ru-RU" sz="4400" dirty="0" smtClean="0"/>
              <a:t>. Решите задачу: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8686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5098" y="3959776"/>
            <a:ext cx="4322618" cy="700717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9800" dirty="0" smtClean="0"/>
              <a:t>1марта</a:t>
            </a:r>
            <a:r>
              <a:rPr lang="ru-RU" dirty="0" smtClean="0"/>
              <a:t>- </a:t>
            </a:r>
            <a:br>
              <a:rPr lang="ru-RU" dirty="0" smtClean="0"/>
            </a:br>
            <a:r>
              <a:rPr lang="ru-RU" dirty="0" smtClean="0"/>
              <a:t>Приход Весны</a:t>
            </a:r>
            <a:endParaRPr lang="ru-RU" dirty="0"/>
          </a:p>
        </p:txBody>
      </p:sp>
      <p:pic>
        <p:nvPicPr>
          <p:cNvPr id="4" name="Picture 2" descr="Подснежник: описание и значение цветка блог интернет-магазин АртФлор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716" y="2152679"/>
            <a:ext cx="6228529" cy="415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Заголовок 1"/>
              <p:cNvSpPr txBox="1">
                <a:spLocks/>
              </p:cNvSpPr>
              <p:nvPr/>
            </p:nvSpPr>
            <p:spPr>
              <a:xfrm>
                <a:off x="4117848" y="1114928"/>
                <a:ext cx="3758826" cy="700717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800" kern="1200">
                    <a:solidFill>
                      <a:schemeClr val="accent1">
                        <a:lumMod val="75000"/>
                      </a:schemeClr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14:m>
                  <m:oMath xmlns:m="http://schemas.openxmlformats.org/officeDocument/2006/math">
                    <m:sSup>
                      <m:sSupPr>
                        <m:ctrlPr>
                          <a:rPr lang="pt-BR" sz="6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pt-BR" sz="66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66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ru-RU" sz="6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ru-RU" sz="6600" dirty="0" smtClean="0"/>
                  <a:t>=</a:t>
                </a:r>
                <a:endParaRPr lang="ru-RU" sz="6600" dirty="0"/>
              </a:p>
            </p:txBody>
          </p:sp>
        </mc:Choice>
        <mc:Fallback>
          <p:sp>
            <p:nvSpPr>
              <p:cNvPr id="5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7848" y="1114928"/>
                <a:ext cx="3758826" cy="700717"/>
              </a:xfrm>
              <a:prstGeom prst="rect">
                <a:avLst/>
              </a:prstGeom>
              <a:blipFill>
                <a:blip r:embed="rId4"/>
                <a:stretch>
                  <a:fillRect t="-86957" b="-660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17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5277" y="4275223"/>
            <a:ext cx="4625100" cy="700717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9800" dirty="0"/>
              <a:t>8</a:t>
            </a:r>
            <a:r>
              <a:rPr lang="ru-RU" sz="9800" dirty="0" smtClean="0"/>
              <a:t>марта-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Международный </a:t>
            </a:r>
            <a:br>
              <a:rPr lang="ru-RU" dirty="0" smtClean="0"/>
            </a:br>
            <a:r>
              <a:rPr lang="ru-RU" dirty="0" smtClean="0"/>
              <a:t>женский день</a:t>
            </a:r>
            <a:endParaRPr lang="ru-RU" dirty="0"/>
          </a:p>
        </p:txBody>
      </p:sp>
      <p:pic>
        <p:nvPicPr>
          <p:cNvPr id="12290" name="Picture 2" descr="https://xn--80aeegn1cr3a2c.xn--p1ai/image/catalog/stati/stati-5/kakie-cvety-darit-devush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377" y="2026097"/>
            <a:ext cx="5994214" cy="430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>
              <a:xfrm>
                <a:off x="4113473" y="1197034"/>
                <a:ext cx="3758826" cy="700717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800" kern="1200">
                    <a:solidFill>
                      <a:schemeClr val="accent1">
                        <a:lumMod val="75000"/>
                      </a:schemeClr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14:m>
                  <m:oMath xmlns:m="http://schemas.openxmlformats.org/officeDocument/2006/math">
                    <m:sSup>
                      <m:sSupPr>
                        <m:ctrlPr>
                          <a:rPr lang="pt-BR" sz="8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pt-BR" sz="8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8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e>
                      <m:sup>
                        <m:r>
                          <a:rPr lang="ru-RU" sz="8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sz="8000" dirty="0" smtClean="0"/>
                  <a:t>=</a:t>
                </a:r>
                <a:endParaRPr lang="ru-RU" sz="8000" dirty="0"/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3473" y="1197034"/>
                <a:ext cx="3758826" cy="700717"/>
              </a:xfrm>
              <a:prstGeom prst="rect">
                <a:avLst/>
              </a:prstGeom>
              <a:blipFill>
                <a:blip r:embed="rId4"/>
                <a:stretch>
                  <a:fillRect t="-124348" b="-808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197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280161" y="3412612"/>
                <a:ext cx="4455624" cy="1985129"/>
              </a:xfrm>
            </p:spPr>
            <p:txBody>
              <a:bodyPr rtlCol="0">
                <a:normAutofit fontScale="90000"/>
              </a:bodyPr>
              <a:lstStyle/>
              <a:p>
                <a:r>
                  <a:rPr lang="ru-RU" sz="8900" dirty="0" smtClean="0"/>
                  <a:t>14марта-</a:t>
                </a:r>
                <a:r>
                  <a:rPr lang="ru-RU" dirty="0" smtClean="0"/>
                  <a:t> </a:t>
                </a:r>
                <a:br>
                  <a:rPr lang="ru-RU" dirty="0" smtClean="0"/>
                </a:br>
                <a:r>
                  <a:rPr lang="ru-RU" dirty="0" smtClean="0"/>
                  <a:t>День числа </a:t>
                </a:r>
                <a14:m>
                  <m:oMath xmlns:m="http://schemas.openxmlformats.org/officeDocument/2006/math">
                    <m:r>
                      <a:rPr lang="el-GR" sz="8000" i="1" smtClean="0"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r>
                  <a:rPr lang="ru-RU" dirty="0" smtClean="0"/>
                  <a:t> </a:t>
                </a:r>
                <a:br>
                  <a:rPr lang="ru-RU" dirty="0" smtClean="0"/>
                </a:br>
                <a:r>
                  <a:rPr lang="ru-RU" dirty="0" smtClean="0"/>
                  <a:t>(</a:t>
                </a:r>
                <a:r>
                  <a:rPr lang="ru-RU" dirty="0"/>
                  <a:t> ≈</a:t>
                </a:r>
                <a:r>
                  <a:rPr lang="ru-RU" dirty="0" smtClean="0"/>
                  <a:t>3,14)</a:t>
                </a:r>
                <a:endParaRPr lang="ru-RU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280161" y="3412612"/>
                <a:ext cx="4455624" cy="1985129"/>
              </a:xfrm>
              <a:blipFill>
                <a:blip r:embed="rId3"/>
                <a:stretch>
                  <a:fillRect l="-11628" t="-57846" r="-10260" b="-144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{\displaystyle {\boldsymbol {\pi }}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https://polzam.ru/images/history/330/5/1/5.01.4_%D0%A7%D0%B8%D1%81%D0%BB%D0%BE_%D0%9F%D0%B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976" y="2527097"/>
            <a:ext cx="5854108" cy="390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Заголовок 1"/>
              <p:cNvSpPr txBox="1">
                <a:spLocks/>
              </p:cNvSpPr>
              <p:nvPr/>
            </p:nvSpPr>
            <p:spPr>
              <a:xfrm>
                <a:off x="3524596" y="1544849"/>
                <a:ext cx="6714318" cy="700717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800" kern="1200">
                    <a:solidFill>
                      <a:schemeClr val="accent1">
                        <a:lumMod val="75000"/>
                      </a:schemeClr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ru-RU" sz="7200" dirty="0" smtClean="0"/>
                  <a:t>(-77)</a:t>
                </a:r>
                <a:r>
                  <a:rPr lang="ru-RU" sz="7200" dirty="0" smtClean="0">
                    <a:cs typeface="Arial" charset="0"/>
                  </a:rPr>
                  <a:t> </a:t>
                </a:r>
                <a:r>
                  <a:rPr lang="ru-RU" sz="7200" dirty="0">
                    <a:solidFill>
                      <a:schemeClr val="tx2"/>
                    </a:solidFill>
                  </a:rPr>
                  <a:t>:</a:t>
                </a:r>
                <a:r>
                  <a:rPr lang="ru-RU" sz="7200" dirty="0" smtClean="0">
                    <a:cs typeface="Arial" charset="0"/>
                  </a:rPr>
                  <a:t> 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7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7200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ru-RU" sz="7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7200" dirty="0" smtClean="0"/>
                  <a:t>)=</a:t>
                </a:r>
                <a:endParaRPr lang="ru-RU" sz="7200" dirty="0"/>
              </a:p>
            </p:txBody>
          </p:sp>
        </mc:Choice>
        <mc:Fallback xmlns="">
          <p:sp>
            <p:nvSpPr>
              <p:cNvPr id="6" name="Заголовок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4596" y="1544849"/>
                <a:ext cx="6714318" cy="700717"/>
              </a:xfrm>
              <a:prstGeom prst="rect">
                <a:avLst/>
              </a:prstGeom>
              <a:blipFill>
                <a:blip r:embed="rId5"/>
                <a:stretch>
                  <a:fillRect l="-6806" t="-132174" b="-426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396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4886863"/>
            <a:ext cx="6558046" cy="1093749"/>
          </a:xfrm>
        </p:spPr>
        <p:txBody>
          <a:bodyPr rtlCol="0">
            <a:noAutofit/>
          </a:bodyPr>
          <a:lstStyle/>
          <a:p>
            <a:r>
              <a:rPr lang="ru-RU" sz="7200" dirty="0" smtClean="0"/>
              <a:t>21марта-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День Весеннего равноденствия- (продолжительность дня равна продолжительности ночи)</a:t>
            </a:r>
            <a:endParaRPr lang="ru-RU" sz="3600" dirty="0"/>
          </a:p>
        </p:txBody>
      </p:sp>
      <p:sp>
        <p:nvSpPr>
          <p:cNvPr id="4" name="AutoShape 2" descr="{\displaystyle {\boldsymbol {\pi }}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kurer-sreda.ru/static/records/870eb58b3312415cbfd7ecdad66a948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 descr="https://starwalk.space/gallery/images/equinox-solstice-quiz-intro-2/ru/1540x8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827" y="2793076"/>
            <a:ext cx="5726788" cy="360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572933" y="1045465"/>
            <a:ext cx="6316134" cy="70071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7200" dirty="0" smtClean="0"/>
              <a:t>(-15+8)</a:t>
            </a:r>
            <a:r>
              <a:rPr lang="ru-RU" sz="7200" dirty="0" smtClean="0">
                <a:cs typeface="Arial" charset="0"/>
              </a:rPr>
              <a:t> </a:t>
            </a:r>
            <a:r>
              <a:rPr lang="ru-RU" sz="7200" dirty="0">
                <a:cs typeface="Arial" charset="0"/>
              </a:rPr>
              <a:t>∙ </a:t>
            </a:r>
            <a:r>
              <a:rPr lang="ru-RU" sz="7200" dirty="0" smtClean="0">
                <a:cs typeface="Arial" charset="0"/>
              </a:rPr>
              <a:t>(</a:t>
            </a:r>
            <a:r>
              <a:rPr lang="ru-RU" sz="7200" dirty="0" smtClean="0"/>
              <a:t>-3)=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19989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542" y="1163053"/>
            <a:ext cx="11186321" cy="4719266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На уроке:</a:t>
            </a:r>
            <a:br>
              <a:rPr lang="ru-RU" dirty="0" smtClean="0"/>
            </a:br>
            <a:r>
              <a:rPr lang="ru-RU" dirty="0" smtClean="0"/>
              <a:t>1. Мне </a:t>
            </a:r>
            <a:r>
              <a:rPr lang="ru-RU" dirty="0"/>
              <a:t>больше всего </a:t>
            </a:r>
            <a:r>
              <a:rPr lang="ru-RU" dirty="0" smtClean="0"/>
              <a:t>понравилось…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2. Я </a:t>
            </a:r>
            <a:r>
              <a:rPr lang="ru-RU" dirty="0"/>
              <a:t>научился…</a:t>
            </a:r>
            <a:br>
              <a:rPr lang="ru-RU" dirty="0"/>
            </a:br>
            <a:r>
              <a:rPr lang="ru-RU" dirty="0" smtClean="0"/>
              <a:t>3. Было </a:t>
            </a:r>
            <a:r>
              <a:rPr lang="ru-RU" dirty="0"/>
              <a:t>трудно</a:t>
            </a:r>
            <a:r>
              <a:rPr lang="ru-RU" dirty="0" smtClean="0"/>
              <a:t>…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4</a:t>
            </a:r>
            <a:r>
              <a:rPr lang="ru-RU" dirty="0" smtClean="0"/>
              <a:t>. У </a:t>
            </a:r>
            <a:r>
              <a:rPr lang="ru-RU" dirty="0"/>
              <a:t>меня получилось…</a:t>
            </a:r>
            <a:br>
              <a:rPr lang="ru-RU" dirty="0"/>
            </a:br>
            <a:r>
              <a:rPr lang="ru-RU" dirty="0"/>
              <a:t>5</a:t>
            </a:r>
            <a:r>
              <a:rPr lang="ru-RU" dirty="0" smtClean="0"/>
              <a:t>. Теперь </a:t>
            </a:r>
            <a:r>
              <a:rPr lang="ru-RU" dirty="0"/>
              <a:t>я могу…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24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9091" y="1853738"/>
            <a:ext cx="9966960" cy="4197927"/>
          </a:xfrm>
        </p:spPr>
        <p:txBody>
          <a:bodyPr rtlCol="0">
            <a:noAutofit/>
          </a:bodyPr>
          <a:lstStyle/>
          <a:p>
            <a:pPr algn="ctr" rtl="0"/>
            <a:r>
              <a:rPr lang="ru-RU" sz="4800" dirty="0" smtClean="0"/>
              <a:t>Молодцы!</a:t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Спасибо за урок!</a:t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Домашнее задание:</a:t>
            </a:r>
            <a:br>
              <a:rPr lang="ru-RU" sz="4800" dirty="0" smtClean="0"/>
            </a:br>
            <a:r>
              <a:rPr lang="ru-RU" sz="4800" dirty="0" smtClean="0"/>
              <a:t>           задачи №2 и 3,</a:t>
            </a:r>
            <a:br>
              <a:rPr lang="ru-RU" sz="4800" dirty="0" smtClean="0"/>
            </a:br>
            <a:r>
              <a:rPr lang="ru-RU" sz="4800" dirty="0" smtClean="0"/>
              <a:t>      уравнения,</a:t>
            </a:r>
            <a:br>
              <a:rPr lang="ru-RU" sz="4800" dirty="0" smtClean="0"/>
            </a:br>
            <a:r>
              <a:rPr lang="ru-RU" sz="4800" dirty="0" smtClean="0"/>
              <a:t>№4.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408074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5189" y="2390274"/>
            <a:ext cx="9597190" cy="3424989"/>
          </a:xfrm>
        </p:spPr>
        <p:txBody>
          <a:bodyPr rtlCol="0"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(+) </a:t>
            </a:r>
            <a:r>
              <a:rPr lang="ru-RU" dirty="0"/>
              <a:t>· (-) · (-) · (+) · (-) ·(-)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(-) : (-) : (-) : (+) : (+) : (+) : (-) : (-)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(-)·(+)·(-)·(-)·(+)·(+)·(-)·(+)·(-)·(-)·(+)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(+):(-):(-)·(-)· (-):(+): (+)·(-):(-)·(+)·(+):(-)·(+)·(-):(-)·(+)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(-)·(-)·(-)·(+)·(+)·(+)·(-)·(+)·(-)·(+)·(0</a:t>
            </a:r>
            <a:r>
              <a:rPr lang="ru-RU" dirty="0" smtClean="0"/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 rtlCol="0"/>
          <a:lstStyle/>
          <a:p>
            <a:r>
              <a:rPr lang="ru-RU" dirty="0" smtClean="0"/>
              <a:t>Определить знак выражения: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9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0400" y="745072"/>
            <a:ext cx="6168189" cy="600777"/>
          </a:xfrm>
        </p:spPr>
        <p:txBody>
          <a:bodyPr rtlCol="0"/>
          <a:lstStyle/>
          <a:p>
            <a:pPr rtl="0"/>
            <a:r>
              <a:rPr lang="ru-RU" dirty="0" smtClean="0"/>
              <a:t>Первый весенний цветок</a:t>
            </a:r>
            <a:endParaRPr lang="ru-RU" dirty="0"/>
          </a:p>
        </p:txBody>
      </p:sp>
      <p:pic>
        <p:nvPicPr>
          <p:cNvPr id="7170" name="Picture 2" descr="Подснежник: описание и значение цветка блог интернет-магазин АртФлор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96812"/>
            <a:ext cx="5760245" cy="384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4906" y="260638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Подснежники – единственные цветы, </a:t>
            </a:r>
            <a:endParaRPr lang="ru-RU" sz="2400" i="1" dirty="0" smtClean="0">
              <a:solidFill>
                <a:schemeClr val="tx1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2400" i="1" dirty="0" smtClean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которые </a:t>
            </a:r>
            <a:r>
              <a:rPr lang="ru-RU" sz="2400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не боятся холода </a:t>
            </a:r>
            <a:endParaRPr lang="ru-RU" sz="2400" i="1" dirty="0" smtClean="0">
              <a:solidFill>
                <a:schemeClr val="tx1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ru-RU" sz="2400" i="1" dirty="0" smtClean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 </a:t>
            </a:r>
            <a:r>
              <a:rPr lang="ru-RU" sz="2400" i="1" dirty="0">
                <a:solidFill>
                  <a:schemeClr val="tx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пробиваются прямо из-под снежного покрова.</a:t>
            </a:r>
          </a:p>
        </p:txBody>
      </p:sp>
    </p:spTree>
    <p:extLst>
      <p:ext uri="{BB962C8B-B14F-4D97-AF65-F5344CB8AC3E}">
        <p14:creationId xmlns:p14="http://schemas.microsoft.com/office/powerpoint/2010/main" val="321317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611188" y="620713"/>
            <a:ext cx="7772400" cy="54038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58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544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830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40280" indent="-13716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5"/>
              </a:buClr>
              <a:buSzPct val="9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ru-RU" altLang="ru-RU" sz="3500" b="1" dirty="0" smtClean="0">
              <a:solidFill>
                <a:schemeClr val="tx2"/>
              </a:solidFill>
            </a:endParaRPr>
          </a:p>
        </p:txBody>
      </p: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1787322" y="1913076"/>
            <a:ext cx="7343775" cy="1225550"/>
            <a:chOff x="873" y="4014"/>
            <a:chExt cx="7020" cy="1104"/>
          </a:xfrm>
          <a:noFill/>
        </p:grpSpPr>
        <p:sp>
          <p:nvSpPr>
            <p:cNvPr id="4" name="Text Box 5"/>
            <p:cNvSpPr txBox="1">
              <a:spLocks noChangeArrowheads="1"/>
            </p:cNvSpPr>
            <p:nvPr/>
          </p:nvSpPr>
          <p:spPr bwMode="auto">
            <a:xfrm>
              <a:off x="6093" y="4014"/>
              <a:ext cx="90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+ 19</a:t>
              </a: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4653" y="4194"/>
              <a:ext cx="72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 smtClean="0">
                  <a:solidFill>
                    <a:schemeClr val="tx2"/>
                  </a:solidFill>
                  <a:latin typeface="Times New Roman" panose="02020603050405020304" pitchFamily="18" charset="0"/>
                </a:rPr>
                <a:t>: </a:t>
              </a:r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9</a:t>
              </a:r>
            </a:p>
          </p:txBody>
        </p:sp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3213" y="4014"/>
              <a:ext cx="72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- 21</a:t>
              </a:r>
            </a:p>
          </p:txBody>
        </p:sp>
        <p:sp>
          <p:nvSpPr>
            <p:cNvPr id="7" name="Text Box 8"/>
            <p:cNvSpPr txBox="1">
              <a:spLocks noChangeArrowheads="1"/>
            </p:cNvSpPr>
            <p:nvPr/>
          </p:nvSpPr>
          <p:spPr bwMode="auto">
            <a:xfrm>
              <a:off x="1593" y="4014"/>
              <a:ext cx="90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: (- 7)</a:t>
              </a: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873" y="4398"/>
              <a:ext cx="900" cy="54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1200" b="1">
                  <a:latin typeface="Times New Roman" panose="02020603050405020304" pitchFamily="18" charset="0"/>
                </a:rPr>
                <a:t>  </a:t>
              </a:r>
              <a:r>
                <a:rPr lang="ru-RU" altLang="ru-RU" sz="22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420</a:t>
              </a:r>
            </a:p>
          </p:txBody>
        </p:sp>
        <p:sp>
          <p:nvSpPr>
            <p:cNvPr id="9" name="Line 10"/>
            <p:cNvSpPr>
              <a:spLocks noChangeShapeType="1"/>
            </p:cNvSpPr>
            <p:nvPr/>
          </p:nvSpPr>
          <p:spPr bwMode="auto">
            <a:xfrm flipV="1">
              <a:off x="1773" y="439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Oval 11"/>
            <p:cNvSpPr>
              <a:spLocks noChangeArrowheads="1"/>
            </p:cNvSpPr>
            <p:nvPr/>
          </p:nvSpPr>
          <p:spPr bwMode="auto">
            <a:xfrm>
              <a:off x="2493" y="403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3213" y="439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Oval 13"/>
            <p:cNvSpPr>
              <a:spLocks noChangeArrowheads="1"/>
            </p:cNvSpPr>
            <p:nvPr/>
          </p:nvSpPr>
          <p:spPr bwMode="auto">
            <a:xfrm>
              <a:off x="3933" y="439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3" name="Line 14"/>
            <p:cNvSpPr>
              <a:spLocks noChangeShapeType="1"/>
            </p:cNvSpPr>
            <p:nvPr/>
          </p:nvSpPr>
          <p:spPr bwMode="auto">
            <a:xfrm flipV="1">
              <a:off x="4653" y="439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Oval 15"/>
            <p:cNvSpPr>
              <a:spLocks noChangeArrowheads="1"/>
            </p:cNvSpPr>
            <p:nvPr/>
          </p:nvSpPr>
          <p:spPr bwMode="auto">
            <a:xfrm>
              <a:off x="5373" y="403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5" name="Line 16"/>
            <p:cNvSpPr>
              <a:spLocks noChangeShapeType="1"/>
            </p:cNvSpPr>
            <p:nvPr/>
          </p:nvSpPr>
          <p:spPr bwMode="auto">
            <a:xfrm>
              <a:off x="6093" y="4398"/>
              <a:ext cx="90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6993" y="4218"/>
              <a:ext cx="900" cy="54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</a:t>
              </a:r>
            </a:p>
          </p:txBody>
        </p:sp>
      </p:grpSp>
      <p:grpSp>
        <p:nvGrpSpPr>
          <p:cNvPr id="17" name="Group 18"/>
          <p:cNvGrpSpPr>
            <a:grpSpLocks/>
          </p:cNvGrpSpPr>
          <p:nvPr/>
        </p:nvGrpSpPr>
        <p:grpSpPr bwMode="auto">
          <a:xfrm>
            <a:off x="1802909" y="4004711"/>
            <a:ext cx="7489825" cy="1223962"/>
            <a:chOff x="693" y="2934"/>
            <a:chExt cx="7020" cy="1104"/>
          </a:xfrm>
          <a:noFill/>
        </p:grpSpPr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5913" y="2934"/>
              <a:ext cx="90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: </a:t>
              </a:r>
              <a:r>
                <a:rPr lang="ru-RU" altLang="ru-RU" sz="2200" b="1" dirty="0" smtClean="0">
                  <a:solidFill>
                    <a:schemeClr val="tx2"/>
                  </a:solidFill>
                  <a:latin typeface="Times New Roman" panose="02020603050405020304" pitchFamily="18" charset="0"/>
                </a:rPr>
                <a:t>(- 4)</a:t>
              </a:r>
              <a:endParaRPr lang="ru-RU" altLang="ru-RU" sz="2200" b="1" dirty="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auto">
            <a:xfrm>
              <a:off x="4293" y="3114"/>
              <a:ext cx="108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-120</a:t>
              </a: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auto">
            <a:xfrm>
              <a:off x="3033" y="2934"/>
              <a:ext cx="72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·16</a:t>
              </a: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1413" y="2934"/>
              <a:ext cx="900" cy="54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: 12</a:t>
              </a:r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693" y="3318"/>
              <a:ext cx="900" cy="54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</a:t>
              </a:r>
              <a:r>
                <a:rPr lang="ru-RU" altLang="ru-RU" sz="1200" b="1" dirty="0">
                  <a:latin typeface="Times New Roman" panose="02020603050405020304" pitchFamily="18" charset="0"/>
                </a:rPr>
                <a:t> </a:t>
              </a:r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- 60</a:t>
              </a:r>
            </a:p>
          </p:txBody>
        </p:sp>
        <p:sp>
          <p:nvSpPr>
            <p:cNvPr id="23" name="Line 24"/>
            <p:cNvSpPr>
              <a:spLocks noChangeShapeType="1"/>
            </p:cNvSpPr>
            <p:nvPr/>
          </p:nvSpPr>
          <p:spPr bwMode="auto">
            <a:xfrm flipV="1">
              <a:off x="1593" y="331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Oval 25"/>
            <p:cNvSpPr>
              <a:spLocks noChangeArrowheads="1"/>
            </p:cNvSpPr>
            <p:nvPr/>
          </p:nvSpPr>
          <p:spPr bwMode="auto">
            <a:xfrm>
              <a:off x="2313" y="295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5" name="Line 26"/>
            <p:cNvSpPr>
              <a:spLocks noChangeShapeType="1"/>
            </p:cNvSpPr>
            <p:nvPr/>
          </p:nvSpPr>
          <p:spPr bwMode="auto">
            <a:xfrm>
              <a:off x="3033" y="331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Oval 27"/>
            <p:cNvSpPr>
              <a:spLocks noChangeArrowheads="1"/>
            </p:cNvSpPr>
            <p:nvPr/>
          </p:nvSpPr>
          <p:spPr bwMode="auto">
            <a:xfrm>
              <a:off x="3753" y="331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7" name="Line 28"/>
            <p:cNvSpPr>
              <a:spLocks noChangeShapeType="1"/>
            </p:cNvSpPr>
            <p:nvPr/>
          </p:nvSpPr>
          <p:spPr bwMode="auto">
            <a:xfrm flipV="1">
              <a:off x="4473" y="3318"/>
              <a:ext cx="720" cy="36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Oval 29"/>
            <p:cNvSpPr>
              <a:spLocks noChangeArrowheads="1"/>
            </p:cNvSpPr>
            <p:nvPr/>
          </p:nvSpPr>
          <p:spPr bwMode="auto">
            <a:xfrm>
              <a:off x="5193" y="2958"/>
              <a:ext cx="720" cy="720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9" name="Line 30"/>
            <p:cNvSpPr>
              <a:spLocks noChangeShapeType="1"/>
            </p:cNvSpPr>
            <p:nvPr/>
          </p:nvSpPr>
          <p:spPr bwMode="auto">
            <a:xfrm>
              <a:off x="5913" y="3318"/>
              <a:ext cx="90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Rectangle 31"/>
            <p:cNvSpPr>
              <a:spLocks noChangeArrowheads="1"/>
            </p:cNvSpPr>
            <p:nvPr/>
          </p:nvSpPr>
          <p:spPr bwMode="auto">
            <a:xfrm>
              <a:off x="6813" y="3138"/>
              <a:ext cx="900" cy="54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22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</a:t>
              </a: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3533068" y="2138122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60)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16951" y="2554324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81)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6577162" y="2154688"/>
            <a:ext cx="588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(- 9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8440541" y="226974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10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597534" y="4230878"/>
            <a:ext cx="588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(- 5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115533" y="4632701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80)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568106" y="4230878"/>
            <a:ext cx="819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>
                <a:solidFill>
                  <a:schemeClr val="tx2"/>
                </a:solidFill>
                <a:latin typeface="Times New Roman" panose="02020603050405020304" pitchFamily="18" charset="0"/>
              </a:rPr>
              <a:t>(- </a:t>
            </a:r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200)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457481" y="4318942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b="1" dirty="0" smtClean="0">
                <a:solidFill>
                  <a:schemeClr val="tx2"/>
                </a:solidFill>
                <a:latin typeface="Times New Roman" panose="02020603050405020304" pitchFamily="18" charset="0"/>
              </a:rPr>
              <a:t>(50)</a:t>
            </a:r>
            <a:endParaRPr lang="ru-RU" altLang="ru-RU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1565588" y="689704"/>
            <a:ext cx="5806678" cy="700717"/>
          </a:xfrm>
          <a:prstGeom prst="rect">
            <a:avLst/>
          </a:prstGeom>
        </p:spPr>
        <p:txBody>
          <a:bodyPr rtlCol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Устный счёт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178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theme/theme1.xml><?xml version="1.0" encoding="utf-8"?>
<a:theme xmlns:a="http://schemas.openxmlformats.org/drawingml/2006/main" name="Цветущая вишня (16x9)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3365_TF03031002_TF03031002.potx" id="{B37DE52E-BB74-47B4-A26A-EACB9BE9CDE9}" vid="{5EB45FF9-A214-4937-A534-89A8ED04E80B}"/>
    </a:ext>
  </a:extLst>
</a:theme>
</file>

<file path=ppt/theme/theme2.xml><?xml version="1.0" encoding="utf-8"?>
<a:theme xmlns:a="http://schemas.openxmlformats.org/drawingml/2006/main" name="Тема Offic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природными мотивами Цветущая вишня (широкоэкранный формат)</Template>
  <TotalTime>474</TotalTime>
  <Words>537</Words>
  <Application>Microsoft Office PowerPoint</Application>
  <PresentationFormat>Широкоэкранный</PresentationFormat>
  <Paragraphs>117</Paragraphs>
  <Slides>16</Slides>
  <Notes>12</Notes>
  <HiddenSlides>3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Cambria</vt:lpstr>
      <vt:lpstr>Cambria Math</vt:lpstr>
      <vt:lpstr>Tahoma</vt:lpstr>
      <vt:lpstr>Times New Roman</vt:lpstr>
      <vt:lpstr>Wingdings</vt:lpstr>
      <vt:lpstr>Цветущая вишня (16x9)</vt:lpstr>
      <vt:lpstr>Я рада видеть каждого из вас, И пусть весна прохладой в окна дышит, Нам будет здесь уютно, ведь наш класс, Друг друга любит, чувствует и слышит.</vt:lpstr>
      <vt:lpstr>Презентация PowerPoint</vt:lpstr>
      <vt:lpstr>Блиц- опрос (устный счёт)</vt:lpstr>
      <vt:lpstr>Презентация PowerPoint</vt:lpstr>
      <vt:lpstr>Правила сложения и вычитания в Древней Индии:</vt:lpstr>
      <vt:lpstr>1. Найди и исправь ошибки в вычислениях:</vt:lpstr>
      <vt:lpstr>2. Решите задачу:</vt:lpstr>
      <vt:lpstr>1марта-  Приход Весны</vt:lpstr>
      <vt:lpstr>8марта-  Международный  женский день</vt:lpstr>
      <vt:lpstr>14марта-  День числа π  ( ≈3,14)</vt:lpstr>
      <vt:lpstr>21марта-  День Весеннего равноденствия- (продолжительность дня равна продолжительности ночи)</vt:lpstr>
      <vt:lpstr>На уроке: 1. Мне больше всего понравилось… 2. Я научился… 3. Было трудно… 4. У меня получилось… 5. Теперь я могу… </vt:lpstr>
      <vt:lpstr>Молодцы!  Спасибо за урок!  Домашнее задание:            задачи №2 и 3,       уравнения, №4. </vt:lpstr>
      <vt:lpstr>Определить знак выражения:</vt:lpstr>
      <vt:lpstr>Первый весенний цветок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Арифметические действия с положительными и отрицательными числами</dc:title>
  <dc:creator>user</dc:creator>
  <cp:lastModifiedBy>admin</cp:lastModifiedBy>
  <cp:revision>47</cp:revision>
  <dcterms:created xsi:type="dcterms:W3CDTF">2024-03-03T16:26:29Z</dcterms:created>
  <dcterms:modified xsi:type="dcterms:W3CDTF">2024-03-05T14:47:17Z</dcterms:modified>
</cp:coreProperties>
</file>