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4056" r:id="rId1"/>
  </p:sldMasterIdLst>
  <p:notesMasterIdLst>
    <p:notesMasterId r:id="rId25"/>
  </p:notesMasterIdLst>
  <p:sldIdLst>
    <p:sldId id="380" r:id="rId2"/>
    <p:sldId id="412" r:id="rId3"/>
    <p:sldId id="391" r:id="rId4"/>
    <p:sldId id="392" r:id="rId5"/>
    <p:sldId id="393" r:id="rId6"/>
    <p:sldId id="394" r:id="rId7"/>
    <p:sldId id="395" r:id="rId8"/>
    <p:sldId id="396" r:id="rId9"/>
    <p:sldId id="397" r:id="rId10"/>
    <p:sldId id="398" r:id="rId11"/>
    <p:sldId id="399" r:id="rId12"/>
    <p:sldId id="400" r:id="rId13"/>
    <p:sldId id="401" r:id="rId14"/>
    <p:sldId id="403" r:id="rId15"/>
    <p:sldId id="404" r:id="rId16"/>
    <p:sldId id="405" r:id="rId17"/>
    <p:sldId id="408" r:id="rId18"/>
    <p:sldId id="406" r:id="rId19"/>
    <p:sldId id="409" r:id="rId20"/>
    <p:sldId id="407" r:id="rId21"/>
    <p:sldId id="410" r:id="rId22"/>
    <p:sldId id="411" r:id="rId23"/>
    <p:sldId id="414" r:id="rId24"/>
  </p:sldIdLst>
  <p:sldSz cx="9144000" cy="6858000" type="screen4x3"/>
  <p:notesSz cx="6858000" cy="994568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94ABBE"/>
    <a:srgbClr val="F6BA98"/>
    <a:srgbClr val="E27646"/>
    <a:srgbClr val="EC9290"/>
    <a:srgbClr val="F0CC84"/>
    <a:srgbClr val="F5AFA1"/>
    <a:srgbClr val="D3D32D"/>
    <a:srgbClr val="41C7A7"/>
    <a:srgbClr val="21DF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11" autoAdjust="0"/>
    <p:restoredTop sz="99287" autoAdjust="0"/>
  </p:normalViewPr>
  <p:slideViewPr>
    <p:cSldViewPr>
      <p:cViewPr varScale="1">
        <p:scale>
          <a:sx n="114" d="100"/>
          <a:sy n="114" d="100"/>
        </p:scale>
        <p:origin x="-10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5"/>
          </a:xfrm>
          <a:prstGeom prst="rect">
            <a:avLst/>
          </a:prstGeom>
        </p:spPr>
        <p:txBody>
          <a:bodyPr vert="horz" lIns="96014" tIns="48007" rIns="96014" bIns="4800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97285"/>
          </a:xfrm>
          <a:prstGeom prst="rect">
            <a:avLst/>
          </a:prstGeom>
        </p:spPr>
        <p:txBody>
          <a:bodyPr vert="horz" lIns="96014" tIns="48007" rIns="96014" bIns="4800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45FAC76F-C292-4525-BDAE-FA200F79A3B8}" type="datetimeFigureOut">
              <a:rPr lang="ru-RU"/>
              <a:pPr>
                <a:defRPr/>
              </a:pPr>
              <a:t>29.01.2025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014" tIns="48007" rIns="96014" bIns="48007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6014" tIns="48007" rIns="96014" bIns="48007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5"/>
          </a:xfrm>
          <a:prstGeom prst="rect">
            <a:avLst/>
          </a:prstGeom>
        </p:spPr>
        <p:txBody>
          <a:bodyPr vert="horz" lIns="96014" tIns="48007" rIns="96014" bIns="4800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4" y="9446678"/>
            <a:ext cx="2971800" cy="497285"/>
          </a:xfrm>
          <a:prstGeom prst="rect">
            <a:avLst/>
          </a:prstGeom>
        </p:spPr>
        <p:txBody>
          <a:bodyPr vert="horz" lIns="96014" tIns="48007" rIns="96014" bIns="4800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F2DB5F9C-E5E0-4E9D-B185-E1C5DACD53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8134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8320" y="3463020"/>
            <a:ext cx="5514509" cy="752539"/>
          </a:xfrm>
        </p:spPr>
        <p:txBody>
          <a:bodyPr/>
          <a:lstStyle>
            <a:lvl1pPr marL="0" marR="0" indent="0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  <a:defRPr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8320" y="4583175"/>
            <a:ext cx="5514509" cy="1131641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902400" y="6028267"/>
            <a:ext cx="4193157" cy="508528"/>
          </a:xfrm>
        </p:spPr>
        <p:txBody>
          <a:bodyPr anchor="b">
            <a:normAutofit/>
          </a:bodyPr>
          <a:lstStyle>
            <a:lvl1pPr>
              <a:buNone/>
              <a:defRPr sz="1000" baseline="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23" y="1806448"/>
            <a:ext cx="8529889" cy="4394179"/>
          </a:xfrm>
        </p:spPr>
        <p:txBody>
          <a:bodyPr/>
          <a:lstStyle>
            <a:lvl1pPr marL="0" indent="0">
              <a:buNone/>
              <a:defRPr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23" y="1806448"/>
            <a:ext cx="8529889" cy="4394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24" y="1806448"/>
            <a:ext cx="7094790" cy="4394179"/>
          </a:xfrm>
        </p:spPr>
        <p:txBody>
          <a:bodyPr/>
          <a:lstStyle>
            <a:lvl1pPr marL="0" indent="0">
              <a:buNone/>
              <a:defRPr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0" name="Text Placeholder 3"/>
          <p:cNvSpPr>
            <a:spLocks noGrp="1"/>
          </p:cNvSpPr>
          <p:nvPr>
            <p:ph type="body" sz="half" idx="2"/>
          </p:nvPr>
        </p:nvSpPr>
        <p:spPr>
          <a:xfrm>
            <a:off x="7457654" y="1878479"/>
            <a:ext cx="1316459" cy="4322148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chemeClr val="accent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24" y="1806448"/>
            <a:ext cx="7094790" cy="4394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0" name="Text Placeholder 3"/>
          <p:cNvSpPr>
            <a:spLocks noGrp="1"/>
          </p:cNvSpPr>
          <p:nvPr>
            <p:ph type="body" sz="half" idx="2"/>
          </p:nvPr>
        </p:nvSpPr>
        <p:spPr>
          <a:xfrm>
            <a:off x="7457654" y="1878479"/>
            <a:ext cx="1316459" cy="4322148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chemeClr val="accent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6699" y="1794218"/>
            <a:ext cx="4206713" cy="4381157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0" indent="0">
              <a:buNone/>
              <a:defRPr sz="1600"/>
            </a:lvl2pPr>
            <a:lvl3pPr marL="0" indent="0">
              <a:buNone/>
              <a:defRPr sz="1600"/>
            </a:lvl3pPr>
            <a:lvl4pPr marL="0" indent="0">
              <a:buNone/>
              <a:defRPr sz="1600"/>
            </a:lvl4pPr>
            <a:lvl5pPr marL="0" indent="0">
              <a:buNone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7639" y="1794218"/>
            <a:ext cx="4196473" cy="4381157"/>
          </a:xfrm>
        </p:spPr>
        <p:txBody>
          <a:bodyPr>
            <a:normAutofit/>
          </a:bodyPr>
          <a:lstStyle>
            <a:lvl1pPr marL="0" indent="0">
              <a:buFont typeface="Arial"/>
              <a:buNone/>
              <a:defRPr sz="1600"/>
            </a:lvl1pPr>
            <a:lvl2pPr marL="0" indent="0">
              <a:buFont typeface="Arial"/>
              <a:buNone/>
              <a:defRPr sz="1600"/>
            </a:lvl2pPr>
            <a:lvl3pPr marL="0" indent="0">
              <a:buFont typeface="Arial"/>
              <a:buNone/>
              <a:defRPr sz="1600"/>
            </a:lvl3pPr>
            <a:lvl4pPr marL="0" indent="0">
              <a:buFont typeface="Arial"/>
              <a:buNone/>
              <a:defRPr sz="1600"/>
            </a:lvl4pPr>
            <a:lvl5pPr marL="0" indent="0">
              <a:buFont typeface="Arial"/>
              <a:buNone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6699" y="1803038"/>
            <a:ext cx="4206713" cy="437233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7639" y="1803038"/>
            <a:ext cx="4196473" cy="437233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7025" y="1712913"/>
            <a:ext cx="7013575" cy="4464049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57654" y="1719737"/>
            <a:ext cx="1316459" cy="4457226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rgbClr val="0066A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7025" y="1712914"/>
            <a:ext cx="4125913" cy="377825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9300" y="5657136"/>
            <a:ext cx="4214113" cy="687388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rgbClr val="0066A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1" name="Picture Placeholder 2"/>
          <p:cNvSpPr>
            <a:spLocks noGrp="1"/>
          </p:cNvSpPr>
          <p:nvPr>
            <p:ph type="pic" idx="10"/>
          </p:nvPr>
        </p:nvSpPr>
        <p:spPr>
          <a:xfrm>
            <a:off x="4667249" y="1714500"/>
            <a:ext cx="4125913" cy="377825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132" name="Text Placeholder 3"/>
          <p:cNvSpPr>
            <a:spLocks noGrp="1"/>
          </p:cNvSpPr>
          <p:nvPr>
            <p:ph type="body" sz="half" idx="11"/>
          </p:nvPr>
        </p:nvSpPr>
        <p:spPr>
          <a:xfrm>
            <a:off x="4569524" y="5649903"/>
            <a:ext cx="4214113" cy="687388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rgbClr val="0066A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1"/>
          <p:cNvSpPr/>
          <p:nvPr/>
        </p:nvSpPr>
        <p:spPr>
          <a:xfrm>
            <a:off x="0" y="0"/>
            <a:ext cx="9144000" cy="6488113"/>
          </a:xfrm>
          <a:prstGeom prst="rect">
            <a:avLst/>
          </a:prstGeom>
          <a:solidFill>
            <a:srgbClr val="BFC5C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22"/>
          <p:cNvSpPr/>
          <p:nvPr/>
        </p:nvSpPr>
        <p:spPr>
          <a:xfrm>
            <a:off x="0" y="6499225"/>
            <a:ext cx="9144000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6" name="Picture 17" descr="rzd_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573" y="2412849"/>
            <a:ext cx="7772400" cy="1500187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3D8C935-9FE7-4CED-BA66-7373B7802954}" type="datetimeFigureOut">
              <a:rPr lang="ru-RU"/>
              <a:pPr>
                <a:defRPr/>
              </a:pPr>
              <a:t>29.01.2025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33A8C5D-4998-40FB-ACC8-FDE317856D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1374775"/>
          </a:xfrm>
          <a:prstGeom prst="rect">
            <a:avLst/>
          </a:prstGeom>
          <a:solidFill>
            <a:srgbClr val="BFC5C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230188" y="274638"/>
            <a:ext cx="8543925" cy="109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30188" y="1790700"/>
            <a:ext cx="8543925" cy="438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Нажмите для редактирования</a:t>
            </a:r>
          </a:p>
          <a:p>
            <a:pPr lvl="0"/>
            <a:r>
              <a:rPr lang="ru-RU" smtClean="0"/>
              <a:t>Нажмите для ввода текста</a:t>
            </a:r>
            <a:endParaRPr lang="en-US" smtClean="0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3350" y="133350"/>
            <a:ext cx="18573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Arial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cs typeface="Arial" pitchFamily="34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201613" y="6597650"/>
            <a:ext cx="230187" cy="15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r">
              <a:spcBef>
                <a:spcPct val="50000"/>
              </a:spcBef>
              <a:defRPr/>
            </a:pPr>
            <a:fld id="{631FA1CD-80B2-4FB3-AC1C-B68331EF2767}" type="slidenum">
              <a:rPr lang="en-US" sz="1000">
                <a:latin typeface="Verdana" charset="0"/>
                <a:ea typeface="ＭＳ Ｐゴシック" charset="-128"/>
                <a:cs typeface="Arial" pitchFamily="34" charset="0"/>
              </a:rPr>
              <a:pPr algn="r">
                <a:spcBef>
                  <a:spcPct val="50000"/>
                </a:spcBef>
                <a:defRPr/>
              </a:pPr>
              <a:t>‹#›</a:t>
            </a:fld>
            <a:endParaRPr lang="en-US" sz="1000">
              <a:latin typeface="Verdana" charset="0"/>
              <a:ea typeface="ＭＳ Ｐゴシック" charset="-128"/>
              <a:cs typeface="Arial" pitchFamily="34" charset="0"/>
            </a:endParaRPr>
          </a:p>
        </p:txBody>
      </p:sp>
      <p:pic>
        <p:nvPicPr>
          <p:cNvPr id="1032" name="Picture 17" descr="rzd_logo.pn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33" name="Group 12"/>
          <p:cNvGrpSpPr>
            <a:grpSpLocks/>
          </p:cNvGrpSpPr>
          <p:nvPr/>
        </p:nvGrpSpPr>
        <p:grpSpPr bwMode="auto">
          <a:xfrm>
            <a:off x="-374650" y="-17463"/>
            <a:ext cx="366712" cy="2930526"/>
            <a:chOff x="-374650" y="-17463"/>
            <a:chExt cx="366712" cy="2930526"/>
          </a:xfrm>
        </p:grpSpPr>
        <p:sp>
          <p:nvSpPr>
            <p:cNvPr id="14" name="Rectangle 13"/>
            <p:cNvSpPr>
              <a:spLocks noChangeArrowheads="1"/>
            </p:cNvSpPr>
            <p:nvPr userDrawn="1"/>
          </p:nvSpPr>
          <p:spPr bwMode="auto">
            <a:xfrm>
              <a:off x="-374650" y="-17463"/>
              <a:ext cx="366712" cy="366713"/>
            </a:xfrm>
            <a:prstGeom prst="rect">
              <a:avLst/>
            </a:prstGeom>
            <a:solidFill>
              <a:srgbClr val="CD202C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lt1"/>
                </a:solidFill>
                <a:latin typeface="+mn-lt"/>
                <a:cs typeface="Arial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 userDrawn="1"/>
          </p:nvSpPr>
          <p:spPr bwMode="auto">
            <a:xfrm>
              <a:off x="-374650" y="349250"/>
              <a:ext cx="366712" cy="366713"/>
            </a:xfrm>
            <a:prstGeom prst="rect">
              <a:avLst/>
            </a:prstGeom>
            <a:solidFill>
              <a:srgbClr val="455D70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lt1"/>
                </a:solidFill>
                <a:latin typeface="+mn-lt"/>
                <a:cs typeface="Arial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 userDrawn="1"/>
          </p:nvSpPr>
          <p:spPr bwMode="auto">
            <a:xfrm>
              <a:off x="-374650" y="715963"/>
              <a:ext cx="366712" cy="366712"/>
            </a:xfrm>
            <a:prstGeom prst="rect">
              <a:avLst/>
            </a:prstGeom>
            <a:solidFill>
              <a:srgbClr val="68798B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lt1"/>
                </a:solidFill>
                <a:latin typeface="+mn-lt"/>
                <a:cs typeface="Arial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 userDrawn="1"/>
          </p:nvSpPr>
          <p:spPr bwMode="auto">
            <a:xfrm>
              <a:off x="-374650" y="1081088"/>
              <a:ext cx="366712" cy="366712"/>
            </a:xfrm>
            <a:prstGeom prst="rect">
              <a:avLst/>
            </a:prstGeom>
            <a:solidFill>
              <a:srgbClr val="909CAA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lt1"/>
                </a:solidFill>
                <a:latin typeface="+mn-lt"/>
                <a:cs typeface="Arial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 userDrawn="1"/>
          </p:nvSpPr>
          <p:spPr bwMode="auto">
            <a:xfrm>
              <a:off x="-374650" y="1447800"/>
              <a:ext cx="366712" cy="366713"/>
            </a:xfrm>
            <a:prstGeom prst="rect">
              <a:avLst/>
            </a:prstGeom>
            <a:solidFill>
              <a:srgbClr val="BFC5CE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lt1"/>
                </a:solidFill>
                <a:latin typeface="+mn-lt"/>
                <a:cs typeface="Arial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 userDrawn="1"/>
          </p:nvSpPr>
          <p:spPr bwMode="auto">
            <a:xfrm>
              <a:off x="-374650" y="1814513"/>
              <a:ext cx="366712" cy="366712"/>
            </a:xfrm>
            <a:prstGeom prst="rect">
              <a:avLst/>
            </a:prstGeom>
            <a:solidFill>
              <a:srgbClr val="A3A86B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lt1"/>
                </a:solidFill>
                <a:latin typeface="+mn-lt"/>
                <a:cs typeface="Arial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 userDrawn="1"/>
          </p:nvSpPr>
          <p:spPr bwMode="auto">
            <a:xfrm>
              <a:off x="-374650" y="2181225"/>
              <a:ext cx="366712" cy="366713"/>
            </a:xfrm>
            <a:prstGeom prst="rect">
              <a:avLst/>
            </a:prstGeom>
            <a:solidFill>
              <a:srgbClr val="D3D7BD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lt1"/>
                </a:solidFill>
                <a:latin typeface="+mn-lt"/>
                <a:cs typeface="Arial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 userDrawn="1"/>
          </p:nvSpPr>
          <p:spPr bwMode="auto">
            <a:xfrm>
              <a:off x="-374650" y="2546350"/>
              <a:ext cx="366712" cy="366713"/>
            </a:xfrm>
            <a:prstGeom prst="rect">
              <a:avLst/>
            </a:prstGeom>
            <a:solidFill>
              <a:srgbClr val="0066A1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lt1"/>
                </a:solidFill>
                <a:latin typeface="+mn-lt"/>
                <a:cs typeface="Arial" pitchFamily="34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1" r:id="rId1"/>
    <p:sldLayoutId id="2147484212" r:id="rId2"/>
    <p:sldLayoutId id="2147484213" r:id="rId3"/>
    <p:sldLayoutId id="2147484214" r:id="rId4"/>
    <p:sldLayoutId id="2147484215" r:id="rId5"/>
    <p:sldLayoutId id="2147484216" r:id="rId6"/>
    <p:sldLayoutId id="2147484217" r:id="rId7"/>
    <p:sldLayoutId id="2147484218" r:id="rId8"/>
    <p:sldLayoutId id="2147484219" r:id="rId9"/>
    <p:sldLayoutId id="2147484220" r:id="rId10"/>
    <p:sldLayoutId id="2147484221" r:id="rId11"/>
    <p:sldLayoutId id="2147484222" r:id="rId12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200" kern="1200">
          <a:solidFill>
            <a:schemeClr val="tx1"/>
          </a:solidFill>
          <a:latin typeface="+mj-lt"/>
          <a:ea typeface="MS PGothic" pitchFamily="34" charset="-128"/>
          <a:cs typeface="ＭＳ Ｐゴシック" charset="-128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MS PGothic" pitchFamily="34" charset="-128"/>
          <a:cs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MS PGothic" pitchFamily="34" charset="-128"/>
          <a:cs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MS PGothic" pitchFamily="34" charset="-128"/>
          <a:cs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MS PGothic" pitchFamily="34" charset="-128"/>
          <a:cs typeface="ＭＳ Ｐゴシック" charset="-128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MS PGothic" pitchFamily="34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13"/>
          <p:cNvSpPr>
            <a:spLocks noChangeArrowheads="1"/>
          </p:cNvSpPr>
          <p:nvPr/>
        </p:nvSpPr>
        <p:spPr bwMode="auto">
          <a:xfrm>
            <a:off x="107504" y="5872916"/>
            <a:ext cx="882218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</a:t>
            </a:r>
            <a:r>
              <a:rPr lang="ru-RU" sz="1600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Тайгинского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подразделения УЦПК Западно-Сибирской железной дороги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Д.С. Лисютин</a:t>
            </a:r>
            <a:endParaRPr lang="ru-RU" sz="16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3" descr="D:\MEDVEDIK_WORK\RGD\Prezentaciya\Poezd_smoll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7650" cy="472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Рисунок 8" descr="Polosa_01.eps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9144000" cy="111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1187623" y="3846721"/>
            <a:ext cx="56166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за угоном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бесстыкового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пути. 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7"/>
          <p:cNvSpPr txBox="1">
            <a:spLocks/>
          </p:cNvSpPr>
          <p:nvPr/>
        </p:nvSpPr>
        <p:spPr bwMode="auto">
          <a:xfrm>
            <a:off x="2123728" y="6838519"/>
            <a:ext cx="285800" cy="1035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200" kern="1200">
                <a:solidFill>
                  <a:schemeClr val="tx1"/>
                </a:solidFill>
                <a:latin typeface="+mj-lt"/>
                <a:ea typeface="MS PGothic" pitchFamily="34" charset="-128"/>
                <a:cs typeface="ＭＳ Ｐゴシック" charset="-128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charset="0"/>
                <a:ea typeface="MS PGothic" pitchFamily="34" charset="-128"/>
                <a:cs typeface="ＭＳ Ｐゴシック" charset="-128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charset="0"/>
                <a:ea typeface="MS PGothic" pitchFamily="34" charset="-128"/>
                <a:cs typeface="ＭＳ Ｐゴシック" charset="-128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charset="0"/>
                <a:ea typeface="MS PGothic" pitchFamily="34" charset="-128"/>
                <a:cs typeface="ＭＳ Ｐゴシック" charset="-128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charset="0"/>
                <a:ea typeface="MS PGothic" pitchFamily="34" charset="-128"/>
                <a:cs typeface="ＭＳ Ｐゴシック" charset="-128"/>
              </a:defRPr>
            </a:lvl5pPr>
            <a:lvl6pPr marL="457200" algn="l" defTabSz="457200" rtl="0" eaLnBrk="1" fontAlgn="base" hangingPunct="1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charset="0"/>
                <a:ea typeface="ＭＳ Ｐゴシック" charset="-128"/>
                <a:cs typeface="ＭＳ Ｐゴシック" charset="-128"/>
              </a:defRPr>
            </a:lvl6pPr>
            <a:lvl7pPr marL="914400" algn="l" defTabSz="457200" rtl="0" eaLnBrk="1" fontAlgn="base" hangingPunct="1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charset="0"/>
                <a:ea typeface="ＭＳ Ｐゴシック" charset="-128"/>
                <a:cs typeface="ＭＳ Ｐゴシック" charset="-128"/>
              </a:defRPr>
            </a:lvl7pPr>
            <a:lvl8pPr marL="1371600" algn="l" defTabSz="457200" rtl="0" eaLnBrk="1" fontAlgn="base" hangingPunct="1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charset="0"/>
                <a:ea typeface="ＭＳ Ｐゴシック" charset="-128"/>
                <a:cs typeface="ＭＳ Ｐゴシック" charset="-128"/>
              </a:defRPr>
            </a:lvl8pPr>
            <a:lvl9pPr marL="1828800" algn="l" defTabSz="457200" rtl="0" eaLnBrk="1" fontAlgn="base" hangingPunct="1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charset="0"/>
                <a:ea typeface="ＭＳ Ｐゴシック" charset="-128"/>
                <a:cs typeface="ＭＳ Ｐゴシック" charset="-128"/>
              </a:defRPr>
            </a:lvl9pPr>
          </a:lstStyle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28223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Угон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бесстыкового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пути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2910" y="2285992"/>
            <a:ext cx="800105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Угон плетей возможен лишь на участках, где прижатие промежуточных рельсовых скреплений к основанию ниже допускаемых значений или шпальные ящики заполнены балластом менее, чем на 50% (угон всей рельсошпальной решетки). </a:t>
            </a:r>
            <a:endParaRPr lang="ru-RU" sz="1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642910" y="1285860"/>
            <a:ext cx="81439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z="1600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Угон пути-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это продольное перемещение рельсов (рельсовых плетей) относительно рельсовых опор или перемещение рельсов (</a:t>
            </a:r>
            <a:r>
              <a:rPr lang="ru-RU" sz="1600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р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ельсовых  плетей) вместе с опорами относительно балластного слоя вследствие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воздействия температурных и динамических сил.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714348" y="3357563"/>
          <a:ext cx="7929618" cy="3143272"/>
        </p:xfrm>
        <a:graphic>
          <a:graphicData uri="http://schemas.openxmlformats.org/drawingml/2006/table">
            <a:tbl>
              <a:tblPr/>
              <a:tblGrid>
                <a:gridCol w="1962501"/>
                <a:gridCol w="1006467"/>
                <a:gridCol w="904969"/>
                <a:gridCol w="1607651"/>
                <a:gridCol w="1607651"/>
                <a:gridCol w="840379"/>
              </a:tblGrid>
              <a:tr h="189812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Крутящий момент, Н</a:t>
                      </a:r>
                      <a:r>
                        <a:rPr lang="ru-RU" sz="1200" baseline="30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м, при типах скреплений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98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КБ65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ЖБР-65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ЖБР-65Ш, 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ЖБР-65ПШМ,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ЖБР-65ПШ, СМ-1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W-30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07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клеммный болт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закладной болт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907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Затяжка гаек болтов и шурупов при укладке бесстыкового пути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150</a:t>
                      </a:r>
                      <a:r>
                        <a:rPr lang="ru-RU" sz="1200" baseline="30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Symbol"/>
                        </a:rPr>
                        <a:t></a:t>
                      </a:r>
                      <a:r>
                        <a:rPr lang="ru-RU" sz="1200" baseline="30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120</a:t>
                      </a:r>
                      <a:r>
                        <a:rPr lang="ru-RU" sz="1200" baseline="30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Symbol"/>
                        </a:rPr>
                        <a:t></a:t>
                      </a:r>
                      <a:r>
                        <a:rPr lang="ru-RU" sz="1200" baseline="30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180-200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220-250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300-350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38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Минимально допускаемое значение затяжки гаек болтов и шурупов в процессе эксплуатации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150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5975">
                <a:tc gridSpan="6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baseline="30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Symbol"/>
                        </a:rPr>
                        <a:t></a:t>
                      </a:r>
                      <a:r>
                        <a:rPr lang="ru-RU" sz="1100" baseline="30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)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Для обеспечения запаса усилия прижатия затяжку гаек болтов скреплений КБ65 при укладке плетей и при подтягивании их в процессе эксплуатации необходимо производить с крутящим моментом: 200 Н</a:t>
                      </a:r>
                      <a:r>
                        <a:rPr lang="ru-RU" sz="1100" baseline="30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 (20 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кгс</a:t>
                      </a:r>
                      <a:r>
                        <a:rPr lang="ru-RU" sz="1100" baseline="300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) – для 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клеммных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болтов; 150 Н</a:t>
                      </a:r>
                      <a:r>
                        <a:rPr lang="ru-RU" sz="1100" baseline="30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 (15 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кгс</a:t>
                      </a:r>
                      <a:r>
                        <a:rPr lang="ru-RU" sz="1100" baseline="300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) –закладных болтов. Для других типов рельсовых скреплений по утвержденным Управлением пути и сооружений техническим условиям, инструкциям.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629" marR="6762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" grpId="0"/>
      <p:bldP spid="2048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Угон </a:t>
            </a:r>
            <a:r>
              <a:rPr lang="ru-RU" sz="2000" b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бесстыкового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пути</a:t>
            </a: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00034" y="1428736"/>
            <a:ext cx="842962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На наличие угона указывают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следы клемм на подошве рельсов,  смещение подкладок по шпалам (при ослаблении закладных болтов),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взбугривание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или неплотное прилегание балласта к боковым граням шпал и  перекос шпал,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смещение или отсутствие </a:t>
            </a:r>
            <a:r>
              <a:rPr lang="ru-RU" dirty="0" err="1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подрельсовых</a:t>
            </a:r>
            <a:r>
              <a:rPr lang="ru-RU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амортизационных прокладок, 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смещение рисок на маячных шпалах.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687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857496"/>
            <a:ext cx="6215106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и оборудование маячных шпал</a:t>
            </a: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00034" y="1428736"/>
            <a:ext cx="84296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Контроль за угоном плетей осуществляется по смещению контрольных сечений рельсовой плети относительно «маячных» шпал.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2214554"/>
            <a:ext cx="8286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качестве «маячной» шпалы выбирается  шпала, расположенная против пикетного столбика.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985" name="Picture 1" descr="C:\Users\User\Desktop\орор\IMAG03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3714752"/>
            <a:ext cx="3929090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C:\Users\User\Desktop\орор\IMAG04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06" y="3357562"/>
            <a:ext cx="4792302" cy="30718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и оборудование маячных шпал</a:t>
            </a: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00034" y="1428736"/>
            <a:ext cx="842962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Верх концов «маячных» шпал с наружных сторон рельса  за пределами скреплений окрашивается яркой краской, и ставиться порядковых номер маячной шпалы.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61" name="Picture 1" descr="C:\Users\User\Desktop\орор\IMAG03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2500306"/>
            <a:ext cx="6507853" cy="3891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и оборудование маячных шпал</a:t>
            </a: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00034" y="1484784"/>
            <a:ext cx="842962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При скреплении КБ-65 на маячной шпале типовые клеммы заменяются на клеммы с укороченными на 8 — 10 мм ножками, при отсутствии таких клемм, допускается клеммы не устанавливать, при этом закладные болты должны быть затянуты с нормативным значением.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61" y="2852936"/>
            <a:ext cx="4857752" cy="357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2" name="Picture 4" descr="C:\Users\User\Desktop\Рисунок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5814" y="2852936"/>
            <a:ext cx="4187884" cy="364789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и оборудование маячных шпал</a:t>
            </a: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00034" y="1428736"/>
            <a:ext cx="84296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Резиновые или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резинокордовые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подрельсовые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прокладки заменяются на полиэтиленовые или другие подкладки с низким коэффициентом трения</a:t>
            </a:r>
            <a:r>
              <a:rPr lang="ru-RU" dirty="0" smtClean="0"/>
              <a:t>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2344" y="2996952"/>
            <a:ext cx="4445031" cy="34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User\Desktop\орор\IMAG04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2996952"/>
            <a:ext cx="4539241" cy="350388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и оборудование маячных шпал</a:t>
            </a: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00034" y="1428736"/>
            <a:ext cx="84296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dirty="0" smtClean="0"/>
              <a:t>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«Маячная» шпала всегда должна быть хорошо подбита.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9938" name="Picture 2" descr="http://dic.academic.ru/pictures/wiki/files/83/Shpalopodboika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2071678"/>
            <a:ext cx="3953177" cy="441364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и оборудование маячных шпал</a:t>
            </a: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00034" y="1567235"/>
            <a:ext cx="842962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dirty="0" smtClean="0"/>
              <a:t>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скреплениях КБ-65, ЖБР-65ПШ, ЖБР-65ПШМ контрольные сечения отмечают поперечными полосами шириной 10 мм, наносимыми светлой краской на шейку рельса, верх подошвы и в створе с боковой гранью подкладки.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29065"/>
            <a:ext cx="4318030" cy="3871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8030" y="2629065"/>
            <a:ext cx="4816288" cy="3871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и оборудование маячных шпал</a:t>
            </a: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00034" y="1567235"/>
            <a:ext cx="842962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dirty="0" smtClean="0"/>
              <a:t>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скреплениях ЖБР-65, ЖБР-65Ш контрольные сечения отмечают поперечными полосами шириной 10 мм, наносимыми светлой краской на шейку рельса, верх подошвы и в створе с боковой гранью верхней площадки шпалы.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Users\User\Desktop\орор\IMAG03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63957" y="2714620"/>
            <a:ext cx="6301774" cy="376870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и оборудование маячных шпал</a:t>
            </a: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00034" y="1567235"/>
            <a:ext cx="84296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dirty="0" smtClean="0"/>
              <a:t>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скреплениях ЖБР-65, ЖБР-65Ш, ЖБР-65ПШ, ЖБР-65ПШМ клеммы  на «маячных» шпалах переворачиваются усами вверх и жестко закрепляются.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Users\User\Desktop\орор\IMAG03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63957" y="2348880"/>
            <a:ext cx="6301774" cy="413444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и оборудование маячных шпал</a:t>
            </a: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00034" y="1428736"/>
            <a:ext cx="842962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dirty="0" smtClean="0"/>
              <a:t>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скреплении АРС-4 контрольные сечения отмечают поперечными полосами шириной 10 мм, наносимыми светлой краской на шейку рельса, верх подошвы и в створе с боковой гранью головки анкера.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User\Desktop\орор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357430"/>
            <a:ext cx="6858000" cy="419404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и оборудование маячных шпал</a:t>
            </a: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00034" y="1428736"/>
            <a:ext cx="84296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dirty="0" smtClean="0"/>
              <a:t>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скреплениях АРС-4 типовой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подклеммник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должен быть  заменен на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подклеммник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«маячных» шпал.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4" r="6204"/>
          <a:stretch>
            <a:fillRect/>
          </a:stretch>
        </p:blipFill>
        <p:spPr bwMode="auto">
          <a:xfrm>
            <a:off x="0" y="2571744"/>
            <a:ext cx="4140199" cy="3543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21506" y="6143644"/>
            <a:ext cx="31181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Типовой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подклеммник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АРС-4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125" y="2571744"/>
            <a:ext cx="4079875" cy="3520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296824" y="6143644"/>
            <a:ext cx="36842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Подклеммник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«маячных шпал»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  <p:bldP spid="5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и оборудование маячных шпал</a:t>
            </a: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357290" y="1428736"/>
            <a:ext cx="628654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dirty="0" smtClean="0"/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Монорегулятор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установлен на 3-ю позицию.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485" y="1988840"/>
            <a:ext cx="5080516" cy="4530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451" y="1798068"/>
            <a:ext cx="4071935" cy="472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и оборудование маячных шпал</a:t>
            </a: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00034" y="1428736"/>
            <a:ext cx="835824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dirty="0" smtClean="0"/>
              <a:t>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 маячных шпал и нанесение рисок производится сразу же после закрепления плетей на постоянный режим работы.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2143116"/>
            <a:ext cx="8286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производстве замеров подвижек на «маячных» шпалах со знаком «+» учитываются смещения по нарастанию километров, «-» - против нарастания километров.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8917" y="3214686"/>
            <a:ext cx="5842041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и оборудование поперечных створов</a:t>
            </a: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00034" y="1428736"/>
            <a:ext cx="850112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dirty="0" smtClean="0"/>
              <a:t>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за продольными перемещениями плети относительно «маячных» шпал должен быть дополнен контролем по поперечным створам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2071678"/>
            <a:ext cx="85010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 образуется леской, натягиваемой между двумя расположенными  друг против друга реперами (на одной оси, перпендикулярной продольной оси пути).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2" descr="C:\Users\User\Desktop\орор\IMAG04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3014378"/>
            <a:ext cx="5876796" cy="351455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0481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и оборудование поперечных створов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71472" y="1428736"/>
            <a:ext cx="8286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В качестве которых могут быть использованы  опоры контактной сети, искусственные сооружения, специально врытые в грунт столбики, отрезки рельсов и др. неподвижные сооружения около пути.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User\Desktop\орор\IMAG03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92896"/>
            <a:ext cx="3000364" cy="4007938"/>
          </a:xfrm>
          <a:prstGeom prst="rect">
            <a:avLst/>
          </a:prstGeom>
          <a:noFill/>
        </p:spPr>
      </p:pic>
      <p:pic>
        <p:nvPicPr>
          <p:cNvPr id="3075" name="Picture 3" descr="C:\Users\User\Desktop\орор\IMAG04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2492896"/>
            <a:ext cx="6143636" cy="400793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и оборудование поперечных створов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42910" y="1428736"/>
            <a:ext cx="80724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Начальное положение плети относительно лески фиксируется риской по краске, нанесенной на нерабочей верхней части головки рельса, предварительно очищенной от грязи (промытой соляркой).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14316" y="2357430"/>
            <a:ext cx="84296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Положение лески на реперах фиксируется риской, наносимой по масляной краске, которой должна быть окрашена площадка на репере, к которой прикладывается леска диаметром 0,2÷0,5 мм.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9" name="Picture 3" descr="C:\Users\User\Desktop\орор\IMAG04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5" y="3280760"/>
            <a:ext cx="4714876" cy="3220074"/>
          </a:xfrm>
          <a:prstGeom prst="rect">
            <a:avLst/>
          </a:prstGeom>
          <a:noFill/>
        </p:spPr>
      </p:pic>
      <p:pic>
        <p:nvPicPr>
          <p:cNvPr id="11" name="Picture 2" descr="C:\Users\User\Desktop\орор\IMAG04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80760"/>
            <a:ext cx="4429124" cy="322007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и оборудование поперечных створов</a:t>
            </a:r>
          </a:p>
        </p:txBody>
      </p:sp>
      <p:sp>
        <p:nvSpPr>
          <p:cNvPr id="47105" name="Rectangle 1"/>
          <p:cNvSpPr>
            <a:spLocks noChangeArrowheads="1"/>
          </p:cNvSpPr>
          <p:nvPr/>
        </p:nvSpPr>
        <p:spPr bwMode="auto">
          <a:xfrm rot="10800000" flipV="1">
            <a:off x="571472" y="1571612"/>
            <a:ext cx="800105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Расстояние между леской и головкой рельса не должно превышать 3 см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5122" name="Picture 2" descr="C:\Users\User\Desktop\орор\апвапвап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214554"/>
            <a:ext cx="8392446" cy="431079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rot="5400000" flipH="1" flipV="1">
            <a:off x="4500562" y="2857496"/>
            <a:ext cx="428628" cy="1588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3357554" y="2143116"/>
            <a:ext cx="2571768" cy="92869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643306" y="2714620"/>
            <a:ext cx="10001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не ˃ 3 см</a:t>
            </a:r>
            <a:endParaRPr lang="ru-RU" sz="1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7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7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5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и оборудование поперечных створов</a:t>
            </a:r>
          </a:p>
        </p:txBody>
      </p:sp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285720" y="1500174"/>
            <a:ext cx="814393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Створы   оборудуются в местах близких к  «маячным» шпалам (±5 м).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285720" y="2067301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Короткие плети (800 м и менее) оборудуются тремя створами, в том числе на концах плети, на расстояниях не менее 60÷95 м от их концов и в средней части плети.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065855"/>
            <a:ext cx="8464454" cy="3417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  <p:bldP spid="4710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500034" y="21429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Устройство и оборудование поперечных створов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14348" y="1500174"/>
            <a:ext cx="80724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длинных плетях створы обустраиваются на их концевых участках и  далее через каждые 400 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500034" y="5639201"/>
            <a:ext cx="835824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На спусках и на затяжных подъемах с уклонами более 10‰, перед   кривыми и в кривых радиусами 600 м и менее створы устанавливаются   через 200 м.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643182"/>
            <a:ext cx="8759847" cy="2138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710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966143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RZD">
      <a:dk1>
        <a:sysClr val="windowText" lastClr="000000"/>
      </a:dk1>
      <a:lt1>
        <a:sysClr val="window" lastClr="FFFFFF"/>
      </a:lt1>
      <a:dk2>
        <a:srgbClr val="455D70"/>
      </a:dk2>
      <a:lt2>
        <a:srgbClr val="EEECE1"/>
      </a:lt2>
      <a:accent1>
        <a:srgbClr val="455D70"/>
      </a:accent1>
      <a:accent2>
        <a:srgbClr val="68798B"/>
      </a:accent2>
      <a:accent3>
        <a:srgbClr val="909CAA"/>
      </a:accent3>
      <a:accent4>
        <a:srgbClr val="A3A86B"/>
      </a:accent4>
      <a:accent5>
        <a:srgbClr val="D3D7BD"/>
      </a:accent5>
      <a:accent6>
        <a:srgbClr val="0066A1"/>
      </a:accent6>
      <a:hlink>
        <a:srgbClr val="455D70"/>
      </a:hlink>
      <a:folHlink>
        <a:srgbClr val="909CAA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4749</TotalTime>
  <Words>895</Words>
  <Application>Microsoft Office PowerPoint</Application>
  <PresentationFormat>Экран (4:3)</PresentationFormat>
  <Paragraphs>76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БАЛЛАСТНЫЙ СЛОЙ</dc:title>
  <dc:creator>Семён</dc:creator>
  <cp:lastModifiedBy>Дмитрий Лисютин</cp:lastModifiedBy>
  <cp:revision>715</cp:revision>
  <dcterms:created xsi:type="dcterms:W3CDTF">2012-01-21T16:26:30Z</dcterms:created>
  <dcterms:modified xsi:type="dcterms:W3CDTF">2025-01-29T00:50:24Z</dcterms:modified>
</cp:coreProperties>
</file>