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2" r:id="rId6"/>
    <p:sldId id="263" r:id="rId7"/>
    <p:sldId id="264" r:id="rId8"/>
    <p:sldId id="265" r:id="rId9"/>
    <p:sldId id="266" r:id="rId10"/>
    <p:sldId id="268" r:id="rId11"/>
    <p:sldId id="269" r:id="rId12"/>
    <p:sldId id="270" r:id="rId13"/>
    <p:sldId id="271" r:id="rId14"/>
    <p:sldId id="272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004A"/>
    <a:srgbClr val="CF0154"/>
    <a:srgbClr val="C00052"/>
    <a:srgbClr val="E6E6E6"/>
    <a:srgbClr val="F594AB"/>
    <a:srgbClr val="C00000"/>
    <a:srgbClr val="F6D0DB"/>
    <a:srgbClr val="DEEBF7"/>
    <a:srgbClr val="FFFFFF"/>
    <a:srgbClr val="B0007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65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998E6-FCD6-493B-A8F5-A3869776128B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2D58C-E0D2-4890-8FFD-036E312EB5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01804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998E6-FCD6-493B-A8F5-A3869776128B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2D58C-E0D2-4890-8FFD-036E312EB5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04904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998E6-FCD6-493B-A8F5-A3869776128B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2D58C-E0D2-4890-8FFD-036E312EB5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66727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998E6-FCD6-493B-A8F5-A3869776128B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2D58C-E0D2-4890-8FFD-036E312EB5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48722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998E6-FCD6-493B-A8F5-A3869776128B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2D58C-E0D2-4890-8FFD-036E312EB5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0130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998E6-FCD6-493B-A8F5-A3869776128B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2D58C-E0D2-4890-8FFD-036E312EB5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42205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998E6-FCD6-493B-A8F5-A3869776128B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2D58C-E0D2-4890-8FFD-036E312EB5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97059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998E6-FCD6-493B-A8F5-A3869776128B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2D58C-E0D2-4890-8FFD-036E312EB5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76988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998E6-FCD6-493B-A8F5-A3869776128B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2D58C-E0D2-4890-8FFD-036E312EB5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42314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998E6-FCD6-493B-A8F5-A3869776128B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2D58C-E0D2-4890-8FFD-036E312EB5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7207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998E6-FCD6-493B-A8F5-A3869776128B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2D58C-E0D2-4890-8FFD-036E312EB5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65925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0000"/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3998E6-FCD6-493B-A8F5-A3869776128B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B2D58C-E0D2-4890-8FFD-036E312EB5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9871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72768" y="969264"/>
            <a:ext cx="7351776" cy="19476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i="1" dirty="0" smtClean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Аборт и его осложнения</a:t>
            </a:r>
            <a:endParaRPr lang="ru-RU" sz="6000" b="1" i="1" dirty="0">
              <a:solidFill>
                <a:srgbClr val="C0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008" y="3749457"/>
            <a:ext cx="686714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Cambria" panose="02040503050406030204" pitchFamily="18" charset="0"/>
                <a:ea typeface="Cambria" panose="02040503050406030204" pitchFamily="18" charset="0"/>
              </a:rPr>
              <a:t>Выполнила:</a:t>
            </a:r>
          </a:p>
          <a:p>
            <a:r>
              <a:rPr lang="ru-RU" sz="2800" dirty="0" smtClean="0">
                <a:latin typeface="Cambria" panose="02040503050406030204" pitchFamily="18" charset="0"/>
                <a:ea typeface="Cambria" panose="02040503050406030204" pitchFamily="18" charset="0"/>
              </a:rPr>
              <a:t>Студентка Мурманского медицинского колледжа </a:t>
            </a:r>
          </a:p>
          <a:p>
            <a:r>
              <a:rPr lang="ru-RU" sz="2800" dirty="0" smtClean="0">
                <a:latin typeface="Cambria" panose="02040503050406030204" pitchFamily="18" charset="0"/>
                <a:ea typeface="Cambria" panose="02040503050406030204" pitchFamily="18" charset="0"/>
              </a:rPr>
              <a:t>2 курса специальности «Лечебное дело» </a:t>
            </a:r>
          </a:p>
          <a:p>
            <a:r>
              <a:rPr lang="ru-RU" sz="2800" dirty="0" smtClean="0">
                <a:latin typeface="Cambria" panose="02040503050406030204" pitchFamily="18" charset="0"/>
                <a:ea typeface="Cambria" panose="02040503050406030204" pitchFamily="18" charset="0"/>
              </a:rPr>
              <a:t>Логвиненко Эвелина</a:t>
            </a:r>
          </a:p>
          <a:p>
            <a:r>
              <a:rPr lang="ru-RU" sz="2800" dirty="0" smtClean="0">
                <a:latin typeface="Cambria" panose="02040503050406030204" pitchFamily="18" charset="0"/>
                <a:ea typeface="Cambria" panose="02040503050406030204" pitchFamily="18" charset="0"/>
              </a:rPr>
              <a:t>Преподаватель:</a:t>
            </a:r>
          </a:p>
          <a:p>
            <a:r>
              <a:rPr lang="ru-RU" sz="2800" dirty="0" smtClean="0">
                <a:latin typeface="Cambria" panose="02040503050406030204" pitchFamily="18" charset="0"/>
                <a:ea typeface="Cambria" panose="02040503050406030204" pitchFamily="18" charset="0"/>
              </a:rPr>
              <a:t>Азизова </a:t>
            </a:r>
            <a:r>
              <a:rPr lang="ru-RU" sz="2800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Нушаба</a:t>
            </a:r>
            <a:r>
              <a:rPr lang="ru-RU" sz="2800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ru-RU" sz="2800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Хубалиевна</a:t>
            </a:r>
            <a:endParaRPr lang="ru-RU" sz="28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46520" y="6488668"/>
            <a:ext cx="3730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г.Мурманск</a:t>
            </a:r>
            <a:r>
              <a:rPr lang="ru-RU" dirty="0" smtClean="0">
                <a:latin typeface="Cambria" panose="02040503050406030204" pitchFamily="18" charset="0"/>
                <a:ea typeface="Cambria" panose="02040503050406030204" pitchFamily="18" charset="0"/>
              </a:rPr>
              <a:t>, 2025 г.</a:t>
            </a:r>
            <a:endParaRPr lang="ru-RU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0451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1440" y="149412"/>
            <a:ext cx="119603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0" i="0" dirty="0" smtClean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Аборт – это прекращение беременности до того, как плод стал жизнеспособным, то есть пока он не достиг уровня развития, достаточного для выживания вне организма матери.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58496" y="857298"/>
            <a:ext cx="118932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Cambria" panose="02040503050406030204" pitchFamily="18" charset="0"/>
              </a:rPr>
              <a:t>Это относится к сроку беременности до 20 недель, поскольку именно на двадцатой неделе проявляются первые признаки жизнеспособности плода.</a:t>
            </a:r>
            <a:endParaRPr lang="ru-RU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  <a:ea typeface="Cambria" panose="02040503050406030204" pitchFamily="18" charset="0"/>
            </a:endParaRPr>
          </a:p>
        </p:txBody>
      </p:sp>
      <p:pic>
        <p:nvPicPr>
          <p:cNvPr id="819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7262" y="1951244"/>
            <a:ext cx="8377749" cy="4038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8165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15747"/>
            <a:ext cx="1219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i="0" dirty="0" smtClean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ПРЕРЫВАНИЕ БЕРЕМЕННОСТИ В ПЕРВОМ ТРИМЕСТРЕ</a:t>
            </a:r>
            <a:endParaRPr lang="ru-RU" sz="2400" i="0" dirty="0">
              <a:solidFill>
                <a:srgbClr val="000000"/>
              </a:solidFill>
              <a:effectLst/>
              <a:latin typeface="Century Gothic" panose="020B0502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2951" y="2821993"/>
            <a:ext cx="33135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DE004A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Инструментальные методы</a:t>
            </a:r>
            <a:endParaRPr lang="ru-RU" sz="2400" b="1" i="1" dirty="0">
              <a:solidFill>
                <a:srgbClr val="DE004A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388471" y="4275902"/>
            <a:ext cx="581764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  <a:effectLst/>
                <a:latin typeface="Roboto"/>
                <a:ea typeface="Malgun Gothic" panose="020B0503020000020004" pitchFamily="34" charset="-127"/>
              </a:rPr>
              <a:t>Опорожнение матки (разрушение и удаление плодного яйца) в первом триместре производится, как правило, </a:t>
            </a:r>
            <a:r>
              <a:rPr lang="ru-RU" b="1" i="1" dirty="0" err="1" smtClean="0">
                <a:solidFill>
                  <a:schemeClr val="accent1">
                    <a:lumMod val="75000"/>
                  </a:schemeClr>
                </a:solidFill>
                <a:effectLst/>
                <a:latin typeface="Roboto"/>
                <a:ea typeface="Malgun Gothic" panose="020B0503020000020004" pitchFamily="34" charset="-127"/>
              </a:rPr>
              <a:t>кюретками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  <a:effectLst/>
                <a:latin typeface="Roboto"/>
                <a:ea typeface="Malgun Gothic" panose="020B0503020000020004" pitchFamily="34" charset="-127"/>
              </a:rPr>
              <a:t> с использованием </a:t>
            </a:r>
            <a:r>
              <a:rPr lang="ru-RU" b="1" i="1" dirty="0" err="1" smtClean="0">
                <a:solidFill>
                  <a:schemeClr val="accent1">
                    <a:lumMod val="75000"/>
                  </a:schemeClr>
                </a:solidFill>
                <a:effectLst/>
                <a:latin typeface="Roboto"/>
                <a:ea typeface="Malgun Gothic" panose="020B0503020000020004" pitchFamily="34" charset="-127"/>
              </a:rPr>
              <a:t>абортцангов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  <a:effectLst/>
                <a:latin typeface="Roboto"/>
                <a:ea typeface="Malgun Gothic" panose="020B0503020000020004" pitchFamily="34" charset="-127"/>
              </a:rPr>
              <a:t>.</a:t>
            </a:r>
            <a:br>
              <a:rPr lang="ru-RU" b="1" i="1" dirty="0" smtClean="0">
                <a:solidFill>
                  <a:schemeClr val="accent1">
                    <a:lumMod val="75000"/>
                  </a:schemeClr>
                </a:solidFill>
                <a:effectLst/>
                <a:latin typeface="Roboto"/>
                <a:ea typeface="Malgun Gothic" panose="020B0503020000020004" pitchFamily="34" charset="-127"/>
              </a:rPr>
            </a:b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  <a:effectLst/>
                <a:latin typeface="Roboto"/>
                <a:ea typeface="Malgun Gothic" panose="020B0503020000020004" pitchFamily="34" charset="-127"/>
              </a:rPr>
              <a:t>Процедура обычно выполняется в операционной под общим наркозом или под местной анестезией с использованием седативных препаратов.</a:t>
            </a:r>
            <a:br>
              <a:rPr lang="ru-RU" b="1" i="1" dirty="0" smtClean="0">
                <a:solidFill>
                  <a:schemeClr val="accent1">
                    <a:lumMod val="75000"/>
                  </a:schemeClr>
                </a:solidFill>
                <a:effectLst/>
                <a:latin typeface="Roboto"/>
                <a:ea typeface="Malgun Gothic" panose="020B0503020000020004" pitchFamily="34" charset="-127"/>
              </a:rPr>
            </a:br>
            <a:endParaRPr lang="ru-RU" b="1" i="1" dirty="0" smtClean="0">
              <a:solidFill>
                <a:schemeClr val="accent1">
                  <a:lumMod val="75000"/>
                </a:schemeClr>
              </a:solidFill>
              <a:effectLst/>
              <a:latin typeface="Roboto"/>
              <a:ea typeface="Malgun Gothic" panose="020B0503020000020004" pitchFamily="34" charset="-127"/>
            </a:endParaRPr>
          </a:p>
          <a:p>
            <a:pPr algn="ctr"/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  <a:ea typeface="Malgun Gothic" panose="020B0503020000020004" pitchFamily="34" charset="-127"/>
              </a:rPr>
              <a:t/>
            </a:r>
            <a:br>
              <a:rPr lang="ru-RU" b="1" i="1" dirty="0" smtClean="0">
                <a:solidFill>
                  <a:schemeClr val="accent1">
                    <a:lumMod val="75000"/>
                  </a:schemeClr>
                </a:solidFill>
                <a:ea typeface="Malgun Gothic" panose="020B0503020000020004" pitchFamily="34" charset="-127"/>
              </a:rPr>
            </a:br>
            <a:endParaRPr lang="ru-RU" b="1" i="1" dirty="0">
              <a:solidFill>
                <a:schemeClr val="accent1">
                  <a:lumMod val="75000"/>
                </a:schemeClr>
              </a:solidFill>
              <a:ea typeface="Malgun Gothic" panose="020B0503020000020004" pitchFamily="34" charset="-127"/>
            </a:endParaRPr>
          </a:p>
        </p:txBody>
      </p:sp>
      <p:sp>
        <p:nvSpPr>
          <p:cNvPr id="7" name="Стрелка вверх 6"/>
          <p:cNvSpPr/>
          <p:nvPr/>
        </p:nvSpPr>
        <p:spPr>
          <a:xfrm rot="3319298">
            <a:off x="3288656" y="2191699"/>
            <a:ext cx="329184" cy="783903"/>
          </a:xfrm>
          <a:prstGeom prst="upArrow">
            <a:avLst/>
          </a:prstGeom>
          <a:solidFill>
            <a:srgbClr val="F594AB"/>
          </a:solidFill>
          <a:ln w="9525">
            <a:solidFill>
              <a:srgbClr val="F594A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верх 9"/>
          <p:cNvSpPr/>
          <p:nvPr/>
        </p:nvSpPr>
        <p:spPr>
          <a:xfrm rot="8196879">
            <a:off x="3261531" y="3324936"/>
            <a:ext cx="329184" cy="783903"/>
          </a:xfrm>
          <a:prstGeom prst="upArrow">
            <a:avLst/>
          </a:prstGeom>
          <a:solidFill>
            <a:srgbClr val="F594AB"/>
          </a:solidFill>
          <a:ln w="9525">
            <a:solidFill>
              <a:srgbClr val="F594A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72951" y="1067309"/>
            <a:ext cx="417064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solidFill>
                  <a:srgbClr val="000000"/>
                </a:solidFill>
                <a:effectLst/>
                <a:latin typeface="Corbel" panose="020B0503020204020204" pitchFamily="34" charset="0"/>
              </a:rPr>
              <a:t>подготовка шейки матки (расширение цервикального канала)</a:t>
            </a:r>
            <a:endParaRPr lang="ru-RU" i="1" dirty="0">
              <a:latin typeface="Corbel" panose="020B0503020204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0" y="4275902"/>
            <a:ext cx="41818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0" i="1" dirty="0" smtClean="0">
                <a:solidFill>
                  <a:srgbClr val="000000"/>
                </a:solidFill>
                <a:effectLst/>
                <a:latin typeface="Corbel" panose="020B0503020204020204" pitchFamily="34" charset="0"/>
              </a:rPr>
              <a:t>непосредственное удаление содержимого матки.</a:t>
            </a:r>
            <a:br>
              <a:rPr lang="ru-RU" b="0" i="1" dirty="0" smtClean="0">
                <a:solidFill>
                  <a:srgbClr val="000000"/>
                </a:solidFill>
                <a:effectLst/>
                <a:latin typeface="Corbel" panose="020B0503020204020204" pitchFamily="34" charset="0"/>
              </a:rPr>
            </a:br>
            <a:endParaRPr lang="ru-RU" i="1" dirty="0">
              <a:latin typeface="Corbel" panose="020B050302020402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234432" y="577412"/>
            <a:ext cx="59872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Для расширения цервикального канала используют расширитель </a:t>
            </a:r>
            <a:r>
              <a:rPr lang="ru-RU" b="1" i="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Гегара</a:t>
            </a:r>
            <a:r>
              <a:rPr lang="ru-RU" b="1" i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, и поэтому следствием такой методики нередко являются разрывы, повреждения шейки матки и стенок матки.</a:t>
            </a: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9931" y="3318978"/>
            <a:ext cx="2684501" cy="2377239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9221" y="726144"/>
            <a:ext cx="2301827" cy="2488727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93284" y="1780796"/>
            <a:ext cx="3408022" cy="2322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192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872" y="461665"/>
            <a:ext cx="120731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0" i="1" dirty="0" smtClean="0">
                <a:solidFill>
                  <a:srgbClr val="C00000"/>
                </a:solidFill>
                <a:effectLst/>
                <a:latin typeface="Corbel" panose="020B0503020204020204" pitchFamily="34" charset="0"/>
              </a:rPr>
              <a:t>Это метод, дающий значительно меньшее количество </a:t>
            </a:r>
            <a:r>
              <a:rPr lang="ru-RU" b="0" i="1" dirty="0" err="1" smtClean="0">
                <a:solidFill>
                  <a:srgbClr val="C00000"/>
                </a:solidFill>
                <a:effectLst/>
                <a:latin typeface="Corbel" panose="020B0503020204020204" pitchFamily="34" charset="0"/>
              </a:rPr>
              <a:t>послеабортных</a:t>
            </a:r>
            <a:r>
              <a:rPr lang="ru-RU" i="1" dirty="0">
                <a:solidFill>
                  <a:srgbClr val="C00000"/>
                </a:solidFill>
                <a:latin typeface="Corbel" panose="020B0503020204020204" pitchFamily="34" charset="0"/>
              </a:rPr>
              <a:t> </a:t>
            </a:r>
            <a:r>
              <a:rPr lang="ru-RU" b="0" i="1" dirty="0" smtClean="0">
                <a:solidFill>
                  <a:srgbClr val="C00000"/>
                </a:solidFill>
                <a:effectLst/>
                <a:latin typeface="Corbel" panose="020B0503020204020204" pitchFamily="34" charset="0"/>
              </a:rPr>
              <a:t>осложнений. </a:t>
            </a:r>
            <a:r>
              <a:rPr lang="ru-RU" i="1" dirty="0">
                <a:solidFill>
                  <a:srgbClr val="C00000"/>
                </a:solidFill>
                <a:latin typeface="Corbel" panose="020B0503020204020204" pitchFamily="34" charset="0"/>
              </a:rPr>
              <a:t>Т</a:t>
            </a:r>
            <a:r>
              <a:rPr lang="ru-RU" b="0" i="1" dirty="0" smtClean="0">
                <a:solidFill>
                  <a:srgbClr val="C00000"/>
                </a:solidFill>
                <a:effectLst/>
                <a:latin typeface="Corbel" panose="020B0503020204020204" pitchFamily="34" charset="0"/>
              </a:rPr>
              <a:t>ребует меньшей анальгезии и принята ВОЗ в качестве лучшего метода производства раннего искусственного аборта, используется на сроке 3-5 недель </a:t>
            </a:r>
            <a:r>
              <a:rPr lang="ru-RU" i="1" dirty="0" smtClean="0">
                <a:solidFill>
                  <a:srgbClr val="C00000"/>
                </a:solidFill>
                <a:latin typeface="Corbel" panose="020B0503020204020204" pitchFamily="34" charset="0"/>
              </a:rPr>
              <a:t>беременности.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1219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0" i="0" dirty="0" smtClean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Мини-аборт (вакуум-аспирация)</a:t>
            </a:r>
            <a:endParaRPr lang="ru-RU"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328" y="2557722"/>
            <a:ext cx="4950950" cy="398423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84404" y="1384995"/>
            <a:ext cx="118231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333333"/>
                </a:solidFill>
                <a:latin typeface="Comic Sans MS" panose="030F0702030302020204" pitchFamily="66" charset="0"/>
              </a:rPr>
              <a:t>В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Comic Sans MS" panose="030F0702030302020204" pitchFamily="66" charset="0"/>
              </a:rPr>
              <a:t> матку вводится тонкий одноразовый катетер, прикреплённый к вакуумному аппарату, в полости матки создаётся равномерное отрицательное давление, и плодное яйцо высасывается наружу. Длительность мини-аборта — 2–5 минут, операция проводится под общей анестезией. </a:t>
            </a:r>
            <a:endParaRPr lang="ru-RU" dirty="0">
              <a:latin typeface="Comic Sans MS" panose="030F0702030302020204" pitchFamily="66" charset="0"/>
            </a:endParaRPr>
          </a:p>
        </p:txBody>
      </p:sp>
      <p:pic>
        <p:nvPicPr>
          <p:cNvPr id="9218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188" y="2557722"/>
            <a:ext cx="5426292" cy="3984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382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9060" y="500438"/>
            <a:ext cx="1209294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0" i="0" dirty="0" smtClean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Аборт, путем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родовозбуждения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(искусственные роды)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Roboto"/>
              </a:rPr>
              <a:t/>
            </a:r>
            <a:br>
              <a:rPr lang="ru-RU" b="0" i="0" dirty="0" smtClean="0">
                <a:solidFill>
                  <a:srgbClr val="000000"/>
                </a:solidFill>
                <a:effectLst/>
                <a:latin typeface="Roboto"/>
              </a:rPr>
            </a:br>
            <a:endParaRPr lang="ru-RU" b="0" i="0" dirty="0" smtClean="0">
              <a:solidFill>
                <a:srgbClr val="000000"/>
              </a:solidFill>
              <a:effectLst/>
              <a:latin typeface="Roboto"/>
            </a:endParaRPr>
          </a:p>
          <a:p>
            <a:pPr algn="ctr"/>
            <a:r>
              <a:rPr lang="ru-RU" i="1" dirty="0" smtClean="0">
                <a:solidFill>
                  <a:srgbClr val="C00000"/>
                </a:solidFill>
                <a:latin typeface="Corbel" panose="020B0503020204020204" pitchFamily="34" charset="0"/>
              </a:rPr>
              <a:t>М</a:t>
            </a:r>
            <a:r>
              <a:rPr lang="ru-RU" i="1" dirty="0" smtClean="0">
                <a:solidFill>
                  <a:srgbClr val="C00000"/>
                </a:solidFill>
                <a:effectLst/>
                <a:latin typeface="Corbel" panose="020B0503020204020204" pitchFamily="34" charset="0"/>
              </a:rPr>
              <a:t>етод прерывания беременности на поздних сроках (20–27 недель) путём провокации преждевременных родов.</a:t>
            </a:r>
            <a:endParaRPr lang="ru-RU" i="1" dirty="0" smtClean="0">
              <a:solidFill>
                <a:srgbClr val="C00000"/>
              </a:solidFill>
              <a:latin typeface="Corbel" panose="020B0503020204020204" pitchFamily="34" charset="0"/>
            </a:endParaRPr>
          </a:p>
          <a:p>
            <a:pPr algn="ctr"/>
            <a:r>
              <a:rPr lang="ru-RU" b="0" i="1" dirty="0" smtClean="0">
                <a:solidFill>
                  <a:srgbClr val="C00000"/>
                </a:solidFill>
                <a:effectLst/>
                <a:latin typeface="Corbel" panose="020B0503020204020204" pitchFamily="34" charset="0"/>
              </a:rPr>
              <a:t>В последнее</a:t>
            </a:r>
            <a:r>
              <a:rPr lang="ru-RU" i="1" dirty="0">
                <a:solidFill>
                  <a:srgbClr val="C00000"/>
                </a:solidFill>
                <a:latin typeface="Corbel" panose="020B0503020204020204" pitchFamily="34" charset="0"/>
              </a:rPr>
              <a:t> </a:t>
            </a:r>
            <a:r>
              <a:rPr lang="ru-RU" b="0" i="1" dirty="0" smtClean="0">
                <a:solidFill>
                  <a:srgbClr val="C00000"/>
                </a:solidFill>
                <a:effectLst/>
                <a:latin typeface="Corbel" panose="020B0503020204020204" pitchFamily="34" charset="0"/>
              </a:rPr>
              <a:t>время накоплен большой опыт для производства абортов с помощью простагландинов. Абортивный эффект простагландинов обусловлен их способностью влиять на гладкую мускулатуру матки. Эти препараты применяют и внутримышечно, и внутривенно, а также в виде геля для введения во влагалище и цервикальный канал. Препараты простагландинов (ПГ) с целью </a:t>
            </a:r>
            <a:r>
              <a:rPr lang="ru-RU" b="0" i="1" dirty="0" err="1" smtClean="0">
                <a:solidFill>
                  <a:srgbClr val="C00000"/>
                </a:solidFill>
                <a:effectLst/>
                <a:latin typeface="Corbel" panose="020B0503020204020204" pitchFamily="34" charset="0"/>
              </a:rPr>
              <a:t>родовозбуждения</a:t>
            </a:r>
            <a:r>
              <a:rPr lang="ru-RU" b="0" i="1" dirty="0" smtClean="0">
                <a:solidFill>
                  <a:srgbClr val="C00000"/>
                </a:solidFill>
                <a:effectLst/>
                <a:latin typeface="Corbel" panose="020B0503020204020204" pitchFamily="34" charset="0"/>
              </a:rPr>
              <a:t> применяют изолированно или в комбинации с другими препаратами.</a:t>
            </a:r>
            <a:r>
              <a:rPr lang="ru-RU" i="1" dirty="0" smtClean="0">
                <a:solidFill>
                  <a:srgbClr val="C00000"/>
                </a:solidFill>
                <a:latin typeface="Corbel" panose="020B0503020204020204" pitchFamily="34" charset="0"/>
              </a:rPr>
              <a:t/>
            </a:r>
            <a:br>
              <a:rPr lang="ru-RU" i="1" dirty="0" smtClean="0">
                <a:solidFill>
                  <a:srgbClr val="C00000"/>
                </a:solidFill>
                <a:latin typeface="Corbel" panose="020B0503020204020204" pitchFamily="34" charset="0"/>
              </a:rPr>
            </a:br>
            <a:endParaRPr lang="ru-RU" i="1" dirty="0">
              <a:solidFill>
                <a:srgbClr val="C00000"/>
              </a:solidFill>
              <a:latin typeface="Corbel" panose="020B0503020204020204" pitchFamily="34" charset="0"/>
            </a:endParaRPr>
          </a:p>
        </p:txBody>
      </p:sp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279" y="2913219"/>
            <a:ext cx="3771044" cy="3771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115747"/>
            <a:ext cx="1219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i="0" dirty="0" smtClean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ПРЕРЫВАНИЕ БЕРЕМЕННОСТИ ВО ВТОРОМ ТРИМЕСТРЕ</a:t>
            </a:r>
            <a:endParaRPr lang="ru-RU" sz="2400" i="0" dirty="0">
              <a:solidFill>
                <a:srgbClr val="000000"/>
              </a:solidFill>
              <a:effectLst/>
              <a:latin typeface="Century Gothic" panose="020B0502020202020204" pitchFamily="34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8693412" y="4631864"/>
            <a:ext cx="2151083" cy="2151083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8714169" y="4585758"/>
            <a:ext cx="1784583" cy="209850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55764" y="3118668"/>
            <a:ext cx="4445143" cy="3281296"/>
          </a:xfrm>
          <a:prstGeom prst="rect">
            <a:avLst/>
          </a:prstGeom>
          <a:noFill/>
          <a:ln w="19050">
            <a:noFill/>
          </a:ln>
        </p:spPr>
      </p:pic>
      <p:grpSp>
        <p:nvGrpSpPr>
          <p:cNvPr id="10" name="Группа 9"/>
          <p:cNvGrpSpPr/>
          <p:nvPr/>
        </p:nvGrpSpPr>
        <p:grpSpPr>
          <a:xfrm>
            <a:off x="9869995" y="2651614"/>
            <a:ext cx="2107702" cy="2206412"/>
            <a:chOff x="6371696" y="3380080"/>
            <a:chExt cx="2253442" cy="2358977"/>
          </a:xfrm>
        </p:grpSpPr>
        <p:sp>
          <p:nvSpPr>
            <p:cNvPr id="7" name="Овал 6"/>
            <p:cNvSpPr/>
            <p:nvPr/>
          </p:nvSpPr>
          <p:spPr>
            <a:xfrm>
              <a:off x="6371696" y="3380080"/>
              <a:ext cx="2253442" cy="2253442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492790" y="3380080"/>
              <a:ext cx="2011255" cy="2358977"/>
            </a:xfrm>
            <a:prstGeom prst="rect">
              <a:avLst/>
            </a:prstGeom>
          </p:spPr>
        </p:pic>
      </p:grpSp>
      <p:cxnSp>
        <p:nvCxnSpPr>
          <p:cNvPr id="11" name="Прямая соединительная линия 10"/>
          <p:cNvCxnSpPr/>
          <p:nvPr/>
        </p:nvCxnSpPr>
        <p:spPr>
          <a:xfrm>
            <a:off x="9983257" y="751796"/>
            <a:ext cx="1994440" cy="16300"/>
          </a:xfrm>
          <a:prstGeom prst="line">
            <a:avLst/>
          </a:prstGeom>
          <a:ln w="28575">
            <a:solidFill>
              <a:srgbClr val="DE004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174279" y="751796"/>
            <a:ext cx="2102577" cy="0"/>
          </a:xfrm>
          <a:prstGeom prst="line">
            <a:avLst/>
          </a:prstGeom>
          <a:ln w="28575">
            <a:solidFill>
              <a:srgbClr val="DE004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7846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219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0" i="0" dirty="0" smtClean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Введение гипертонического солевого раствора</a:t>
            </a:r>
            <a:endParaRPr lang="ru-RU" sz="2400" dirty="0">
              <a:solidFill>
                <a:srgbClr val="00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307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9544" y="2751653"/>
            <a:ext cx="5910072" cy="3951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18872" y="514052"/>
            <a:ext cx="11917680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i="1" dirty="0" smtClean="0">
                <a:solidFill>
                  <a:srgbClr val="C00000"/>
                </a:solidFill>
                <a:latin typeface="Corbel" panose="020B0503020204020204" pitchFamily="34" charset="0"/>
              </a:rPr>
              <a:t>Процедура, при которой гинеколог вводит солевой раствор в полость матки.</a:t>
            </a:r>
            <a:r>
              <a:rPr lang="ru-RU" sz="2000" b="0" i="1" dirty="0" smtClean="0">
                <a:solidFill>
                  <a:srgbClr val="C00000"/>
                </a:solidFill>
                <a:effectLst/>
                <a:latin typeface="Corbel" panose="020B0503020204020204" pitchFamily="34" charset="0"/>
              </a:rPr>
              <a:t> </a:t>
            </a:r>
            <a:r>
              <a:rPr lang="ru-RU" sz="2000" i="1" dirty="0" smtClean="0">
                <a:solidFill>
                  <a:srgbClr val="C00000"/>
                </a:solidFill>
                <a:latin typeface="Corbel" panose="020B0503020204020204" pitchFamily="34" charset="0"/>
              </a:rPr>
              <a:t>Этот</a:t>
            </a:r>
            <a:r>
              <a:rPr lang="ru-RU" sz="2000" b="0" i="1" dirty="0" smtClean="0">
                <a:solidFill>
                  <a:srgbClr val="C00000"/>
                </a:solidFill>
                <a:effectLst/>
                <a:latin typeface="Corbel" panose="020B0503020204020204" pitchFamily="34" charset="0"/>
              </a:rPr>
              <a:t> раствор, введенный в матку, нарушает привычную среду</a:t>
            </a:r>
            <a:r>
              <a:rPr lang="ru-RU" sz="2000" i="1" dirty="0">
                <a:solidFill>
                  <a:srgbClr val="C00000"/>
                </a:solidFill>
                <a:latin typeface="Corbel" panose="020B0503020204020204" pitchFamily="34" charset="0"/>
              </a:rPr>
              <a:t> </a:t>
            </a:r>
            <a:r>
              <a:rPr lang="ru-RU" sz="2000" b="0" i="1" dirty="0" smtClean="0">
                <a:solidFill>
                  <a:srgbClr val="C00000"/>
                </a:solidFill>
                <a:effectLst/>
                <a:latin typeface="Corbel" panose="020B0503020204020204" pitchFamily="34" charset="0"/>
              </a:rPr>
              <a:t>обитания плода, а точнее околоплодные воды меняются на концентрат гидрохлорида натрия , вследствие чего у плода быстро наступает гибель. До начала изгнания плода проходит 24-36 часов.</a:t>
            </a:r>
          </a:p>
          <a:p>
            <a:pPr algn="ctr"/>
            <a:r>
              <a:rPr lang="ru-RU" sz="2000" b="1" i="1" dirty="0" smtClean="0">
                <a:solidFill>
                  <a:schemeClr val="accent5">
                    <a:lumMod val="75000"/>
                  </a:schemeClr>
                </a:solidFill>
                <a:latin typeface="Bookman Old Style" panose="02050604050505020204" pitchFamily="18" charset="0"/>
              </a:rPr>
              <a:t/>
            </a:r>
            <a:br>
              <a:rPr lang="ru-RU" sz="2000" b="1" i="1" dirty="0" smtClean="0">
                <a:solidFill>
                  <a:schemeClr val="accent5">
                    <a:lumMod val="75000"/>
                  </a:schemeClr>
                </a:solidFill>
                <a:latin typeface="Bookman Old Style" panose="02050604050505020204" pitchFamily="18" charset="0"/>
              </a:rPr>
            </a:br>
            <a:r>
              <a:rPr lang="ru-RU" b="1" i="1" dirty="0" smtClean="0">
                <a:solidFill>
                  <a:schemeClr val="accent5">
                    <a:lumMod val="75000"/>
                  </a:schemeClr>
                </a:solidFill>
                <a:latin typeface="Bookman Old Style" panose="02050604050505020204" pitchFamily="18" charset="0"/>
              </a:rPr>
              <a:t>Первым существенным недостатком метода является его продолжительность, поэтому сейчас стали чаще использовать современные препараты, например, окситоцин.</a:t>
            </a:r>
            <a:endParaRPr lang="ru-RU" b="1" i="1" dirty="0">
              <a:solidFill>
                <a:schemeClr val="accent5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9482328" y="230588"/>
            <a:ext cx="2404872" cy="0"/>
          </a:xfrm>
          <a:prstGeom prst="line">
            <a:avLst/>
          </a:prstGeom>
          <a:ln w="28575">
            <a:solidFill>
              <a:srgbClr val="DE004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262128" y="230588"/>
            <a:ext cx="2404872" cy="0"/>
          </a:xfrm>
          <a:prstGeom prst="line">
            <a:avLst/>
          </a:prstGeom>
          <a:ln w="28575">
            <a:solidFill>
              <a:srgbClr val="DE004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1177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90800" y="0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dirty="0" smtClean="0">
                <a:latin typeface="Century Gothic" panose="020B0502020202020204" pitchFamily="34" charset="0"/>
              </a:rPr>
              <a:t>ПОСЛЕДСТВИЯ АБОРТА</a:t>
            </a:r>
            <a:endParaRPr lang="ru-RU" sz="2400" dirty="0">
              <a:latin typeface="Century Gothic" panose="020B0502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218432" y="447842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0" i="0" dirty="0" smtClean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Перфорация матки</a:t>
            </a:r>
            <a:endParaRPr lang="ru-RU"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2296" y="909507"/>
            <a:ext cx="119786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0" i="1" dirty="0" smtClean="0">
                <a:solidFill>
                  <a:srgbClr val="C00000"/>
                </a:solidFill>
                <a:effectLst/>
                <a:latin typeface="Roboto"/>
              </a:rPr>
              <a:t>Перфорацией или прободением матки называется ятрогенное осложнение, когда стенка матки в процессе совершения внутриматочных манипуляций хирургическим инструментом «прокалывается» насквозь</a:t>
            </a:r>
            <a:r>
              <a:rPr lang="ru-RU" i="1" dirty="0">
                <a:solidFill>
                  <a:srgbClr val="C00000"/>
                </a:solidFill>
                <a:latin typeface="Roboto"/>
              </a:rPr>
              <a:t>.</a:t>
            </a:r>
            <a:endParaRPr lang="ru-RU" b="0" i="1" dirty="0" smtClean="0">
              <a:solidFill>
                <a:srgbClr val="C00000"/>
              </a:solidFill>
              <a:effectLst/>
              <a:latin typeface="Roboto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453" y="2108514"/>
            <a:ext cx="5905139" cy="388995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7095744" y="706076"/>
            <a:ext cx="4965192" cy="0"/>
          </a:xfrm>
          <a:prstGeom prst="line">
            <a:avLst/>
          </a:prstGeom>
          <a:ln w="28575">
            <a:solidFill>
              <a:srgbClr val="DE004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219456" y="706076"/>
            <a:ext cx="3998976" cy="0"/>
          </a:xfrm>
          <a:prstGeom prst="line">
            <a:avLst/>
          </a:prstGeom>
          <a:ln w="28575">
            <a:solidFill>
              <a:srgbClr val="DE004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6260592" y="2207741"/>
            <a:ext cx="56448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>
                <a:solidFill>
                  <a:schemeClr val="accent5">
                    <a:lumMod val="75000"/>
                  </a:schemeClr>
                </a:solidFill>
                <a:latin typeface="Bookman Old Style" panose="02050604050505020204" pitchFamily="18" charset="0"/>
              </a:rPr>
              <a:t>Данное осложнение сопровождается возникновением резких, очень интенсивных болей внизу живота во время манипуляции, возможно падение кровяного давления и потеря сознания. Перфорация требует немедленной лапаротомии или лапароскопии с </a:t>
            </a:r>
            <a:r>
              <a:rPr lang="ru-RU" b="1" i="1" dirty="0" err="1">
                <a:solidFill>
                  <a:schemeClr val="accent5">
                    <a:lumMod val="75000"/>
                  </a:schemeClr>
                </a:solidFill>
                <a:latin typeface="Bookman Old Style" panose="02050604050505020204" pitchFamily="18" charset="0"/>
              </a:rPr>
              <a:t>ушиванием</a:t>
            </a:r>
            <a:r>
              <a:rPr lang="ru-RU" b="1" i="1" dirty="0">
                <a:solidFill>
                  <a:schemeClr val="accent5">
                    <a:lumMod val="75000"/>
                  </a:schemeClr>
                </a:solidFill>
                <a:latin typeface="Bookman Old Style" panose="02050604050505020204" pitchFamily="18" charset="0"/>
              </a:rPr>
              <a:t> матки или ее удалением в тяжелых случаях и восстановлением целостности задетых и поврежденных органов живота.</a:t>
            </a:r>
          </a:p>
        </p:txBody>
      </p:sp>
    </p:spTree>
    <p:extLst>
      <p:ext uri="{BB962C8B-B14F-4D97-AF65-F5344CB8AC3E}">
        <p14:creationId xmlns:p14="http://schemas.microsoft.com/office/powerpoint/2010/main" val="2375701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219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0" i="0" dirty="0" smtClean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Кровотечение в ходе аборта или после</a:t>
            </a:r>
            <a:endParaRPr lang="ru-RU" dirty="0"/>
          </a:p>
        </p:txBody>
      </p:sp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13" r="8742"/>
          <a:stretch/>
        </p:blipFill>
        <p:spPr bwMode="auto">
          <a:xfrm>
            <a:off x="5599080" y="3648577"/>
            <a:ext cx="3938112" cy="3140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584448" y="1397675"/>
            <a:ext cx="844905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ru-RU" b="0" i="0" dirty="0" smtClean="0">
                <a:solidFill>
                  <a:srgbClr val="000000"/>
                </a:solidFill>
                <a:effectLst/>
              </a:rPr>
              <a:t>При отделении эмбриона во время операции сосуды повреждаются, что ведет к возникновению кровотечения, как в процессе выскабливания, так и после операции.</a:t>
            </a:r>
            <a:endParaRPr lang="ru-RU" dirty="0">
              <a:solidFill>
                <a:srgbClr val="000000"/>
              </a:solidFill>
            </a:endParaRP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ru-RU" b="0" i="0" dirty="0" smtClean="0">
                <a:solidFill>
                  <a:srgbClr val="000000"/>
                </a:solidFill>
                <a:effectLst/>
              </a:rPr>
              <a:t>При повреждении крупных сосудов дело может закончиться </a:t>
            </a:r>
            <a:r>
              <a:rPr lang="ru-RU" b="0" i="0" dirty="0" err="1" smtClean="0">
                <a:solidFill>
                  <a:srgbClr val="000000"/>
                </a:solidFill>
                <a:effectLst/>
              </a:rPr>
              <a:t>гистерэктомией</a:t>
            </a:r>
            <a:r>
              <a:rPr lang="ru-RU" b="0" i="0" dirty="0" smtClean="0">
                <a:solidFill>
                  <a:srgbClr val="000000"/>
                </a:solidFill>
                <a:effectLst/>
              </a:rPr>
              <a:t>. Если кровянистые выделения продолжаются длительно (более 10 дней) или периодически возникают значительное кровотечение со сгустками, возможно, что в матке сохранились части плодного яйца либо </a:t>
            </a:r>
            <a:r>
              <a:rPr lang="ru-RU" b="0" i="0" dirty="0" err="1" smtClean="0">
                <a:solidFill>
                  <a:srgbClr val="000000"/>
                </a:solidFill>
                <a:effectLst/>
              </a:rPr>
              <a:t>неудаленные</a:t>
            </a:r>
            <a:r>
              <a:rPr lang="ru-RU" b="0" i="0" dirty="0" smtClean="0">
                <a:solidFill>
                  <a:srgbClr val="000000"/>
                </a:solidFill>
                <a:effectLst/>
              </a:rPr>
              <a:t> кусочки плаценты, что заканчивается необходимостью ее повторного выскабливания.</a:t>
            </a:r>
            <a:br>
              <a:rPr lang="ru-RU" b="0" i="0" dirty="0" smtClean="0">
                <a:solidFill>
                  <a:srgbClr val="000000"/>
                </a:solidFill>
                <a:effectLst/>
              </a:rPr>
            </a:br>
            <a:endParaRPr lang="ru-RU" b="0" i="0" dirty="0" smtClean="0">
              <a:solidFill>
                <a:srgbClr val="000000"/>
              </a:solidFill>
              <a:effectLst/>
            </a:endParaRP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100" name="Picture 4" descr="Picture backgroun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098" y="461665"/>
            <a:ext cx="3222054" cy="3930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584448" y="474345"/>
            <a:ext cx="86075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0" i="1" dirty="0" smtClean="0">
                <a:solidFill>
                  <a:srgbClr val="C00000"/>
                </a:solidFill>
                <a:effectLst/>
                <a:latin typeface="Corbel" panose="020B0503020204020204" pitchFamily="34" charset="0"/>
              </a:rPr>
              <a:t>Во время </a:t>
            </a:r>
            <a:r>
              <a:rPr lang="ru-RU" b="0" i="1" dirty="0" err="1" smtClean="0">
                <a:solidFill>
                  <a:srgbClr val="C00000"/>
                </a:solidFill>
                <a:effectLst/>
                <a:latin typeface="Corbel" panose="020B0503020204020204" pitchFamily="34" charset="0"/>
              </a:rPr>
              <a:t>гестации</a:t>
            </a:r>
            <a:r>
              <a:rPr lang="ru-RU" b="0" i="1" dirty="0" smtClean="0">
                <a:solidFill>
                  <a:srgbClr val="C00000"/>
                </a:solidFill>
                <a:effectLst/>
                <a:latin typeface="Corbel" panose="020B0503020204020204" pitchFamily="34" charset="0"/>
              </a:rPr>
              <a:t> матка начинает увеличиваться в размерах, следовательно, в ней разрастаются новые кровеносные сосуды, покрывающие ее и улучшая кровоснабжение. </a:t>
            </a:r>
            <a:endParaRPr lang="ru-RU" i="1" dirty="0">
              <a:solidFill>
                <a:srgbClr val="C00000"/>
              </a:solidFill>
              <a:latin typeface="Corbel" panose="020B0503020204020204" pitchFamily="34" charset="0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8878824" y="239732"/>
            <a:ext cx="3072384" cy="0"/>
          </a:xfrm>
          <a:prstGeom prst="line">
            <a:avLst/>
          </a:prstGeom>
          <a:ln w="28575">
            <a:solidFill>
              <a:srgbClr val="DE004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210312" y="239732"/>
            <a:ext cx="3063240" cy="0"/>
          </a:xfrm>
          <a:prstGeom prst="line">
            <a:avLst/>
          </a:prstGeom>
          <a:ln w="28575">
            <a:solidFill>
              <a:srgbClr val="DE004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0931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4779" y="553998"/>
            <a:ext cx="7130859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0" i="1" dirty="0" smtClean="0">
                <a:solidFill>
                  <a:srgbClr val="C00000"/>
                </a:solidFill>
                <a:effectLst/>
                <a:latin typeface="Corbel" panose="020B0503020204020204" pitchFamily="34" charset="0"/>
              </a:rPr>
              <a:t>В случае прерывании беременности хирургическим способом нередко </a:t>
            </a:r>
            <a:r>
              <a:rPr lang="ru-RU" sz="2000" b="0" i="1" dirty="0" err="1" smtClean="0">
                <a:solidFill>
                  <a:srgbClr val="C00000"/>
                </a:solidFill>
                <a:effectLst/>
                <a:latin typeface="Corbel" panose="020B0503020204020204" pitchFamily="34" charset="0"/>
              </a:rPr>
              <a:t>повреждаетсяшейка</a:t>
            </a:r>
            <a:r>
              <a:rPr lang="ru-RU" sz="2000" b="0" i="1" dirty="0" smtClean="0">
                <a:solidFill>
                  <a:srgbClr val="C00000"/>
                </a:solidFill>
                <a:effectLst/>
                <a:latin typeface="Corbel" panose="020B0503020204020204" pitchFamily="34" charset="0"/>
              </a:rPr>
              <a:t> матки. Чтобы инструменты могли свободно пройти через цервикальный канал, его искусственно расширяют посредством введения специальных расширителей </a:t>
            </a:r>
            <a:r>
              <a:rPr lang="ru-RU" sz="2000" b="0" i="1" dirty="0" err="1" smtClean="0">
                <a:solidFill>
                  <a:srgbClr val="C00000"/>
                </a:solidFill>
                <a:effectLst/>
                <a:latin typeface="Corbel" panose="020B0503020204020204" pitchFamily="34" charset="0"/>
              </a:rPr>
              <a:t>Гегара</a:t>
            </a:r>
            <a:r>
              <a:rPr lang="ru-RU" sz="2000" b="0" i="1" dirty="0" smtClean="0">
                <a:solidFill>
                  <a:srgbClr val="C00000"/>
                </a:solidFill>
                <a:effectLst/>
                <a:latin typeface="Corbel" panose="020B0503020204020204" pitchFamily="34" charset="0"/>
              </a:rPr>
              <a:t>.</a:t>
            </a:r>
          </a:p>
        </p:txBody>
      </p:sp>
      <p:pic>
        <p:nvPicPr>
          <p:cNvPr id="5122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0502" y="553998"/>
            <a:ext cx="4279519" cy="2246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149916" y="0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0" i="0" dirty="0" smtClean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Разрыв шейки матки</a:t>
            </a:r>
            <a:br>
              <a:rPr lang="ru-RU" sz="2400" b="0" i="0" dirty="0" smtClean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ru-RU"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76072" y="3639502"/>
            <a:ext cx="802843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0" i="1" dirty="0" smtClean="0">
                <a:solidFill>
                  <a:srgbClr val="C00000"/>
                </a:solidFill>
                <a:effectLst/>
                <a:latin typeface="Corbel" panose="020B0503020204020204" pitchFamily="34" charset="0"/>
              </a:rPr>
              <a:t>Каждый следующий аборт увеличивает шансы на развитие осложнений во время последующей </a:t>
            </a:r>
            <a:r>
              <a:rPr lang="ru-RU" sz="2000" b="0" i="1" dirty="0" err="1" smtClean="0">
                <a:solidFill>
                  <a:srgbClr val="C00000"/>
                </a:solidFill>
                <a:effectLst/>
                <a:latin typeface="Corbel" panose="020B0503020204020204" pitchFamily="34" charset="0"/>
              </a:rPr>
              <a:t>гестации</a:t>
            </a:r>
            <a:r>
              <a:rPr lang="ru-RU" sz="2000" b="0" i="1" dirty="0" smtClean="0">
                <a:solidFill>
                  <a:srgbClr val="C00000"/>
                </a:solidFill>
                <a:effectLst/>
                <a:latin typeface="Corbel" panose="020B0503020204020204" pitchFamily="34" charset="0"/>
              </a:rPr>
              <a:t> и желания женщины родить ребенка.</a:t>
            </a:r>
          </a:p>
          <a:p>
            <a:r>
              <a:rPr lang="ru-RU" sz="2000" b="0" i="1" dirty="0" smtClean="0">
                <a:solidFill>
                  <a:srgbClr val="C00000"/>
                </a:solidFill>
                <a:effectLst/>
                <a:latin typeface="Corbel" panose="020B0503020204020204" pitchFamily="34" charset="0"/>
              </a:rPr>
              <a:t>Если</a:t>
            </a:r>
            <a:r>
              <a:rPr lang="ru-RU" sz="2000" i="1" dirty="0">
                <a:solidFill>
                  <a:srgbClr val="C00000"/>
                </a:solidFill>
                <a:latin typeface="Corbel" panose="020B0503020204020204" pitchFamily="34" charset="0"/>
              </a:rPr>
              <a:t> </a:t>
            </a:r>
            <a:r>
              <a:rPr lang="ru-RU" sz="2000" b="0" i="1" dirty="0" smtClean="0">
                <a:solidFill>
                  <a:srgbClr val="C00000"/>
                </a:solidFill>
                <a:effectLst/>
                <a:latin typeface="Corbel" panose="020B0503020204020204" pitchFamily="34" charset="0"/>
              </a:rPr>
              <a:t>в анамнезе имелся 1 аборт, то угроза прерывания беременности наблюдается у 26%, после 2-х абортов риск повышается до 32%, а при большем количестве в половине случаев имеется угроза или самопроизвольное ее прерывание.</a:t>
            </a:r>
            <a:endParaRPr lang="ru-RU" sz="2000" b="0" i="1" dirty="0">
              <a:solidFill>
                <a:srgbClr val="C00000"/>
              </a:solidFill>
              <a:effectLst/>
              <a:latin typeface="Corbel" panose="020B0503020204020204" pitchFamily="34" charset="0"/>
            </a:endParaRPr>
          </a:p>
        </p:txBody>
      </p:sp>
      <p:pic>
        <p:nvPicPr>
          <p:cNvPr id="10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1664" y="3365182"/>
            <a:ext cx="3372738" cy="3372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960208" y="2852131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Осложненная </a:t>
            </a:r>
            <a:r>
              <a:rPr lang="ru-RU" sz="2400" dirty="0" smtClean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беременность</a:t>
            </a:r>
            <a:endParaRPr lang="ru-RU"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7269480" y="239732"/>
            <a:ext cx="4736592" cy="0"/>
          </a:xfrm>
          <a:prstGeom prst="line">
            <a:avLst/>
          </a:prstGeom>
          <a:ln w="28575">
            <a:solidFill>
              <a:srgbClr val="DE004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237744" y="239732"/>
            <a:ext cx="3912172" cy="1988"/>
          </a:xfrm>
          <a:prstGeom prst="line">
            <a:avLst/>
          </a:prstGeom>
          <a:ln w="28575">
            <a:solidFill>
              <a:srgbClr val="DE004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flipV="1">
            <a:off x="8059737" y="3082963"/>
            <a:ext cx="3946335" cy="8084"/>
          </a:xfrm>
          <a:prstGeom prst="line">
            <a:avLst/>
          </a:prstGeom>
          <a:ln w="28575">
            <a:solidFill>
              <a:srgbClr val="DE004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146304" y="3091047"/>
            <a:ext cx="3813904" cy="0"/>
          </a:xfrm>
          <a:prstGeom prst="line">
            <a:avLst/>
          </a:prstGeom>
          <a:ln w="28575">
            <a:solidFill>
              <a:srgbClr val="DE004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6110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300984" y="0"/>
            <a:ext cx="47274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0" i="0" dirty="0" smtClean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Эндокринные нарушения</a:t>
            </a:r>
            <a:endParaRPr lang="ru-RU"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461665"/>
            <a:ext cx="118780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0" i="1" dirty="0" smtClean="0">
                <a:solidFill>
                  <a:srgbClr val="C00000"/>
                </a:solidFill>
                <a:effectLst/>
                <a:latin typeface="Corbel" panose="020B0503020204020204" pitchFamily="34" charset="0"/>
              </a:rPr>
              <a:t>Искусственное прерывание беременности отражается и на работе эндокринных желез, что может проявиться только через несколько лет после аборта. Известно, что в регуляции работы менструального цикла участвуют не только гипоталамус, гипофиз и яичники, но и надпочечники, щитовидка и кора головного мозга.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8432" y="1384995"/>
            <a:ext cx="3014352" cy="315441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432564" y="4567769"/>
            <a:ext cx="46776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solidFill>
                  <a:srgbClr val="000000"/>
                </a:solidFill>
                <a:latin typeface="Corbel" panose="020B0503020204020204" pitchFamily="34" charset="0"/>
              </a:rPr>
              <a:t>3.Также запускаются </a:t>
            </a:r>
            <a:r>
              <a:rPr lang="ru-RU" i="1" dirty="0">
                <a:solidFill>
                  <a:srgbClr val="000000"/>
                </a:solidFill>
                <a:latin typeface="Corbel" panose="020B0503020204020204" pitchFamily="34" charset="0"/>
              </a:rPr>
              <a:t>механизмы развития заболеваний щитовидной железы, молочных желез , надпочечников и др.</a:t>
            </a:r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648" y="1274917"/>
            <a:ext cx="2712421" cy="258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17454" y="1588453"/>
            <a:ext cx="2442186" cy="2462988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0" y="4025854"/>
            <a:ext cx="339736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solidFill>
                  <a:srgbClr val="000000"/>
                </a:solidFill>
                <a:latin typeface="Corbel" panose="020B0503020204020204" pitchFamily="34" charset="0"/>
              </a:rPr>
              <a:t>1.ЦНС </a:t>
            </a:r>
            <a:r>
              <a:rPr lang="ru-RU" i="1" dirty="0">
                <a:solidFill>
                  <a:srgbClr val="000000"/>
                </a:solidFill>
                <a:latin typeface="Corbel" panose="020B0503020204020204" pitchFamily="34" charset="0"/>
              </a:rPr>
              <a:t>проявляется в виде </a:t>
            </a:r>
            <a:r>
              <a:rPr lang="ru-RU" i="1" dirty="0" err="1">
                <a:solidFill>
                  <a:srgbClr val="000000"/>
                </a:solidFill>
                <a:latin typeface="Corbel" panose="020B0503020204020204" pitchFamily="34" charset="0"/>
              </a:rPr>
              <a:t>цереброастении</a:t>
            </a:r>
            <a:r>
              <a:rPr lang="ru-RU" i="1" dirty="0">
                <a:solidFill>
                  <a:srgbClr val="000000"/>
                </a:solidFill>
                <a:latin typeface="Corbel" panose="020B0503020204020204" pitchFamily="34" charset="0"/>
              </a:rPr>
              <a:t> (раздражительность, быстрая утомляемость, эмоциональная лабильность и сонливость).</a:t>
            </a:r>
            <a:br>
              <a:rPr lang="ru-RU" i="1" dirty="0">
                <a:solidFill>
                  <a:srgbClr val="000000"/>
                </a:solidFill>
                <a:latin typeface="Corbel" panose="020B0503020204020204" pitchFamily="34" charset="0"/>
              </a:rPr>
            </a:b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652406" y="4062727"/>
            <a:ext cx="402460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>
                <a:solidFill>
                  <a:srgbClr val="000000"/>
                </a:solidFill>
                <a:latin typeface="Corbel" panose="020B0503020204020204" pitchFamily="34" charset="0"/>
              </a:rPr>
              <a:t>2.Расстройства в функционировании эндокринных желез отражаются и на сексуальной жизни (снижение или утрата полового влечения, </a:t>
            </a:r>
            <a:r>
              <a:rPr lang="ru-RU" i="1" dirty="0" err="1">
                <a:solidFill>
                  <a:srgbClr val="000000"/>
                </a:solidFill>
                <a:latin typeface="Corbel" panose="020B0503020204020204" pitchFamily="34" charset="0"/>
              </a:rPr>
              <a:t>аноргазмия</a:t>
            </a:r>
            <a:r>
              <a:rPr lang="ru-RU" i="1" dirty="0">
                <a:solidFill>
                  <a:srgbClr val="000000"/>
                </a:solidFill>
                <a:latin typeface="Corbel" panose="020B0503020204020204" pitchFamily="34" charset="0"/>
              </a:rPr>
              <a:t>).</a:t>
            </a:r>
            <a:br>
              <a:rPr lang="ru-RU" i="1" dirty="0">
                <a:solidFill>
                  <a:srgbClr val="000000"/>
                </a:solidFill>
                <a:latin typeface="Corbel" panose="020B0503020204020204" pitchFamily="34" charset="0"/>
              </a:rPr>
            </a:br>
            <a:endParaRPr lang="ru-RU" dirty="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flipV="1">
            <a:off x="7534283" y="251927"/>
            <a:ext cx="4474215" cy="6280"/>
          </a:xfrm>
          <a:prstGeom prst="line">
            <a:avLst/>
          </a:prstGeom>
          <a:ln w="28575">
            <a:solidFill>
              <a:srgbClr val="DE004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 flipV="1">
            <a:off x="167951" y="249063"/>
            <a:ext cx="3541840" cy="2864"/>
          </a:xfrm>
          <a:prstGeom prst="line">
            <a:avLst/>
          </a:prstGeom>
          <a:ln w="28575">
            <a:solidFill>
              <a:srgbClr val="DE004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25593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1440" y="399889"/>
            <a:ext cx="1219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0" i="1" dirty="0" smtClean="0">
                <a:solidFill>
                  <a:srgbClr val="C00000"/>
                </a:solidFill>
                <a:effectLst/>
                <a:latin typeface="Corbel" panose="020B0503020204020204" pitchFamily="34" charset="0"/>
              </a:rPr>
              <a:t>Более чем у половины женщин, прошедших добровольно через процедуру искусственного прерывания беременности развивается </a:t>
            </a:r>
            <a:r>
              <a:rPr lang="ru-RU" b="0" i="1" dirty="0" err="1" smtClean="0">
                <a:solidFill>
                  <a:srgbClr val="C00000"/>
                </a:solidFill>
                <a:effectLst/>
                <a:latin typeface="Corbel" panose="020B0503020204020204" pitchFamily="34" charset="0"/>
              </a:rPr>
              <a:t>постабортный</a:t>
            </a:r>
            <a:r>
              <a:rPr lang="ru-RU" b="0" i="1" dirty="0" smtClean="0">
                <a:solidFill>
                  <a:srgbClr val="C00000"/>
                </a:solidFill>
                <a:effectLst/>
                <a:latin typeface="Corbel" panose="020B0503020204020204" pitchFamily="34" charset="0"/>
              </a:rPr>
              <a:t> синдром. Его симптомы могут появиться не сразу, а спустя годы после операции. </a:t>
            </a:r>
            <a:endParaRPr lang="ru-RU" b="0" i="1" dirty="0">
              <a:solidFill>
                <a:srgbClr val="C00000"/>
              </a:solidFill>
              <a:effectLst/>
              <a:latin typeface="Corbel" panose="020B0503020204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017264" y="0"/>
            <a:ext cx="7900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Постабортный</a:t>
            </a:r>
            <a:r>
              <a:rPr lang="ru-RU" sz="2400" dirty="0" smtClean="0">
                <a:latin typeface="Cambria" panose="02040503050406030204" pitchFamily="18" charset="0"/>
                <a:ea typeface="Cambria" panose="02040503050406030204" pitchFamily="18" charset="0"/>
              </a:rPr>
              <a:t> синдром</a:t>
            </a:r>
            <a:endParaRPr lang="ru-RU"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1591074" y="1082467"/>
            <a:ext cx="8394174" cy="5647517"/>
          </a:xfrm>
          <a:prstGeom prst="ellipse">
            <a:avLst/>
          </a:prstGeom>
          <a:solidFill>
            <a:srgbClr val="E6E6E6">
              <a:alpha val="89804"/>
            </a:srgbClr>
          </a:solidFill>
          <a:ln w="76200">
            <a:solidFill>
              <a:srgbClr val="F594AB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8351" y="2578936"/>
            <a:ext cx="1527026" cy="257984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92157" y="1210724"/>
            <a:ext cx="1399032" cy="2512927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97970" y="2431975"/>
            <a:ext cx="1204546" cy="2726801"/>
          </a:xfrm>
          <a:prstGeom prst="rect">
            <a:avLst/>
          </a:prstGeom>
        </p:spPr>
      </p:pic>
      <p:cxnSp>
        <p:nvCxnSpPr>
          <p:cNvPr id="16" name="Прямая соединительная линия 15"/>
          <p:cNvCxnSpPr>
            <a:endCxn id="3" idx="3"/>
          </p:cNvCxnSpPr>
          <p:nvPr/>
        </p:nvCxnSpPr>
        <p:spPr>
          <a:xfrm flipV="1">
            <a:off x="7490368" y="230833"/>
            <a:ext cx="4427312" cy="24441"/>
          </a:xfrm>
          <a:prstGeom prst="line">
            <a:avLst/>
          </a:prstGeom>
          <a:ln w="28575">
            <a:solidFill>
              <a:srgbClr val="DE004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265176" y="230833"/>
            <a:ext cx="3752088" cy="0"/>
          </a:xfrm>
          <a:prstGeom prst="line">
            <a:avLst/>
          </a:prstGeom>
          <a:ln w="28575">
            <a:solidFill>
              <a:srgbClr val="DE004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5"/>
          <a:srcRect t="13328"/>
          <a:stretch/>
        </p:blipFill>
        <p:spPr>
          <a:xfrm>
            <a:off x="4858268" y="3906225"/>
            <a:ext cx="1859786" cy="2665281"/>
          </a:xfrm>
          <a:prstGeom prst="rect">
            <a:avLst/>
          </a:prstGeom>
        </p:spPr>
      </p:pic>
      <p:pic>
        <p:nvPicPr>
          <p:cNvPr id="3076" name="Picture 4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889363">
            <a:off x="3611984" y="1671983"/>
            <a:ext cx="1590406" cy="1590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111156">
            <a:off x="6562809" y="1893919"/>
            <a:ext cx="1590406" cy="1590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81272">
            <a:off x="6695165" y="4363573"/>
            <a:ext cx="1590406" cy="1590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824863">
            <a:off x="3349870" y="4456751"/>
            <a:ext cx="1590406" cy="1590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473514" y="2105124"/>
            <a:ext cx="32751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Депрессия и ощущение вины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6325139" y="1165659"/>
            <a:ext cx="26500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Изменения 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личности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9002274" y="2845688"/>
            <a:ext cx="31946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Тоска 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и обида на себя, партнера, близких, врача, обстоятельства и прочее, что вынудило женщину прервать беременность.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4768253" y="3553574"/>
            <a:ext cx="271936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Проявления</a:t>
            </a:r>
          </a:p>
        </p:txBody>
      </p:sp>
    </p:spTree>
    <p:extLst>
      <p:ext uri="{BB962C8B-B14F-4D97-AF65-F5344CB8AC3E}">
        <p14:creationId xmlns:p14="http://schemas.microsoft.com/office/powerpoint/2010/main" val="3160182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12583"/>
            <a:ext cx="12192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0" i="1" dirty="0" smtClean="0">
                <a:solidFill>
                  <a:srgbClr val="C00000"/>
                </a:solidFill>
                <a:effectLst/>
                <a:latin typeface="Corbel" panose="020B0503020204020204" pitchFamily="34" charset="0"/>
              </a:rPr>
              <a:t>По медицинским показаниям искусственное прерывание беременности возможно до 22 недели беременности. На более поздних сроках процедура прерывания беременности уже носит название “искусственная стимуляция преждевременных родов”.</a:t>
            </a:r>
            <a:endParaRPr lang="ru-RU" b="0" i="1" dirty="0">
              <a:solidFill>
                <a:srgbClr val="C00000"/>
              </a:solidFill>
              <a:effectLst/>
              <a:latin typeface="Corbel" panose="020B0503020204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-994424" y="1018377"/>
            <a:ext cx="78546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Аборт</a:t>
            </a:r>
          </a:p>
          <a:p>
            <a:pPr algn="ctr"/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(в зависимости от срока беременности)</a:t>
            </a:r>
          </a:p>
        </p:txBody>
      </p:sp>
      <p:sp>
        <p:nvSpPr>
          <p:cNvPr id="5" name="Стрелка вверх 4"/>
          <p:cNvSpPr/>
          <p:nvPr/>
        </p:nvSpPr>
        <p:spPr>
          <a:xfrm rot="14480362">
            <a:off x="1541273" y="1520793"/>
            <a:ext cx="329184" cy="783903"/>
          </a:xfrm>
          <a:prstGeom prst="upArrow">
            <a:avLst/>
          </a:prstGeom>
          <a:solidFill>
            <a:srgbClr val="F594AB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верх 5"/>
          <p:cNvSpPr/>
          <p:nvPr/>
        </p:nvSpPr>
        <p:spPr>
          <a:xfrm rot="8047629">
            <a:off x="4274341" y="1558610"/>
            <a:ext cx="329184" cy="783903"/>
          </a:xfrm>
          <a:prstGeom prst="upArrow">
            <a:avLst/>
          </a:prstGeom>
          <a:solidFill>
            <a:srgbClr val="F594AB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246839" y="0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Аборт по медицинским </a:t>
            </a:r>
            <a:r>
              <a:rPr lang="ru-RU" sz="2400" dirty="0" smtClean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показаниям</a:t>
            </a:r>
            <a:endParaRPr lang="ru-RU"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4327" y="2070497"/>
            <a:ext cx="31630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latin typeface="Monotype Corsiva" panose="03010101010201010101" pitchFamily="66" charset="0"/>
              </a:rPr>
              <a:t>Ранний аборт </a:t>
            </a:r>
          </a:p>
          <a:p>
            <a:pPr algn="ctr"/>
            <a:r>
              <a:rPr lang="ru-RU" sz="2400" dirty="0" smtClean="0"/>
              <a:t>(до 12 недель)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963074" y="2098099"/>
            <a:ext cx="34150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latin typeface="Monotype Corsiva" panose="03010101010201010101" pitchFamily="66" charset="0"/>
              </a:rPr>
              <a:t>Поздний аборт</a:t>
            </a:r>
          </a:p>
          <a:p>
            <a:pPr algn="ctr"/>
            <a:r>
              <a:rPr lang="ru-RU" sz="2400" dirty="0" smtClean="0"/>
              <a:t>(12-22 недели)</a:t>
            </a:r>
            <a:endParaRPr lang="ru-RU" sz="24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70937" y="3936433"/>
            <a:ext cx="349466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CF0154"/>
                </a:solidFill>
                <a:latin typeface="Arial Black" panose="020B0A04020102020204" pitchFamily="34" charset="0"/>
              </a:rPr>
              <a:t>Медицинские показания к прерыванию беременности можно разделить на 4 </a:t>
            </a:r>
            <a:r>
              <a:rPr lang="ru-RU" dirty="0" smtClean="0">
                <a:solidFill>
                  <a:srgbClr val="CF0154"/>
                </a:solidFill>
                <a:latin typeface="Arial Black" panose="020B0A04020102020204" pitchFamily="34" charset="0"/>
              </a:rPr>
              <a:t>группы</a:t>
            </a:r>
            <a:endParaRPr lang="ru-RU" dirty="0">
              <a:solidFill>
                <a:srgbClr val="CF0154"/>
              </a:solidFill>
              <a:latin typeface="Arial Black" panose="020B0A04020102020204" pitchFamily="34" charset="0"/>
            </a:endParaRPr>
          </a:p>
        </p:txBody>
      </p:sp>
      <p:sp>
        <p:nvSpPr>
          <p:cNvPr id="13" name="Шестиугольник 12"/>
          <p:cNvSpPr/>
          <p:nvPr/>
        </p:nvSpPr>
        <p:spPr>
          <a:xfrm>
            <a:off x="9596741" y="4329837"/>
            <a:ext cx="2367516" cy="2029299"/>
          </a:xfrm>
          <a:prstGeom prst="hexagon">
            <a:avLst/>
          </a:prstGeom>
          <a:solidFill>
            <a:srgbClr val="C1DCFF">
              <a:alpha val="89804"/>
            </a:srgbClr>
          </a:solidFill>
          <a:ln w="76200">
            <a:solidFill>
              <a:schemeClr val="accent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3603042" y="5427729"/>
            <a:ext cx="2278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Georgia" panose="02040502050405020303" pitchFamily="18" charset="0"/>
              </a:rPr>
              <a:t>Неразвивающаяся беременность</a:t>
            </a:r>
            <a:endParaRPr lang="ru-RU" dirty="0">
              <a:latin typeface="Georgia" panose="02040502050405020303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466438" y="5411219"/>
            <a:ext cx="25117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Georgia" panose="02040502050405020303" pitchFamily="18" charset="0"/>
              </a:rPr>
              <a:t>Врожденные аномалии и хромосомные нарушения плода</a:t>
            </a:r>
            <a:endParaRPr lang="ru-RU" dirty="0">
              <a:latin typeface="Georgia" panose="02040502050405020303" pitchFamily="18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3603" y="4777127"/>
            <a:ext cx="1893450" cy="1354116"/>
          </a:xfrm>
          <a:prstGeom prst="rect">
            <a:avLst/>
          </a:prstGeom>
        </p:spPr>
      </p:pic>
      <p:sp>
        <p:nvSpPr>
          <p:cNvPr id="22" name="Прямоугольник 21"/>
          <p:cNvSpPr/>
          <p:nvPr/>
        </p:nvSpPr>
        <p:spPr>
          <a:xfrm>
            <a:off x="5751093" y="3073682"/>
            <a:ext cx="222151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</a:rPr>
              <a:t>Патологическое состояние здоровья матери</a:t>
            </a:r>
            <a:endParaRPr lang="ru-RU" dirty="0">
              <a:latin typeface="Georgia" panose="02040502050405020303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9705797" y="3052447"/>
            <a:ext cx="248620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</a:rPr>
              <a:t>Приём сильнейших токсических препаратов на фоне беременности</a:t>
            </a:r>
            <a:endParaRPr lang="ru-RU" dirty="0">
              <a:latin typeface="Georgia" panose="02040502050405020303" pitchFamily="18" charset="0"/>
            </a:endParaRPr>
          </a:p>
        </p:txBody>
      </p:sp>
      <p:sp>
        <p:nvSpPr>
          <p:cNvPr id="25" name="Шестиугольник 24"/>
          <p:cNvSpPr/>
          <p:nvPr/>
        </p:nvSpPr>
        <p:spPr>
          <a:xfrm>
            <a:off x="7620444" y="3258774"/>
            <a:ext cx="2367516" cy="2029299"/>
          </a:xfrm>
          <a:prstGeom prst="hexagon">
            <a:avLst/>
          </a:prstGeom>
          <a:solidFill>
            <a:srgbClr val="C1DCFF">
              <a:alpha val="89804"/>
            </a:srgbClr>
          </a:solidFill>
          <a:ln w="76200">
            <a:solidFill>
              <a:schemeClr val="accent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Шестиугольник 25"/>
          <p:cNvSpPr/>
          <p:nvPr/>
        </p:nvSpPr>
        <p:spPr>
          <a:xfrm>
            <a:off x="5644147" y="4329836"/>
            <a:ext cx="2367516" cy="2029299"/>
          </a:xfrm>
          <a:prstGeom prst="hexagon">
            <a:avLst/>
          </a:prstGeom>
          <a:solidFill>
            <a:srgbClr val="C1DCFF">
              <a:alpha val="89804"/>
            </a:srgbClr>
          </a:solidFill>
          <a:ln w="76200">
            <a:solidFill>
              <a:schemeClr val="accent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52757" y="3364899"/>
            <a:ext cx="1463838" cy="1775753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48634" y="4266358"/>
            <a:ext cx="2274377" cy="1975218"/>
          </a:xfrm>
          <a:prstGeom prst="rect">
            <a:avLst/>
          </a:prstGeom>
        </p:spPr>
      </p:pic>
      <p:sp>
        <p:nvSpPr>
          <p:cNvPr id="27" name="Шестиугольник 26"/>
          <p:cNvSpPr/>
          <p:nvPr/>
        </p:nvSpPr>
        <p:spPr>
          <a:xfrm>
            <a:off x="3667850" y="3283448"/>
            <a:ext cx="2367516" cy="2029299"/>
          </a:xfrm>
          <a:prstGeom prst="hexagon">
            <a:avLst/>
          </a:prstGeom>
          <a:solidFill>
            <a:srgbClr val="C1DCFF">
              <a:alpha val="89804"/>
            </a:srgbClr>
          </a:solidFill>
          <a:ln w="76200">
            <a:solidFill>
              <a:schemeClr val="accent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82429" y="3428305"/>
            <a:ext cx="1772655" cy="1739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929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2192000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0" dirty="0" smtClean="0">
                <a:solidFill>
                  <a:srgbClr val="C000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Профилактикой аборта является контрацепция!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0" i="1" dirty="0" smtClean="0">
                <a:solidFill>
                  <a:srgbClr val="000000"/>
                </a:solidFill>
                <a:effectLst/>
                <a:latin typeface="Corbel" panose="020B0503020204020204" pitchFamily="34" charset="0"/>
              </a:rPr>
              <a:t>Традиционные методы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Corbel" panose="020B0503020204020204" pitchFamily="34" charset="0"/>
              </a:rPr>
              <a:t>контрацепции</a:t>
            </a:r>
            <a:r>
              <a:rPr lang="ru-RU" i="1" dirty="0" err="1" smtClean="0">
                <a:solidFill>
                  <a:srgbClr val="000000"/>
                </a:solidFill>
                <a:latin typeface="Corbel" panose="020B0503020204020204" pitchFamily="34" charset="0"/>
              </a:rPr>
              <a:t>.К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Corbel" panose="020B0503020204020204" pitchFamily="34" charset="0"/>
              </a:rPr>
              <a:t> ним относятся механические и химические средства с локальным действием - презерватив, влагалищная диафрагма, спермициды. Сюда также включают метод периодического воздержания в середине менструального цикла в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Corbel" panose="020B0503020204020204" pitchFamily="34" charset="0"/>
              </a:rPr>
              <a:t>периовуляторный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Corbel" panose="020B0503020204020204" pitchFamily="34" charset="0"/>
              </a:rPr>
              <a:t> период, или метод прерванного полового акта (который нельзя считать физиологическим как для мужчин, так и для женщин).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0" i="1" dirty="0" smtClean="0">
                <a:solidFill>
                  <a:srgbClr val="000000"/>
                </a:solidFill>
                <a:effectLst/>
                <a:latin typeface="Corbel" panose="020B0503020204020204" pitchFamily="34" charset="0"/>
              </a:rPr>
              <a:t>Метод периодического воздержания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0" i="1" dirty="0" smtClean="0">
                <a:solidFill>
                  <a:srgbClr val="000000"/>
                </a:solidFill>
                <a:effectLst/>
                <a:latin typeface="Corbel" panose="020B0503020204020204" pitchFamily="34" charset="0"/>
              </a:rPr>
              <a:t>Внутриматочное средство (ВМС)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0" i="1" dirty="0" smtClean="0">
                <a:solidFill>
                  <a:srgbClr val="000000"/>
                </a:solidFill>
                <a:effectLst/>
                <a:latin typeface="Corbel" panose="020B0503020204020204" pitchFamily="34" charset="0"/>
              </a:rPr>
              <a:t>Комбинированные оральные контрацептивы (ОК)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0" i="1" dirty="0" smtClean="0">
                <a:solidFill>
                  <a:srgbClr val="000000"/>
                </a:solidFill>
                <a:effectLst/>
                <a:latin typeface="Corbel" panose="020B0503020204020204" pitchFamily="34" charset="0"/>
              </a:rPr>
              <a:t>Оральные контрацептивы только с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Corbel" panose="020B0503020204020204" pitchFamily="34" charset="0"/>
              </a:rPr>
              <a:t>гестагенным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Corbel" panose="020B0503020204020204" pitchFamily="34" charset="0"/>
              </a:rPr>
              <a:t> компонентом (МИНИ-ПИЛИ)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0" i="1" dirty="0" smtClean="0">
                <a:solidFill>
                  <a:srgbClr val="000000"/>
                </a:solidFill>
                <a:effectLst/>
                <a:latin typeface="Corbel" panose="020B0503020204020204" pitchFamily="34" charset="0"/>
              </a:rPr>
              <a:t>Инъекционные контрацептивы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0" i="1" dirty="0" smtClean="0">
                <a:solidFill>
                  <a:srgbClr val="000000"/>
                </a:solidFill>
                <a:effectLst/>
                <a:latin typeface="Corbel" panose="020B0503020204020204" pitchFamily="34" charset="0"/>
              </a:rPr>
              <a:t>Метод лактационной аменореи (МЛА)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0" i="1" dirty="0" smtClean="0">
                <a:solidFill>
                  <a:srgbClr val="000000"/>
                </a:solidFill>
                <a:effectLst/>
                <a:latin typeface="Corbel" panose="020B0503020204020204" pitchFamily="34" charset="0"/>
              </a:rPr>
              <a:t>Добровольная стерилизация</a:t>
            </a:r>
            <a:endParaRPr lang="ru-RU" b="0" i="1" dirty="0">
              <a:solidFill>
                <a:srgbClr val="000000"/>
              </a:solidFill>
              <a:effectLst/>
              <a:latin typeface="Corbel" panose="020B0503020204020204" pitchFamily="34" charset="0"/>
            </a:endParaRPr>
          </a:p>
        </p:txBody>
      </p:sp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556" y="2825497"/>
            <a:ext cx="5858122" cy="3905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4706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88438" y="1787511"/>
            <a:ext cx="7513971" cy="3246401"/>
          </a:xfrm>
          <a:prstGeom prst="rect">
            <a:avLst/>
          </a:prstGeom>
        </p:spPr>
      </p:pic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1" y="735344"/>
            <a:ext cx="4298568" cy="4298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041392" y="429768"/>
            <a:ext cx="71506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solidFill>
                  <a:srgbClr val="CF0154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Спасибо за внимание!</a:t>
            </a:r>
            <a:endParaRPr lang="ru-RU" sz="4800" dirty="0">
              <a:solidFill>
                <a:srgbClr val="CF0154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8514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478</TotalTime>
  <Words>839</Words>
  <Application>Microsoft Office PowerPoint</Application>
  <PresentationFormat>Широкоэкранный</PresentationFormat>
  <Paragraphs>75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30" baseType="lpstr">
      <vt:lpstr>Malgun Gothic</vt:lpstr>
      <vt:lpstr>Arial</vt:lpstr>
      <vt:lpstr>Arial Black</vt:lpstr>
      <vt:lpstr>Bookman Old Style</vt:lpstr>
      <vt:lpstr>Calibri</vt:lpstr>
      <vt:lpstr>Calibri Light</vt:lpstr>
      <vt:lpstr>Cambria</vt:lpstr>
      <vt:lpstr>Century Gothic</vt:lpstr>
      <vt:lpstr>Comic Sans MS</vt:lpstr>
      <vt:lpstr>Corbel</vt:lpstr>
      <vt:lpstr>Courier New</vt:lpstr>
      <vt:lpstr>Georgia</vt:lpstr>
      <vt:lpstr>Monotype Corsiva</vt:lpstr>
      <vt:lpstr>Roboto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hp</dc:creator>
  <cp:lastModifiedBy>hp</cp:lastModifiedBy>
  <cp:revision>30</cp:revision>
  <dcterms:created xsi:type="dcterms:W3CDTF">2024-12-15T11:34:15Z</dcterms:created>
  <dcterms:modified xsi:type="dcterms:W3CDTF">2025-04-21T16:21:17Z</dcterms:modified>
</cp:coreProperties>
</file>