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56" r:id="rId2"/>
    <p:sldId id="264" r:id="rId3"/>
    <p:sldId id="265" r:id="rId4"/>
    <p:sldId id="262" r:id="rId5"/>
    <p:sldId id="260" r:id="rId6"/>
    <p:sldId id="266" r:id="rId7"/>
    <p:sldId id="269" r:id="rId8"/>
    <p:sldId id="270" r:id="rId9"/>
    <p:sldId id="268" r:id="rId10"/>
  </p:sldIdLst>
  <p:sldSz cx="9144000" cy="6858000" type="screen4x3"/>
  <p:notesSz cx="6858000" cy="9144000"/>
  <p:custDataLst>
    <p:tags r:id="rId13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4374A"/>
    <a:srgbClr val="3399FF"/>
    <a:srgbClr val="666699"/>
    <a:srgbClr val="E59074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15620" autoAdjust="0"/>
    <p:restoredTop sz="84575" autoAdjust="0"/>
  </p:normalViewPr>
  <p:slideViewPr>
    <p:cSldViewPr>
      <p:cViewPr varScale="1">
        <p:scale>
          <a:sx n="61" d="100"/>
          <a:sy n="61" d="100"/>
        </p:scale>
        <p:origin x="-156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3" d="100"/>
          <a:sy n="63" d="100"/>
        </p:scale>
        <p:origin x="-3558" y="-10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6663A1-BE93-4F19-BCAE-33E954C20B2B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0DF26E-F902-4582-B614-0C9EE35F213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432833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0C0431-2448-4DC3-AF70-2785FBE2C445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4341FE-AE5C-47F1-8FD8-47C4A673A80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26119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presentation-creation.ru/powerpoint-templates.html" TargetMode="External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dirty="0" smtClean="0"/>
              <a:t>Оригинальные шаблоны для презентаций: </a:t>
            </a:r>
            <a:r>
              <a:rPr lang="ru-RU" sz="1200" dirty="0" smtClean="0">
                <a:hlinkClick r:id="rId3"/>
              </a:rPr>
              <a:t>https://presentation-creation.ru/powerpoint-templates.html</a:t>
            </a:r>
            <a:r>
              <a:rPr lang="en-US" sz="1200" dirty="0" smtClean="0"/>
              <a:t> </a:t>
            </a:r>
            <a:endParaRPr lang="ru-RU" sz="1200" dirty="0" smtClean="0"/>
          </a:p>
          <a:p>
            <a:r>
              <a:rPr lang="ru-RU" sz="1200" smtClean="0"/>
              <a:t>Бесплатно и без регистрации.</a:t>
            </a:r>
          </a:p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216144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5229200"/>
            <a:ext cx="7416824" cy="1368152"/>
          </a:xfrm>
        </p:spPr>
        <p:txBody>
          <a:bodyPr/>
          <a:lstStyle>
            <a:lvl1pPr>
              <a:defRPr b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Образец</a:t>
            </a:r>
            <a:r>
              <a:rPr lang="en-US" dirty="0" smtClean="0"/>
              <a:t> </a:t>
            </a:r>
            <a:r>
              <a:rPr lang="ru-RU" dirty="0" smtClean="0"/>
              <a:t>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4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4">
                    <a:lumMod val="5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4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1564276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520259"/>
            <a:ext cx="2133600" cy="365125"/>
          </a:xfrm>
        </p:spPr>
        <p:txBody>
          <a:bodyPr/>
          <a:lstStyle>
            <a:lvl1pPr>
              <a:defRPr>
                <a:solidFill>
                  <a:schemeClr val="accent4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520259"/>
            <a:ext cx="2895600" cy="365125"/>
          </a:xfrm>
        </p:spPr>
        <p:txBody>
          <a:bodyPr/>
          <a:lstStyle>
            <a:lvl1pPr>
              <a:defRPr>
                <a:solidFill>
                  <a:schemeClr val="accent4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520259"/>
            <a:ext cx="2133600" cy="365125"/>
          </a:xfrm>
        </p:spPr>
        <p:txBody>
          <a:bodyPr/>
          <a:lstStyle>
            <a:lvl1pPr>
              <a:defRPr>
                <a:solidFill>
                  <a:schemeClr val="accent4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омер слайда 5"/>
          <p:cNvSpPr txBox="1">
            <a:spLocks/>
          </p:cNvSpPr>
          <p:nvPr userDrawn="1"/>
        </p:nvSpPr>
        <p:spPr>
          <a:xfrm>
            <a:off x="6705600" y="6508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rgbClr val="3399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0" name="Текст 2"/>
          <p:cNvSpPr>
            <a:spLocks noGrp="1"/>
          </p:cNvSpPr>
          <p:nvPr>
            <p:ph idx="1"/>
          </p:nvPr>
        </p:nvSpPr>
        <p:spPr>
          <a:xfrm>
            <a:off x="179512" y="1628800"/>
            <a:ext cx="8784976" cy="4536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chemeClr val="accent4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4">
                    <a:lumMod val="50000"/>
                  </a:schemeClr>
                </a:solidFill>
              </a:defRPr>
            </a:lvl2pPr>
            <a:lvl3pPr>
              <a:defRPr>
                <a:solidFill>
                  <a:schemeClr val="accent4">
                    <a:lumMod val="50000"/>
                  </a:schemeClr>
                </a:solidFill>
              </a:defRPr>
            </a:lvl3pPr>
            <a:lvl4pPr>
              <a:defRPr>
                <a:solidFill>
                  <a:schemeClr val="accent4">
                    <a:lumMod val="50000"/>
                  </a:schemeClr>
                </a:solidFill>
              </a:defRPr>
            </a:lvl4pPr>
            <a:lvl5pPr>
              <a:defRPr>
                <a:solidFill>
                  <a:schemeClr val="accent4">
                    <a:lumMod val="50000"/>
                  </a:schemeClr>
                </a:solidFill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1475656" y="228168"/>
            <a:ext cx="7511129" cy="115089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chemeClr val="accent4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54301415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79512" y="2060848"/>
            <a:ext cx="4320480" cy="4093915"/>
          </a:xfrm>
        </p:spPr>
        <p:txBody>
          <a:bodyPr/>
          <a:lstStyle>
            <a:lvl1pPr>
              <a:defRPr sz="2800">
                <a:solidFill>
                  <a:schemeClr val="accent4">
                    <a:lumMod val="50000"/>
                  </a:schemeClr>
                </a:solidFill>
              </a:defRPr>
            </a:lvl1pPr>
            <a:lvl2pPr>
              <a:defRPr sz="2400">
                <a:solidFill>
                  <a:schemeClr val="accent4">
                    <a:lumMod val="50000"/>
                  </a:schemeClr>
                </a:solidFill>
              </a:defRPr>
            </a:lvl2pPr>
            <a:lvl3pPr>
              <a:defRPr sz="2000">
                <a:solidFill>
                  <a:schemeClr val="accent4">
                    <a:lumMod val="50000"/>
                  </a:schemeClr>
                </a:solidFill>
              </a:defRPr>
            </a:lvl3pPr>
            <a:lvl4pPr>
              <a:defRPr sz="1800">
                <a:solidFill>
                  <a:schemeClr val="accent4">
                    <a:lumMod val="50000"/>
                  </a:schemeClr>
                </a:solidFill>
              </a:defRPr>
            </a:lvl4pPr>
            <a:lvl5pPr>
              <a:defRPr sz="1800">
                <a:solidFill>
                  <a:schemeClr val="accent4">
                    <a:lumMod val="50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4008" y="2071389"/>
            <a:ext cx="4320480" cy="4093915"/>
          </a:xfrm>
        </p:spPr>
        <p:txBody>
          <a:bodyPr/>
          <a:lstStyle>
            <a:lvl1pPr>
              <a:defRPr sz="2800">
                <a:solidFill>
                  <a:schemeClr val="accent4">
                    <a:lumMod val="50000"/>
                  </a:schemeClr>
                </a:solidFill>
              </a:defRPr>
            </a:lvl1pPr>
            <a:lvl2pPr>
              <a:defRPr sz="2400">
                <a:solidFill>
                  <a:schemeClr val="accent4">
                    <a:lumMod val="50000"/>
                  </a:schemeClr>
                </a:solidFill>
              </a:defRPr>
            </a:lvl2pPr>
            <a:lvl3pPr>
              <a:defRPr sz="2000">
                <a:solidFill>
                  <a:schemeClr val="accent4">
                    <a:lumMod val="50000"/>
                  </a:schemeClr>
                </a:solidFill>
              </a:defRPr>
            </a:lvl3pPr>
            <a:lvl4pPr>
              <a:defRPr sz="1800">
                <a:solidFill>
                  <a:schemeClr val="accent4">
                    <a:lumMod val="50000"/>
                  </a:schemeClr>
                </a:solidFill>
              </a:defRPr>
            </a:lvl4pPr>
            <a:lvl5pPr>
              <a:defRPr sz="1800">
                <a:solidFill>
                  <a:schemeClr val="accent4">
                    <a:lumMod val="50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4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4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4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1475656" y="228168"/>
            <a:ext cx="7511129" cy="115089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chemeClr val="accent4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89133997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71799" y="4406900"/>
            <a:ext cx="5722913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771799" y="2906713"/>
            <a:ext cx="5722913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2665470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1520" y="1916832"/>
            <a:ext cx="4176464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251520" y="2556594"/>
            <a:ext cx="4176464" cy="3951288"/>
          </a:xfrm>
        </p:spPr>
        <p:txBody>
          <a:bodyPr/>
          <a:lstStyle>
            <a:lvl1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18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716016" y="1934294"/>
            <a:ext cx="4248472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716016" y="2574056"/>
            <a:ext cx="4248472" cy="3951288"/>
          </a:xfrm>
        </p:spPr>
        <p:txBody>
          <a:bodyPr/>
          <a:lstStyle>
            <a:lvl1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18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1375310" y="6410896"/>
            <a:ext cx="1215489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154184" y="6356350"/>
            <a:ext cx="1649592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471310" y="6356350"/>
            <a:ext cx="1215489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5993347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7245772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1595152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3622"/>
            <a:ext cx="3008313" cy="921478"/>
          </a:xfrm>
        </p:spPr>
        <p:txBody>
          <a:bodyPr anchor="b"/>
          <a:lstStyle>
            <a:lvl1pPr algn="l">
              <a:defRPr sz="20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63888" y="1916832"/>
            <a:ext cx="5111750" cy="4353347"/>
          </a:xfrm>
        </p:spPr>
        <p:txBody>
          <a:bodyPr/>
          <a:lstStyle>
            <a:lvl1pPr>
              <a:defRPr sz="32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8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548966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5860541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7880467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8369546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hyperlink" Target="https://presentation-creation.ru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228168"/>
            <a:ext cx="7511129" cy="115089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79512" y="1628800"/>
            <a:ext cx="8784976" cy="4536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520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4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520259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4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520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4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>
            <a:hlinkClick r:id="rId14"/>
          </p:cNvPr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0688" y="45855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10272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1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accent4">
              <a:lumMod val="50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accent4">
              <a:lumMod val="50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accent4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accent4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accent4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accent4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0034" y="285728"/>
            <a:ext cx="8215370" cy="6572272"/>
          </a:xfrm>
        </p:spPr>
        <p:txBody>
          <a:bodyPr>
            <a:noAutofit/>
          </a:bodyPr>
          <a:lstStyle/>
          <a:p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ПРИМЕНЕНИЕ 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АКТИВНЫХ МЕТОДОВ ОБУЧЕНИЯ</a:t>
            </a:r>
            <a:b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 РАБОТЕ ТРЕНЕРОВ-ПРЕПОДАВАТЕЛЕЙ ДЮСШ</a:t>
            </a:r>
            <a:b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  <a:t>                                                       </a:t>
            </a:r>
            <a:b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  <a:t>                                                               </a:t>
            </a: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Выполнили: </a:t>
            </a: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инструкторы методисты                                                                                               </a:t>
            </a: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</a:t>
            </a: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</a:t>
            </a: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МКОУ </a:t>
            </a: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 КАЛАЧЕЕВСКАЯ ДЮСШ </a:t>
            </a: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</a:t>
            </a: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ИМ.В.И</a:t>
            </a: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 БАКУЛИНА </a:t>
            </a: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 Зотова </a:t>
            </a: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О.Н., Яковенко Н.В. </a:t>
            </a:r>
            <a:b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 Калач 2022 </a:t>
            </a: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г. </a:t>
            </a:r>
            <a:r>
              <a:rPr lang="ru-RU" sz="3600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36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3600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36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3600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36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3600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36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3600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3600" dirty="0" smtClean="0">
                <a:solidFill>
                  <a:schemeClr val="tx2">
                    <a:lumMod val="50000"/>
                  </a:schemeClr>
                </a:solidFill>
              </a:rPr>
            </a:br>
            <a:endParaRPr lang="ru-RU" sz="3600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5787063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000100" y="285728"/>
            <a:ext cx="8143900" cy="1150897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История педагогики рассматривается как борьба двух взглядов на позицию ученика</a:t>
            </a:r>
            <a:endParaRPr lang="ru-RU" sz="3200" dirty="0"/>
          </a:p>
        </p:txBody>
      </p:sp>
      <p:sp>
        <p:nvSpPr>
          <p:cNvPr id="5" name="Объект 4"/>
          <p:cNvSpPr>
            <a:spLocks noGrp="1"/>
          </p:cNvSpPr>
          <p:nvPr>
            <p:ph sz="half" idx="4294967295"/>
          </p:nvPr>
        </p:nvSpPr>
        <p:spPr>
          <a:xfrm>
            <a:off x="357158" y="2060575"/>
            <a:ext cx="5857916" cy="3011499"/>
          </a:xfrm>
        </p:spPr>
        <p:txBody>
          <a:bodyPr>
            <a:normAutofit fontScale="25000" lnSpcReduction="20000"/>
          </a:bodyPr>
          <a:lstStyle/>
          <a:p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Приверженцы </a:t>
            </a:r>
            <a:r>
              <a:rPr lang="ru-RU" sz="9600" b="1" dirty="0" smtClean="0">
                <a:latin typeface="Times New Roman" pitchFamily="18" charset="0"/>
                <a:cs typeface="Times New Roman" pitchFamily="18" charset="0"/>
              </a:rPr>
              <a:t>первой позиции </a:t>
            </a:r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настаивали на исходной пассивности ученика, рассматривали его как объект педагогического воздействия, а активность, как они считали, должен был проявлять только преподаватель.</a:t>
            </a:r>
          </a:p>
          <a:p>
            <a:pPr>
              <a:buNone/>
            </a:pPr>
            <a:endParaRPr lang="ru-RU" sz="9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Сторонники </a:t>
            </a:r>
            <a:r>
              <a:rPr lang="ru-RU" sz="9600" b="1" dirty="0" smtClean="0">
                <a:latin typeface="Times New Roman" pitchFamily="18" charset="0"/>
                <a:cs typeface="Times New Roman" pitchFamily="18" charset="0"/>
              </a:rPr>
              <a:t>второй позиции </a:t>
            </a:r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считали ученика уже равноправным участником процесса обучения, который работает под руководством  педагога и активно усваивает социально-культурный опыт, имеющий форму теоретического знания.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51210312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МЕТОДЫ ОБУЧЕНИЯ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sz="half" idx="4294967295"/>
          </p:nvPr>
        </p:nvSpPr>
        <p:spPr>
          <a:xfrm>
            <a:off x="216024" y="2060575"/>
            <a:ext cx="8676456" cy="4094163"/>
          </a:xfrm>
        </p:spPr>
        <p:txBody>
          <a:bodyPr>
            <a:normAutofit fontScale="70000" lnSpcReduction="20000"/>
          </a:bodyPr>
          <a:lstStyle/>
          <a:p>
            <a:pPr algn="just"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    Методы обучения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 – способы работы педагога, с помощью которых достигается усвоение детьми знаний, умений и навыков, а также развитие их познавательных способностей. Это основные виды деятельности учителя и ученика, обеспечивающие формирование знаний, умений и навыков, необходимых для решения учебно-воспитательных задач.</a:t>
            </a:r>
          </a:p>
          <a:p>
            <a:pPr algn="just"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    И. Д. Зверев дал следующее определение методам обучения: «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Методы обучения -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 это упорядоченные способы взаимосвязанной деятельности учителя и учащихся, направленные на достижение целей образования.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32782237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Методы обучения можно подразделить </a:t>
            </a:r>
            <a:b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 2 обобщенные группы: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0000" lnSpcReduction="20000"/>
          </a:bodyPr>
          <a:lstStyle/>
          <a:p>
            <a:endParaRPr lang="ru-RU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ru-RU" sz="31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1. Пассивные методы</a:t>
            </a:r>
          </a:p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70000" lnSpcReduction="20000"/>
          </a:bodyPr>
          <a:lstStyle/>
          <a:p>
            <a:endParaRPr lang="ru-RU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</a:t>
            </a:r>
            <a:r>
              <a:rPr lang="ru-RU" sz="31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2. Активные методы</a:t>
            </a:r>
          </a:p>
          <a:p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857496"/>
            <a:ext cx="4291584" cy="24140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2857496"/>
            <a:ext cx="3680460" cy="24536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32782237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Активные методы обучения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idx="4294967295"/>
          </p:nvPr>
        </p:nvSpPr>
        <p:spPr>
          <a:xfrm>
            <a:off x="714348" y="1989138"/>
            <a:ext cx="7715304" cy="4176712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400" dirty="0" smtClean="0"/>
              <a:t>  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АМО - это такие методы обучения, при которых деятельность обучаемого носит творческий, поисковый, продуктивный характер. </a:t>
            </a:r>
          </a:p>
          <a:p>
            <a:pPr algn="just"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Одним из основных мотивов использования АМО в   дополнительном образовании является повышение творческо-поисковой активности детей.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="" xmlns:p14="http://schemas.microsoft.com/office/powerpoint/2010/main" val="240085912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Пирамида обучения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C:\Users\user\Desktop\slide_11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5="http://schemas.microsoft.com/office/word/2012/wordml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1547284" y="1628775"/>
            <a:ext cx="6049433" cy="4537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Классификация АМО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https://ds04.infourok.ru/uploads/ex/0e66/0019764d-051ddd9b/img9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5="http://schemas.microsoft.com/office/word/2012/wordml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1571604" y="1500174"/>
            <a:ext cx="6663483" cy="5004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https://im0-tub-ru.yandex.net/i?id=6758d4541d2ad5e8767cf61f3383282a-l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72000" cy="30510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6300" y="0"/>
            <a:ext cx="4457700" cy="2971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535" name="Picture 7" descr="https://1x1training.ru/wp-content/uploads/2020/07/bigstock-Football-Coach-Coaching-Kids-305138992-1-1200x80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3357562"/>
            <a:ext cx="4229100" cy="2819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537" name="Picture 9" descr="https://ooo-ado.ru/wp-content/uploads/2021/06/Fotolia_71234934_Subscription_Monthly_XXL-scaled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54880" y="3429000"/>
            <a:ext cx="4389120" cy="29266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79512" y="1628800"/>
            <a:ext cx="8784976" cy="4800596"/>
          </a:xfrm>
        </p:spPr>
        <p:txBody>
          <a:bodyPr>
            <a:normAutofit fontScale="85000" lnSpcReduction="20000"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Каждый из перечисленных видов АМО, отличается определенными признаками, имеет свое назначение и рациональную область применения. </a:t>
            </a: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Многие виды АМО в современных условиях успешно применяются в рабе тренеров-преподавателей ДЮСШ. </a:t>
            </a: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Использование активных методов обучения позволяет обеспечить эффективную организацию образовательного процесса для достижения высокой заинтересованности и вовлеченности обучающихся в учебную, деятельность, формирования качеств личности, нравственных установок, ценностных ориентиров, соответствующих ожиданиям и потребностям обучающихся, родителей, общества.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Заключение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1ea2bb2843f587fa71fdf0462932f09ee5f16d2f"/>
</p:tagLst>
</file>

<file path=ppt/theme/theme1.xml><?xml version="1.0" encoding="utf-8"?>
<a:theme xmlns:a="http://schemas.openxmlformats.org/drawingml/2006/main" name="Тема Office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2876</TotalTime>
  <Words>200</Words>
  <Application>Microsoft Office PowerPoint</Application>
  <PresentationFormat>Экран (4:3)</PresentationFormat>
  <Paragraphs>28</Paragraphs>
  <Slides>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          ПРИМЕНЕНИЕ АКТИВНЫХ МЕТОДОВ ОБУЧЕНИЯ  В РАБОТЕ ТРЕНЕРОВ-ПРЕПОДАВАТЕЛЕЙ ДЮСШ                                                                                                                                   Выполнили: инструкторы методисты                                                                                                                                                                                      МКОУ ДО КАЛАЧЕЕВСКАЯ ДЮСШ                                      ИМ.В.И. БАКУЛИНА                                        Зотова О.Н., Яковенко Н.В.   г. Калач 2022 г.      </vt:lpstr>
      <vt:lpstr>История педагогики рассматривается как борьба двух взглядов на позицию ученика</vt:lpstr>
      <vt:lpstr>МЕТОДЫ ОБУЧЕНИЯ</vt:lpstr>
      <vt:lpstr>Методы обучения можно подразделить  на 2 обобщенные группы:</vt:lpstr>
      <vt:lpstr>Активные методы обучения</vt:lpstr>
      <vt:lpstr>Пирамида обучения</vt:lpstr>
      <vt:lpstr>Классификация АМО</vt:lpstr>
      <vt:lpstr>Слайд 8</vt:lpstr>
      <vt:lpstr>Заключение</vt:lpstr>
    </vt:vector>
  </TitlesOfParts>
  <Company>presentation-creation.ru</Company>
  <LinksUpToDate>false</LinksUpToDate>
  <SharedDoc>false</SharedDoc>
  <HyperlinkBase>https://presentation-creation.ru/powerpoint-templates.html</HyperlinkBase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Стань чемпионом</dc:title>
  <dc:creator>obstinate</dc:creator>
  <dc:description>Шаблон презентации с сайта https://presentation-creation.ru/</dc:description>
  <cp:lastModifiedBy>admin</cp:lastModifiedBy>
  <cp:revision>1377</cp:revision>
  <dcterms:created xsi:type="dcterms:W3CDTF">2018-02-25T09:09:03Z</dcterms:created>
  <dcterms:modified xsi:type="dcterms:W3CDTF">2022-04-20T11:01:48Z</dcterms:modified>
</cp:coreProperties>
</file>