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7" r:id="rId9"/>
    <p:sldId id="262" r:id="rId10"/>
    <p:sldId id="264" r:id="rId11"/>
    <p:sldId id="265" r:id="rId12"/>
    <p:sldId id="271" r:id="rId13"/>
    <p:sldId id="272" r:id="rId14"/>
    <p:sldId id="268" r:id="rId15"/>
    <p:sldId id="269" r:id="rId16"/>
    <p:sldId id="270" r:id="rId17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0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3019" autoAdjust="0"/>
  </p:normalViewPr>
  <p:slideViewPr>
    <p:cSldViewPr>
      <p:cViewPr>
        <p:scale>
          <a:sx n="80" d="100"/>
          <a:sy n="80" d="100"/>
        </p:scale>
        <p:origin x="-216" y="-30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72" y="144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C3C58-BB52-40BC-8043-DDF25564B4CC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54F1B-E452-45DE-9786-7020427196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4B1C1-A488-4DB2-AAB2-9210096267AA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B14F7-E271-4958-9741-627268F0C3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22712-4741-4BE1-822B-E20505116516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AB157-904F-4FB3-A542-EF98EFE942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7D1E3-3E8B-457C-98C1-5B6457A9980F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DA963-A978-4F81-9627-C55F3907EF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D2694-9C05-40CD-95D4-BDD4DC672C79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4B8C0-E406-480F-B365-E561E50DB9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C1220-E61E-45F8-9D9C-C389344E0916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C2216-0B93-4FF9-A1EE-846CE7FE6D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8EBAC-B129-4F7B-ADF8-A91B7E358F84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1E529-C671-40D1-9A06-6047857094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755A8-446E-4F5D-AAAD-E8A3154954D1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AF349-8282-4632-B601-2CAACA471C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90018-9F6A-418D-9760-C5E50A6A416B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46FF7-7BB9-421C-A9CD-08F016C717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89BF6-C287-4737-9D83-7DDEA133FFE0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389BC-F33B-4AAD-8E29-29DBC903CC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502E3-9386-4E99-A404-6FBC0145A905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C1CA5-EBE0-43B4-AF4C-B129C443B6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502FEEF-B985-48A4-B978-312D4AA357B5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E384582-D542-41C3-8978-24C9713EBF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gif"/><Relationship Id="rId7" Type="http://schemas.openxmlformats.org/officeDocument/2006/relationships/image" Target="../media/image42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95263"/>
            <a:ext cx="7918450" cy="7207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400" dirty="0" smtClean="0"/>
              <a:t>                      </a:t>
            </a:r>
            <a:r>
              <a:rPr lang="ru-RU" sz="1400" b="1" dirty="0" smtClean="0">
                <a:cs typeface="BakerSignet HUN" pitchFamily="34" charset="0"/>
              </a:rPr>
              <a:t>Муниципальное  бюджетное дошкольное образовательное учреждение</a:t>
            </a:r>
            <a:br>
              <a:rPr lang="ru-RU" sz="1400" b="1" dirty="0" smtClean="0">
                <a:cs typeface="BakerSignet HUN" pitchFamily="34" charset="0"/>
              </a:rPr>
            </a:br>
            <a:r>
              <a:rPr lang="ru-RU" sz="1400" b="1" dirty="0" smtClean="0">
                <a:cs typeface="BakerSignet HUN" pitchFamily="34" charset="0"/>
              </a:rPr>
              <a:t>   «Детский </a:t>
            </a:r>
            <a:r>
              <a:rPr lang="ru-RU" sz="1400" b="1" dirty="0" smtClean="0">
                <a:cs typeface="BakerSignet HUN" pitchFamily="34" charset="0"/>
              </a:rPr>
              <a:t>сад компенсирующего вида  №42 «Журавлик»  </a:t>
            </a:r>
            <a:r>
              <a:rPr lang="ru-RU" sz="1400" b="1" dirty="0" smtClean="0">
                <a:cs typeface="BakerSignet HUN" pitchFamily="34" charset="0"/>
              </a:rPr>
              <a:t>г. </a:t>
            </a:r>
            <a:r>
              <a:rPr lang="ru-RU" sz="1400" b="1" dirty="0" smtClean="0">
                <a:cs typeface="BakerSignet HUN" pitchFamily="34" charset="0"/>
              </a:rPr>
              <a:t>Псков</a:t>
            </a:r>
            <a:r>
              <a:rPr lang="ru-RU" sz="1400" b="1" dirty="0" smtClean="0">
                <a:cs typeface="BakerSignet HUN" pitchFamily="34" charset="0"/>
              </a:rPr>
              <a:t>»</a:t>
            </a:r>
            <a:endParaRPr lang="en-US" sz="1400" b="1" dirty="0" smtClean="0">
              <a:cs typeface="BakerSignet HUN" pitchFamily="34" charset="0"/>
            </a:endParaRP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1116013" y="1203325"/>
            <a:ext cx="7056437" cy="3312641"/>
          </a:xfrm>
        </p:spPr>
        <p:txBody>
          <a:bodyPr/>
          <a:lstStyle/>
          <a:p>
            <a:pPr eaLnBrk="1" hangingPunct="1"/>
            <a:r>
              <a:rPr lang="ru-RU" sz="4400" dirty="0" smtClean="0">
                <a:solidFill>
                  <a:srgbClr val="7030A0"/>
                </a:solidFill>
                <a:latin typeface="BakerSignet HUN" pitchFamily="34" charset="0"/>
                <a:cs typeface="BakerSignet HUN" pitchFamily="34" charset="0"/>
              </a:rPr>
              <a:t>      </a:t>
            </a:r>
            <a:r>
              <a:rPr lang="ru-RU" sz="4000" b="1" i="1" dirty="0" smtClean="0">
                <a:solidFill>
                  <a:srgbClr val="7030A0"/>
                </a:solidFill>
                <a:latin typeface="+mj-lt"/>
                <a:cs typeface="BakerSignet HUN" pitchFamily="34" charset="0"/>
              </a:rPr>
              <a:t>Экологическое        воспитание дошкольников</a:t>
            </a:r>
          </a:p>
          <a:p>
            <a:pPr eaLnBrk="1" hangingPunct="1"/>
            <a:endParaRPr lang="ru-RU" sz="1400" dirty="0" smtClean="0">
              <a:solidFill>
                <a:schemeClr val="tx1"/>
              </a:solidFill>
              <a:latin typeface="BakerSignet HUN" pitchFamily="34" charset="0"/>
              <a:cs typeface="BakerSignet HUN" pitchFamily="34" charset="0"/>
            </a:endParaRPr>
          </a:p>
          <a:p>
            <a:pPr eaLnBrk="1" hangingPunct="1"/>
            <a:endParaRPr lang="ru-RU" sz="1400" dirty="0" smtClean="0">
              <a:solidFill>
                <a:schemeClr val="tx1"/>
              </a:solidFill>
              <a:latin typeface="BakerSignet HUN" pitchFamily="34" charset="0"/>
              <a:cs typeface="BakerSignet HUN" pitchFamily="34" charset="0"/>
            </a:endParaRPr>
          </a:p>
          <a:p>
            <a:pPr algn="l" eaLnBrk="1" hangingPunct="1"/>
            <a:r>
              <a:rPr lang="ru-RU" sz="1400" b="1" dirty="0" smtClean="0">
                <a:solidFill>
                  <a:schemeClr val="tx1"/>
                </a:solidFill>
                <a:latin typeface="+mj-lt"/>
                <a:cs typeface="BakerSignet HUN" pitchFamily="34" charset="0"/>
              </a:rPr>
              <a:t>Подготовили воспитатели:</a:t>
            </a:r>
            <a:endParaRPr lang="ru-RU" sz="1400" b="1" dirty="0" smtClean="0">
              <a:solidFill>
                <a:schemeClr val="tx1"/>
              </a:solidFill>
              <a:latin typeface="+mj-lt"/>
              <a:cs typeface="BakerSignet HUN" pitchFamily="34" charset="0"/>
            </a:endParaRPr>
          </a:p>
          <a:p>
            <a:pPr algn="l" eaLnBrk="1" hangingPunct="1"/>
            <a:r>
              <a:rPr lang="ru-RU" sz="1600" b="1" i="1" dirty="0" smtClean="0">
                <a:solidFill>
                  <a:schemeClr val="tx1"/>
                </a:solidFill>
                <a:latin typeface="+mj-lt"/>
                <a:cs typeface="BakerSignet HUN" pitchFamily="34" charset="0"/>
              </a:rPr>
              <a:t>       </a:t>
            </a:r>
            <a:r>
              <a:rPr lang="ru-RU" sz="1600" b="1" i="1" dirty="0">
                <a:solidFill>
                  <a:schemeClr val="tx1"/>
                </a:solidFill>
                <a:latin typeface="+mj-lt"/>
                <a:cs typeface="BakerSignet HUN" pitchFamily="34" charset="0"/>
              </a:rPr>
              <a:t>Фролова Г.В.</a:t>
            </a:r>
          </a:p>
          <a:p>
            <a:pPr algn="l" eaLnBrk="1" hangingPunct="1"/>
            <a:r>
              <a:rPr lang="ru-RU" sz="1600" b="1" i="1" dirty="0" smtClean="0">
                <a:solidFill>
                  <a:schemeClr val="tx1"/>
                </a:solidFill>
                <a:latin typeface="+mj-lt"/>
                <a:cs typeface="BakerSignet HUN" pitchFamily="34" charset="0"/>
              </a:rPr>
              <a:t>       Степанова М.А.</a:t>
            </a:r>
          </a:p>
          <a:p>
            <a:pPr algn="l" eaLnBrk="1" hangingPunct="1"/>
            <a:r>
              <a:rPr lang="ru-RU" sz="1600" b="1" i="1" dirty="0">
                <a:solidFill>
                  <a:schemeClr val="tx1"/>
                </a:solidFill>
                <a:latin typeface="+mj-lt"/>
                <a:cs typeface="BakerSignet HUN" pitchFamily="34" charset="0"/>
              </a:rPr>
              <a:t> </a:t>
            </a:r>
            <a:r>
              <a:rPr lang="ru-RU" sz="1600" b="1" i="1" dirty="0" smtClean="0">
                <a:solidFill>
                  <a:schemeClr val="tx1"/>
                </a:solidFill>
                <a:latin typeface="+mj-lt"/>
                <a:cs typeface="BakerSignet HUN" pitchFamily="34" charset="0"/>
              </a:rPr>
              <a:t>      </a:t>
            </a:r>
            <a:endParaRPr lang="ru-RU" sz="1600" b="1" dirty="0" smtClean="0">
              <a:solidFill>
                <a:schemeClr val="tx1"/>
              </a:solidFill>
              <a:latin typeface="Ariston" pitchFamily="66" charset="0"/>
              <a:cs typeface="BakerSignet HUN" pitchFamily="34" charset="0"/>
            </a:endParaRPr>
          </a:p>
          <a:p>
            <a:pPr eaLnBrk="1" hangingPunct="1"/>
            <a:endParaRPr lang="ru-RU" sz="1600" b="1" dirty="0" smtClean="0">
              <a:solidFill>
                <a:schemeClr val="tx1"/>
              </a:solidFill>
              <a:latin typeface="Ariston" pitchFamily="66" charset="0"/>
              <a:cs typeface="BakerSignet HUN" pitchFamily="34" charset="0"/>
            </a:endParaRPr>
          </a:p>
          <a:p>
            <a:pPr eaLnBrk="1" hangingPunct="1"/>
            <a:r>
              <a:rPr lang="ru-RU" sz="1400" b="1" dirty="0" smtClean="0">
                <a:solidFill>
                  <a:schemeClr val="tx1"/>
                </a:solidFill>
                <a:latin typeface="+mj-lt"/>
                <a:cs typeface="BakerSignet HUN" pitchFamily="34" charset="0"/>
              </a:rPr>
              <a:t>2018 </a:t>
            </a:r>
            <a:r>
              <a:rPr lang="ru-RU" sz="1400" b="1" dirty="0" smtClean="0">
                <a:solidFill>
                  <a:schemeClr val="tx1"/>
                </a:solidFill>
                <a:latin typeface="+mj-lt"/>
                <a:cs typeface="BakerSignet HUN" pitchFamily="34" charset="0"/>
              </a:rPr>
              <a:t>г.</a:t>
            </a:r>
          </a:p>
        </p:txBody>
      </p:sp>
      <p:pic>
        <p:nvPicPr>
          <p:cNvPr id="2052" name="Picture 4" descr="C:\Татьяна\Загрузки\Картинки\Экология\Картинки и анимации на прозр. фоне\hello_html_m3aa30fd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859132"/>
            <a:ext cx="2558059" cy="208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3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504056"/>
          </a:xfrm>
        </p:spPr>
        <p:txBody>
          <a:bodyPr/>
          <a:lstStyle/>
          <a:p>
            <a:pPr eaLnBrk="1" hangingPunct="1"/>
            <a:r>
              <a:rPr lang="ru-RU" sz="2400" b="1" dirty="0" smtClean="0">
                <a:solidFill>
                  <a:srgbClr val="00B050"/>
                </a:solidFill>
                <a:cs typeface="BakerSignet HUN" pitchFamily="34" charset="0"/>
              </a:rPr>
              <a:t>«Охранять природу – значит охранять Родину!»</a:t>
            </a:r>
            <a:endParaRPr lang="en-US" sz="2400" b="1" dirty="0" smtClean="0">
              <a:solidFill>
                <a:srgbClr val="00B050"/>
              </a:solidFill>
              <a:cs typeface="BakerSignet HUN" pitchFamily="34" charset="0"/>
            </a:endParaRPr>
          </a:p>
        </p:txBody>
      </p:sp>
      <p:pic>
        <p:nvPicPr>
          <p:cNvPr id="3075" name="Picture 4" descr="C:\Татьяна\Загрузки\Картинки\Экология\Картинки и анимации на прозр. фоне\0_116fe1_33920715_orig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640431"/>
            <a:ext cx="3563888" cy="2503070"/>
          </a:xfrm>
          <a:noFill/>
        </p:spPr>
      </p:pic>
      <p:sp>
        <p:nvSpPr>
          <p:cNvPr id="3076" name="Прямоугольник 8"/>
          <p:cNvSpPr>
            <a:spLocks noChangeArrowheads="1"/>
          </p:cNvSpPr>
          <p:nvPr/>
        </p:nvSpPr>
        <p:spPr bwMode="auto">
          <a:xfrm>
            <a:off x="2286000" y="842963"/>
            <a:ext cx="6678613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buFont typeface="Arial" charset="0"/>
              <a:buNone/>
            </a:pPr>
            <a:r>
              <a:rPr lang="ru-RU" dirty="0"/>
              <a:t> </a:t>
            </a: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Нас в любое время года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Учит  мудрая природа.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Птицы учат пению,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Паучок терпению.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Пчёлы в поле и саду обучают нас труду.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И к тому же в их труде всё  - по справедливости.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Отражение в воде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Учат нас правдивости,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Учит снег нас чистоте, учит солнце доброте,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И при всей огромности обучает скромности.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У природы круглый год обучаться нужно.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Нас деревья всех пород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Весь большой лесной народ,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Учат крепкой дружбе.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</a:rPr>
              <a:t>                            </a:t>
            </a: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М. Пришвин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57200" y="195263"/>
            <a:ext cx="8229600" cy="7921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b="1" i="1" dirty="0" smtClean="0">
                <a:solidFill>
                  <a:srgbClr val="00B050"/>
                </a:solidFill>
                <a:cs typeface="BakerSignet HUN" pitchFamily="34" charset="0"/>
              </a:rPr>
              <a:t>Экология</a:t>
            </a:r>
            <a:r>
              <a:rPr 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1800" dirty="0" smtClean="0">
                <a:solidFill>
                  <a:srgbClr val="7030A0"/>
                </a:solidFill>
              </a:rPr>
              <a:t>– </a:t>
            </a:r>
            <a:r>
              <a:rPr lang="ru-RU" sz="1800" b="1" dirty="0" smtClean="0">
                <a:solidFill>
                  <a:srgbClr val="7030A0"/>
                </a:solidFill>
                <a:cs typeface="BakerSignet HUN" pitchFamily="34" charset="0"/>
              </a:rPr>
              <a:t>это биологическая наука, изучающая взаимоотношения организмов со средой обитания и между собой.</a:t>
            </a:r>
            <a:endParaRPr lang="en-US" sz="1800" b="1" dirty="0" smtClean="0">
              <a:solidFill>
                <a:srgbClr val="7030A0"/>
              </a:solidFill>
              <a:cs typeface="BakerSignet HUN" pitchFamily="34" charset="0"/>
            </a:endParaRPr>
          </a:p>
        </p:txBody>
      </p:sp>
      <p:sp>
        <p:nvSpPr>
          <p:cNvPr id="4099" name="Содержимое 5"/>
          <p:cNvSpPr>
            <a:spLocks noGrp="1"/>
          </p:cNvSpPr>
          <p:nvPr>
            <p:ph idx="1"/>
          </p:nvPr>
        </p:nvSpPr>
        <p:spPr>
          <a:xfrm>
            <a:off x="457200" y="1058863"/>
            <a:ext cx="8229600" cy="10080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000" b="1" i="1" dirty="0" smtClean="0">
                <a:solidFill>
                  <a:srgbClr val="00B050"/>
                </a:solidFill>
                <a:latin typeface="+mj-lt"/>
                <a:cs typeface="BakerSignet HUN" pitchFamily="34" charset="0"/>
              </a:rPr>
              <a:t>Экологическое воспитание дошкольников </a:t>
            </a:r>
            <a:r>
              <a:rPr lang="ru-RU" sz="1800" dirty="0" smtClean="0">
                <a:solidFill>
                  <a:srgbClr val="7030A0"/>
                </a:solidFill>
                <a:latin typeface="+mj-lt"/>
              </a:rPr>
              <a:t>– </a:t>
            </a:r>
            <a:r>
              <a:rPr lang="ru-RU" sz="1800" b="1" dirty="0" smtClean="0">
                <a:solidFill>
                  <a:srgbClr val="7030A0"/>
                </a:solidFill>
                <a:latin typeface="+mj-lt"/>
                <a:cs typeface="BakerSignet HUN" pitchFamily="34" charset="0"/>
              </a:rPr>
              <a:t>это ознакомление детей с природой, в основу которого положен экологический подход, а педагогический процесс опирается на основополагающие идеи и понятия экологии.</a:t>
            </a:r>
          </a:p>
        </p:txBody>
      </p:sp>
      <p:pic>
        <p:nvPicPr>
          <p:cNvPr id="4100" name="Picture 4" descr="C:\Татьяна\Загрузки\Картинки\Экология\summer_composition_r_4-41_1458499301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2182764"/>
            <a:ext cx="4752751" cy="2855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1800" b="1" dirty="0" smtClean="0">
                <a:solidFill>
                  <a:srgbClr val="00B050"/>
                </a:solidFill>
                <a:cs typeface="BakerSignet HUN" pitchFamily="34" charset="0"/>
              </a:rPr>
              <a:t>Цель:</a:t>
            </a:r>
            <a:r>
              <a:rPr lang="ru-RU" sz="1800" b="1" dirty="0" smtClean="0">
                <a:solidFill>
                  <a:srgbClr val="00B050"/>
                </a:solidFill>
              </a:rPr>
              <a:t> </a:t>
            </a:r>
            <a:r>
              <a:rPr lang="ru-RU" sz="1600" b="1" i="1" dirty="0" smtClean="0">
                <a:solidFill>
                  <a:srgbClr val="7030A0"/>
                </a:solidFill>
                <a:cs typeface="BakerSignet HUN" pitchFamily="34" charset="0"/>
              </a:rPr>
              <a:t>формирование человека нового типа с новым экологическим мышлением, способного осознавать последствия своих действий по отношению к окружающей среде и умеющего жить в относительной гармонии с природой.</a:t>
            </a:r>
            <a:endParaRPr lang="en-US" sz="1600" b="1" i="1" dirty="0" smtClean="0">
              <a:solidFill>
                <a:srgbClr val="7030A0"/>
              </a:solidFill>
              <a:cs typeface="BakerSignet HUN" pitchFamily="34" charset="0"/>
            </a:endParaRPr>
          </a:p>
        </p:txBody>
      </p:sp>
      <p:sp>
        <p:nvSpPr>
          <p:cNvPr id="5123" name="Espace réservé du contenu 4"/>
          <p:cNvSpPr>
            <a:spLocks noGrp="1"/>
          </p:cNvSpPr>
          <p:nvPr>
            <p:ph idx="1"/>
          </p:nvPr>
        </p:nvSpPr>
        <p:spPr>
          <a:xfrm>
            <a:off x="457200" y="1058863"/>
            <a:ext cx="8229600" cy="18002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1800" b="1" dirty="0" smtClean="0">
                <a:solidFill>
                  <a:srgbClr val="00B050"/>
                </a:solidFill>
                <a:latin typeface="+mj-lt"/>
                <a:cs typeface="BakerSignet HUN" pitchFamily="34" charset="0"/>
              </a:rPr>
              <a:t>Задачи:</a:t>
            </a:r>
            <a:r>
              <a:rPr lang="ru-RU" sz="1800" dirty="0" smtClean="0">
                <a:solidFill>
                  <a:srgbClr val="00B050"/>
                </a:solidFill>
                <a:latin typeface="BakerSignet HUN" pitchFamily="34" charset="0"/>
                <a:cs typeface="BakerSignet HUN" pitchFamily="34" charset="0"/>
              </a:rPr>
              <a:t> </a:t>
            </a:r>
            <a:endParaRPr lang="ru-RU" sz="1600" b="1" dirty="0" smtClean="0">
              <a:solidFill>
                <a:srgbClr val="7030A0"/>
              </a:solidFill>
              <a:latin typeface="BakerSignet HUN" pitchFamily="34" charset="0"/>
              <a:cs typeface="BakerSignet HUN" pitchFamily="34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600" b="1" i="1" dirty="0" smtClean="0">
                <a:solidFill>
                  <a:srgbClr val="7030A0"/>
                </a:solidFill>
                <a:latin typeface="+mj-lt"/>
                <a:cs typeface="BakerSignet HUN" pitchFamily="34" charset="0"/>
              </a:rPr>
              <a:t>формировать систему экологических знаний и представлений (интеллектуальное развитие);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ru-RU" sz="1600" b="1" i="1" dirty="0" smtClean="0">
                <a:solidFill>
                  <a:srgbClr val="7030A0"/>
                </a:solidFill>
                <a:latin typeface="+mj-lt"/>
                <a:cs typeface="BakerSignet HUN" pitchFamily="34" charset="0"/>
              </a:rPr>
              <a:t>развивать эстетические чувства (умения увидеть и прочувствовать красоту природы, восхититься ею, желания сохранить её).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ru-RU" sz="1600" b="1" i="1" dirty="0" smtClean="0">
                <a:solidFill>
                  <a:srgbClr val="7030A0"/>
                </a:solidFill>
                <a:latin typeface="+mj-lt"/>
                <a:cs typeface="BakerSignet HUN" pitchFamily="34" charset="0"/>
              </a:rPr>
              <a:t>участие детей в посильной для них деятельности по уходу за растениями и животными, по охране и защите природы.</a:t>
            </a:r>
          </a:p>
          <a:p>
            <a:pPr eaLnBrk="1" hangingPunct="1">
              <a:buFont typeface="Wingdings" pitchFamily="2" charset="2"/>
              <a:buChar char="v"/>
            </a:pPr>
            <a:endParaRPr lang="en-US" sz="1800" b="1" dirty="0" smtClean="0">
              <a:solidFill>
                <a:srgbClr val="00B050"/>
              </a:solidFill>
              <a:latin typeface="BakerSignet HUN" pitchFamily="34" charset="0"/>
              <a:cs typeface="BakerSignet HUN" pitchFamily="34" charset="0"/>
            </a:endParaRPr>
          </a:p>
        </p:txBody>
      </p:sp>
      <p:pic>
        <p:nvPicPr>
          <p:cNvPr id="5124" name="Picture 4" descr="C:\Татьяна\Загрузки\Картинки\Экология\Картинки и анимации на прозр. фоне\1512536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147814"/>
            <a:ext cx="885653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987824" y="339502"/>
            <a:ext cx="3744416" cy="36004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B050"/>
                </a:solidFill>
              </a:rPr>
              <a:t>Актуальность  работы</a:t>
            </a:r>
            <a:endParaRPr lang="en-US" sz="2400" b="1" dirty="0" smtClean="0">
              <a:solidFill>
                <a:srgbClr val="00B050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539552" y="915566"/>
            <a:ext cx="7992888" cy="1296144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 smtClean="0">
                <a:solidFill>
                  <a:srgbClr val="7030A0"/>
                </a:solidFill>
              </a:rPr>
              <a:t> В настоящее время в области экологии просматриваются новые тенденции и проблемы, свидетельствующие о необходимости выхода экологического воспитания на качественно новый уровень.</a:t>
            </a:r>
            <a:endParaRPr lang="en-US" sz="2000" b="1" dirty="0" smtClean="0">
              <a:solidFill>
                <a:srgbClr val="7030A0"/>
              </a:solidFill>
            </a:endParaRPr>
          </a:p>
        </p:txBody>
      </p:sp>
      <p:pic>
        <p:nvPicPr>
          <p:cNvPr id="6148" name="Picture 4" descr="L:\Загрузки\Картинки\Экология\Картинки и анимации на прозр. фоне\636384_html_m4047a4df (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23478"/>
            <a:ext cx="1008112" cy="780027"/>
          </a:xfrm>
          <a:prstGeom prst="rect">
            <a:avLst/>
          </a:prstGeom>
          <a:noFill/>
        </p:spPr>
      </p:pic>
      <p:pic>
        <p:nvPicPr>
          <p:cNvPr id="6151" name="Picture 7" descr="L:\Загрузки\Картинки\Экология\Картинки и анимации на прозр. фоне\888685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3" y="3147814"/>
            <a:ext cx="8136904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915816" y="206375"/>
            <a:ext cx="3528392" cy="493167"/>
          </a:xfr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Экологические занятия</a:t>
            </a:r>
            <a:endParaRPr lang="en-US" sz="2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122230"/>
            <a:ext cx="2794662" cy="1821305"/>
          </a:xfrm>
          <a:prstGeom prst="rect">
            <a:avLst/>
          </a:prstGeom>
          <a:ln>
            <a:solidFill>
              <a:schemeClr val="accent5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723" y="662640"/>
            <a:ext cx="2736304" cy="1721487"/>
          </a:xfrm>
          <a:prstGeom prst="ellipse">
            <a:avLst/>
          </a:prstGeom>
          <a:ln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34140">
            <a:off x="6440471" y="475649"/>
            <a:ext cx="2824150" cy="1960144"/>
          </a:xfrm>
          <a:prstGeom prst="ellipse">
            <a:avLst/>
          </a:prstGeom>
          <a:ln>
            <a:solidFill>
              <a:srgbClr val="00B0F0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3046">
            <a:off x="512803" y="227428"/>
            <a:ext cx="2135772" cy="2591912"/>
          </a:xfrm>
          <a:prstGeom prst="rect">
            <a:avLst/>
          </a:prstGeom>
          <a:ln>
            <a:solidFill>
              <a:srgbClr val="FFC000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19" y="2596188"/>
            <a:ext cx="1800200" cy="2336545"/>
          </a:xfrm>
          <a:prstGeom prst="ellipse">
            <a:avLst/>
          </a:prstGeom>
          <a:ln>
            <a:solidFill>
              <a:srgbClr val="FF0000"/>
            </a:solidFill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84168" y="2968685"/>
            <a:ext cx="2700337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555776" y="195486"/>
            <a:ext cx="3672408" cy="421159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Господин Лук»</a:t>
            </a:r>
            <a:endParaRPr lang="en-US" sz="2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1475656" y="555525"/>
            <a:ext cx="6840760" cy="432049"/>
          </a:xfrm>
        </p:spPr>
        <p:txBody>
          <a:bodyPr rtlCol="0">
            <a:normAutofit fontScale="62500" lnSpcReduction="20000"/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Цель: расширить знания детей и родителей о видах и свойствах лука.</a:t>
            </a:r>
            <a:endParaRPr lang="en-US" sz="2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72114"/>
            <a:ext cx="1512168" cy="201622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712" y="2715766"/>
            <a:ext cx="1496765" cy="199568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915566"/>
            <a:ext cx="1496765" cy="199568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500" y="2488338"/>
            <a:ext cx="1525682" cy="20342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771800" y="123478"/>
            <a:ext cx="3312368" cy="288032"/>
          </a:xfrm>
        </p:spPr>
        <p:txBody>
          <a:bodyPr rtlCol="0"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Птицы»</a:t>
            </a:r>
            <a:endParaRPr lang="en-US" sz="2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1691680" y="411511"/>
            <a:ext cx="6336704" cy="360040"/>
          </a:xfrm>
        </p:spPr>
        <p:txBody>
          <a:bodyPr rtlCol="0">
            <a:normAutofit fontScale="92500"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Цель: воспитывать бережное отношение к пернатым.</a:t>
            </a:r>
            <a:endParaRPr lang="en-US" sz="2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875" y="1498176"/>
            <a:ext cx="2967603" cy="2225702"/>
          </a:xfrm>
          <a:prstGeom prst="round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745814"/>
            <a:ext cx="2659636" cy="1994727"/>
          </a:xfrm>
          <a:prstGeom prst="round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720" y="745814"/>
            <a:ext cx="2719050" cy="1999446"/>
          </a:xfrm>
          <a:prstGeom prst="round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206" y="3013774"/>
            <a:ext cx="2649563" cy="1973964"/>
          </a:xfrm>
          <a:prstGeom prst="round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56" y="2931790"/>
            <a:ext cx="2741264" cy="2055948"/>
          </a:xfrm>
          <a:prstGeom prst="roundRect">
            <a:avLst/>
          </a:prstGeom>
          <a:ln w="57150">
            <a:solidFill>
              <a:srgbClr val="7030A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907704" y="123479"/>
            <a:ext cx="4392488" cy="360039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              Дидактические игры</a:t>
            </a:r>
            <a:endParaRPr lang="en-US" sz="2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1691680" y="483519"/>
            <a:ext cx="6552728" cy="288031"/>
          </a:xfrm>
        </p:spPr>
        <p:txBody>
          <a:bodyPr rtlCol="0">
            <a:normAutofit fontScale="85000" lnSpcReduction="20000"/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</a:t>
            </a:r>
            <a:r>
              <a:rPr lang="ru-RU" sz="19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Цель: закрепление знаний и нравственно-волевых качеств.</a:t>
            </a:r>
            <a:endParaRPr lang="en-US" sz="19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6" name="Picture 2" descr="L:\Полезности\Различные игры\Экологические игры\eqDmEc2HqI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837097"/>
            <a:ext cx="1948876" cy="2246426"/>
          </a:xfrm>
          <a:prstGeom prst="round2DiagRect">
            <a:avLst/>
          </a:prstGeom>
          <a:noFill/>
          <a:ln w="38100">
            <a:solidFill>
              <a:srgbClr val="00B05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2" name="Picture 2" descr="L:\Загрузки\Картинки\Экология\Картинки и анимации на прозр. фоне\0_116fe1_33920715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67109"/>
            <a:ext cx="2699792" cy="1976392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47041">
            <a:off x="148275" y="933244"/>
            <a:ext cx="2636277" cy="2054133"/>
          </a:xfrm>
          <a:prstGeom prst="flowChartOnlineStorage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265474"/>
            <a:ext cx="2372883" cy="1779662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5" y="3265474"/>
            <a:ext cx="2372883" cy="1779662"/>
          </a:xfrm>
          <a:prstGeom prst="round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42210">
            <a:off x="6749486" y="1260920"/>
            <a:ext cx="2422958" cy="1817219"/>
          </a:xfrm>
          <a:prstGeom prst="flowChartOnlineStorage">
            <a:avLst/>
          </a:prstGeom>
          <a:ln w="28575">
            <a:solidFill>
              <a:srgbClr val="00B05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Татьяна\Фото.работа\Экология 2\Уголок природы\2017-02-13 15.48.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8840" y="1110315"/>
            <a:ext cx="3390213" cy="28083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3131840" y="123479"/>
            <a:ext cx="2664296" cy="288031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Уголок природы</a:t>
            </a:r>
            <a:endParaRPr lang="en-US" sz="2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483519"/>
            <a:ext cx="8219256" cy="504055"/>
          </a:xfrm>
        </p:spPr>
        <p:txBody>
          <a:bodyPr rtlCol="0">
            <a:normAutofit fontScale="92500" lnSpcReduction="1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1600" b="1" cap="all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Цель: знакомство детей с комнатными растениями, условиями их роста, наблюдений и труда.</a:t>
            </a:r>
            <a:endParaRPr lang="en-US" sz="1600" b="1" cap="all" dirty="0" smtClean="0">
              <a:ln w="0"/>
              <a:solidFill>
                <a:srgbClr val="0070C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21501"/>
          <a:stretch/>
        </p:blipFill>
        <p:spPr>
          <a:xfrm>
            <a:off x="160549" y="1203598"/>
            <a:ext cx="2504877" cy="26217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936104"/>
            <a:ext cx="2420888" cy="18156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101" y="2961167"/>
            <a:ext cx="2553118" cy="19148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79" y="3918586"/>
            <a:ext cx="6118322" cy="1224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67544" y="40206"/>
            <a:ext cx="8229600" cy="288031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Прогулки</a:t>
            </a:r>
            <a:endParaRPr lang="en-US" sz="2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Picture 2" descr="http://unpictures.ru/images/365108_muravei-skazochny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4429" y="695602"/>
            <a:ext cx="1008112" cy="1096826"/>
          </a:xfrm>
          <a:prstGeom prst="rect">
            <a:avLst/>
          </a:prstGeom>
          <a:noFill/>
        </p:spPr>
      </p:pic>
      <p:pic>
        <p:nvPicPr>
          <p:cNvPr id="5122" name="Picture 2" descr="L:\Загрузки\Картинки\Экология\Картинки и анимации на прозр. фоне\jivotniea-3549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41217"/>
            <a:ext cx="791124" cy="1351211"/>
          </a:xfrm>
          <a:prstGeom prst="rect">
            <a:avLst/>
          </a:prstGeom>
          <a:noFill/>
        </p:spPr>
      </p:pic>
      <p:pic>
        <p:nvPicPr>
          <p:cNvPr id="19" name="Picture 6" descr="https://fs00.infourok.ru/images/doc/261/265941/hello_html_m3c011bf9.pn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3820183"/>
            <a:ext cx="1092327" cy="764911"/>
          </a:xfrm>
          <a:prstGeom prst="rect">
            <a:avLst/>
          </a:prstGeom>
          <a:noFill/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5711">
            <a:off x="2718718" y="2805863"/>
            <a:ext cx="2699380" cy="202453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37" y="314850"/>
            <a:ext cx="2216845" cy="29557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533919"/>
            <a:ext cx="3068960" cy="23017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34946">
            <a:off x="6628601" y="2867223"/>
            <a:ext cx="2276872" cy="17076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3479"/>
            <a:ext cx="7772400" cy="648071"/>
          </a:xfrm>
        </p:spPr>
        <p:txBody>
          <a:bodyPr/>
          <a:lstStyle/>
          <a:p>
            <a:r>
              <a:rPr lang="ru-RU" sz="3200" dirty="0" smtClean="0">
                <a:solidFill>
                  <a:srgbClr val="FF0000"/>
                </a:solidFill>
              </a:rPr>
              <a:t>Наблюдения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52" y="483518"/>
            <a:ext cx="2660915" cy="1995686"/>
          </a:xfrm>
          <a:prstGeom prst="ellipse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383" y="1114283"/>
            <a:ext cx="2642056" cy="3522741"/>
          </a:xfrm>
          <a:prstGeom prst="ellipse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684" y="2956082"/>
            <a:ext cx="2810045" cy="1935548"/>
          </a:xfrm>
          <a:prstGeom prst="ellipse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663227"/>
            <a:ext cx="2713372" cy="1986569"/>
          </a:xfrm>
          <a:prstGeom prst="ellipse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52" y="2782456"/>
            <a:ext cx="3043731" cy="2282799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31656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421159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Экологические сказки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15766"/>
            <a:ext cx="3319595" cy="2427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98014">
            <a:off x="224438" y="1035882"/>
            <a:ext cx="2748115" cy="2061086"/>
          </a:xfrm>
          <a:prstGeom prst="roundRect">
            <a:avLst/>
          </a:prstGeom>
          <a:ln w="19050">
            <a:solidFill>
              <a:srgbClr val="00B05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743" y="1469761"/>
            <a:ext cx="2636912" cy="2492010"/>
          </a:xfrm>
          <a:prstGeom prst="parallelogram">
            <a:avLst/>
          </a:prstGeom>
          <a:ln w="19050">
            <a:solidFill>
              <a:schemeClr val="accent6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977" y="3075806"/>
            <a:ext cx="3003803" cy="1968718"/>
          </a:xfrm>
          <a:prstGeom prst="round2DiagRect">
            <a:avLst>
              <a:gd name="adj1" fmla="val 16667"/>
              <a:gd name="adj2" fmla="val 3371"/>
            </a:avLst>
          </a:prstGeom>
          <a:ln w="28575">
            <a:solidFill>
              <a:srgbClr val="00B0F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771550"/>
            <a:ext cx="2592288" cy="1944216"/>
          </a:xfrm>
          <a:prstGeom prst="snip1Rect">
            <a:avLst/>
          </a:prstGeom>
          <a:ln w="1905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542034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979712" y="206375"/>
            <a:ext cx="5688632" cy="56517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1430">
                  <a:solidFill>
                    <a:srgbClr val="A50021"/>
                  </a:solidFill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Результаты проделанной работы</a:t>
            </a:r>
            <a:endParaRPr lang="en-US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915566"/>
            <a:ext cx="8229600" cy="1872208"/>
          </a:xfrm>
        </p:spPr>
        <p:txBody>
          <a:bodyPr rtlCol="0">
            <a:normAutofit fontScale="55000" lnSpcReduction="20000"/>
          </a:bodyPr>
          <a:lstStyle/>
          <a:p>
            <a:pPr marL="0" lvl="0" indent="0" eaLnBrk="1" hangingPunct="1">
              <a:spcBef>
                <a:spcPct val="0"/>
              </a:spcBef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сформировано  начало  экологической культуры  у детей;</a:t>
            </a:r>
          </a:p>
          <a:p>
            <a:pPr marL="0" lvl="0" indent="0" eaLnBrk="1" hangingPunct="1">
              <a:spcBef>
                <a:spcPct val="0"/>
              </a:spcBef>
              <a:tabLst>
                <a:tab pos="457200" algn="l"/>
              </a:tabLst>
            </a:pPr>
            <a:endParaRPr lang="ru-RU" sz="2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ct val="0"/>
              </a:spcBef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ea typeface="Times New Roman" pitchFamily="18" charset="0"/>
                <a:cs typeface="Times New Roman" pitchFamily="18" charset="0"/>
              </a:rPr>
              <a:t>     </a:t>
            </a:r>
            <a:r>
              <a:rPr lang="ru-RU" sz="2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сформировано  осознанно  правильное  отношение  к объектам  и    явлениям  природы,  экологическое мышление;</a:t>
            </a:r>
          </a:p>
          <a:p>
            <a:pPr marL="0" lvl="0" indent="0">
              <a:spcBef>
                <a:spcPct val="0"/>
              </a:spcBef>
              <a:tabLst>
                <a:tab pos="457200" algn="l"/>
              </a:tabLst>
            </a:pPr>
            <a:endParaRPr lang="ru-RU" sz="2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marL="0" lvl="0" indent="0">
              <a:spcBef>
                <a:spcPct val="0"/>
              </a:spcBef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ea typeface="Times New Roman" pitchFamily="18" charset="0"/>
                <a:cs typeface="Times New Roman" pitchFamily="18" charset="0"/>
              </a:rPr>
              <a:t>     </a:t>
            </a:r>
            <a:r>
              <a:rPr lang="ru-RU" sz="2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  учатся  практическим  действиям  по  охране природы;</a:t>
            </a:r>
          </a:p>
          <a:p>
            <a:pPr marL="0" lvl="0" indent="0">
              <a:spcBef>
                <a:spcPct val="0"/>
              </a:spcBef>
              <a:tabLst>
                <a:tab pos="457200" algn="l"/>
              </a:tabLst>
            </a:pPr>
            <a:endParaRPr lang="ru-RU" sz="2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0">
              <a:spcBef>
                <a:spcPct val="0"/>
              </a:spcBef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   </a:t>
            </a:r>
            <a:r>
              <a:rPr lang="ru-RU" sz="2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 детей  появилось  желание  общаться  с  природой  и отражать  свои  впечатления  через  различные  виды  деятельности.</a:t>
            </a:r>
            <a:endParaRPr lang="ru-RU" sz="2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27" name="Picture 3" descr="L:\Загрузки\Картинки\Экология\Картинки и анимации на прозр. фоне\1743137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62721"/>
            <a:ext cx="8424936" cy="21807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707904" y="843558"/>
            <a:ext cx="4978896" cy="3384376"/>
          </a:xfrm>
        </p:spPr>
        <p:txBody>
          <a:bodyPr/>
          <a:lstStyle/>
          <a:p>
            <a:pPr algn="r">
              <a:buNone/>
            </a:pPr>
            <a:endParaRPr lang="ru-RU" sz="1800" b="1" i="1" dirty="0" smtClean="0">
              <a:solidFill>
                <a:srgbClr val="7030A0"/>
              </a:solidFill>
            </a:endParaRPr>
          </a:p>
          <a:p>
            <a:pPr algn="r">
              <a:buNone/>
            </a:pPr>
            <a:r>
              <a:rPr lang="ru-RU" sz="2000" b="1" i="1" dirty="0" smtClean="0">
                <a:solidFill>
                  <a:srgbClr val="7030A0"/>
                </a:solidFill>
              </a:rPr>
              <a:t>Всё хорошее в людях из детства!</a:t>
            </a:r>
          </a:p>
          <a:p>
            <a:pPr algn="r">
              <a:buNone/>
            </a:pPr>
            <a:r>
              <a:rPr lang="ru-RU" sz="2000" b="1" i="1" dirty="0" smtClean="0">
                <a:solidFill>
                  <a:srgbClr val="7030A0"/>
                </a:solidFill>
              </a:rPr>
              <a:t>Как истоки добра пробудить?</a:t>
            </a:r>
          </a:p>
          <a:p>
            <a:pPr algn="r">
              <a:buNone/>
            </a:pPr>
            <a:r>
              <a:rPr lang="ru-RU" sz="2000" b="1" i="1" dirty="0" smtClean="0">
                <a:solidFill>
                  <a:srgbClr val="7030A0"/>
                </a:solidFill>
              </a:rPr>
              <a:t>Прикоснуться к природе всем сердцем:</a:t>
            </a:r>
          </a:p>
          <a:p>
            <a:pPr algn="r">
              <a:buNone/>
            </a:pPr>
            <a:r>
              <a:rPr lang="ru-RU" sz="2000" b="1" i="1" dirty="0" smtClean="0">
                <a:solidFill>
                  <a:srgbClr val="7030A0"/>
                </a:solidFill>
              </a:rPr>
              <a:t>Удивиться, узнать, полюбить!</a:t>
            </a:r>
          </a:p>
          <a:p>
            <a:pPr algn="r">
              <a:buNone/>
            </a:pPr>
            <a:r>
              <a:rPr lang="ru-RU" sz="2000" b="1" i="1" dirty="0" smtClean="0">
                <a:solidFill>
                  <a:srgbClr val="7030A0"/>
                </a:solidFill>
              </a:rPr>
              <a:t>Я хочу, чтоб земля расцветала,</a:t>
            </a:r>
          </a:p>
          <a:p>
            <a:pPr algn="r">
              <a:buNone/>
            </a:pPr>
            <a:r>
              <a:rPr lang="ru-RU" sz="2000" b="1" i="1" dirty="0" smtClean="0">
                <a:solidFill>
                  <a:srgbClr val="7030A0"/>
                </a:solidFill>
              </a:rPr>
              <a:t>И росли как цветы, малыши,</a:t>
            </a:r>
          </a:p>
          <a:p>
            <a:pPr algn="r">
              <a:buNone/>
            </a:pPr>
            <a:r>
              <a:rPr lang="ru-RU" sz="2000" b="1" i="1" dirty="0" smtClean="0">
                <a:solidFill>
                  <a:srgbClr val="7030A0"/>
                </a:solidFill>
              </a:rPr>
              <a:t>Чтоб для них экология стала – не наукой,</a:t>
            </a:r>
          </a:p>
          <a:p>
            <a:pPr algn="r">
              <a:buNone/>
            </a:pPr>
            <a:r>
              <a:rPr lang="ru-RU" sz="2000" b="1" i="1" dirty="0" smtClean="0">
                <a:solidFill>
                  <a:srgbClr val="7030A0"/>
                </a:solidFill>
              </a:rPr>
              <a:t>А частью души.</a:t>
            </a:r>
            <a:endParaRPr lang="ru-RU" sz="2000" b="1" i="1" dirty="0">
              <a:solidFill>
                <a:srgbClr val="7030A0"/>
              </a:solidFill>
            </a:endParaRPr>
          </a:p>
        </p:txBody>
      </p:sp>
      <p:pic>
        <p:nvPicPr>
          <p:cNvPr id="2052" name="Picture 4" descr="L:\Загрузки\Картинки\Экология\Картинки и анимации на прозр. фоне\0_b15bb_19b1bc92_X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79662"/>
            <a:ext cx="3822543" cy="33638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074" name="Picture 2" descr="L:\Загрузки\Картинки\Экология\Картинки и анимации на прозр. фоне\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339752" y="1923678"/>
            <a:ext cx="56166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          </a:t>
            </a:r>
          </a:p>
          <a:p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         </a:t>
            </a: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Спасибо за внимание!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6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164</Template>
  <TotalTime>572</TotalTime>
  <Words>443</Words>
  <Application>Microsoft Office PowerPoint</Application>
  <PresentationFormat>Экран (16:9)</PresentationFormat>
  <Paragraphs>67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164</vt:lpstr>
      <vt:lpstr>                      Муниципальное  бюджетное дошкольное образовательное учреждение    «Детский сад компенсирующего вида  №42 «Журавлик»  г. Псков»</vt:lpstr>
      <vt:lpstr>«Охранять природу – значит охранять Родину!»</vt:lpstr>
      <vt:lpstr> Экология – это биологическая наука, изучающая взаимоотношения организмов со средой обитания и между собой.</vt:lpstr>
      <vt:lpstr>Цель: формирование человека нового типа с новым экологическим мышлением, способного осознавать последствия своих действий по отношению к окружающей среде и умеющего жить в относительной гармонии с природой.</vt:lpstr>
      <vt:lpstr>Актуальность  работы</vt:lpstr>
      <vt:lpstr>Экологические занятия</vt:lpstr>
      <vt:lpstr>«Господин Лук»</vt:lpstr>
      <vt:lpstr>«Птицы»</vt:lpstr>
      <vt:lpstr>                   Дидактические игры</vt:lpstr>
      <vt:lpstr>Уголок природы</vt:lpstr>
      <vt:lpstr>Прогулки</vt:lpstr>
      <vt:lpstr>Наблюдения</vt:lpstr>
      <vt:lpstr>Экологические сказки</vt:lpstr>
      <vt:lpstr>Результаты проделанной работы</vt:lpstr>
      <vt:lpstr>Презентация PowerPoint</vt:lpstr>
      <vt:lpstr>Презентация PowerPoint</vt:lpstr>
    </vt:vector>
  </TitlesOfParts>
  <Company>Twoja nazwa firmy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ppsworld.ru</dc:creator>
  <cp:lastModifiedBy>User</cp:lastModifiedBy>
  <cp:revision>70</cp:revision>
  <dcterms:created xsi:type="dcterms:W3CDTF">2013-05-07T09:54:37Z</dcterms:created>
  <dcterms:modified xsi:type="dcterms:W3CDTF">2018-03-05T17:40:37Z</dcterms:modified>
</cp:coreProperties>
</file>